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995" autoAdjust="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Graphs!$A$3</c:f>
              <c:strCache>
                <c:ptCount val="1"/>
                <c:pt idx="0">
                  <c:v>Belarus, articles published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Graphs!$B$3:$Q$3</c:f>
              <c:numCache>
                <c:formatCode>_-* #,##0_-;\-* #,##0_-;_-* "-"??_-;_-@_-</c:formatCode>
                <c:ptCount val="16"/>
                <c:pt idx="0">
                  <c:v>65.237470225074134</c:v>
                </c:pt>
                <c:pt idx="1">
                  <c:v>70.487579602352824</c:v>
                </c:pt>
                <c:pt idx="2">
                  <c:v>65.140245977346751</c:v>
                </c:pt>
                <c:pt idx="3">
                  <c:v>60.910991201205576</c:v>
                </c:pt>
                <c:pt idx="4">
                  <c:v>63.973555004618149</c:v>
                </c:pt>
                <c:pt idx="5">
                  <c:v>67.911137037577163</c:v>
                </c:pt>
                <c:pt idx="6">
                  <c:v>67.716688542122398</c:v>
                </c:pt>
                <c:pt idx="7">
                  <c:v>70.195906859170677</c:v>
                </c:pt>
                <c:pt idx="8">
                  <c:v>75.883525351222588</c:v>
                </c:pt>
                <c:pt idx="9">
                  <c:v>74.765446502357676</c:v>
                </c:pt>
                <c:pt idx="10">
                  <c:v>71.848719070536191</c:v>
                </c:pt>
                <c:pt idx="11">
                  <c:v>76.418258713723191</c:v>
                </c:pt>
                <c:pt idx="12">
                  <c:v>66.744446064848574</c:v>
                </c:pt>
                <c:pt idx="13">
                  <c:v>69.904234115988515</c:v>
                </c:pt>
                <c:pt idx="14">
                  <c:v>68.737543143259927</c:v>
                </c:pt>
                <c:pt idx="15">
                  <c:v>72.140391813718338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Graphs!$A$4</c:f>
              <c:strCache>
                <c:ptCount val="1"/>
                <c:pt idx="0">
                  <c:v>Hungary, articles published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Graphs!$B$4:$Q$4</c:f>
              <c:numCache>
                <c:formatCode>_-* #,##0_-;\-* #,##0_-;_-* "-"??_-;_-@_-</c:formatCode>
                <c:ptCount val="16"/>
                <c:pt idx="0">
                  <c:v>196.42020429200639</c:v>
                </c:pt>
                <c:pt idx="1">
                  <c:v>218.67678755505577</c:v>
                </c:pt>
                <c:pt idx="2">
                  <c:v>238.4500046855965</c:v>
                </c:pt>
                <c:pt idx="3">
                  <c:v>221.58185737044326</c:v>
                </c:pt>
                <c:pt idx="4">
                  <c:v>238.40314872083218</c:v>
                </c:pt>
                <c:pt idx="5">
                  <c:v>228.42282822603318</c:v>
                </c:pt>
                <c:pt idx="6">
                  <c:v>241.58935432480556</c:v>
                </c:pt>
                <c:pt idx="7">
                  <c:v>267.45384687470715</c:v>
                </c:pt>
                <c:pt idx="8">
                  <c:v>288.58588698341299</c:v>
                </c:pt>
                <c:pt idx="9">
                  <c:v>318.01143285540252</c:v>
                </c:pt>
                <c:pt idx="10">
                  <c:v>328.27288913878738</c:v>
                </c:pt>
                <c:pt idx="11">
                  <c:v>343.92278137006844</c:v>
                </c:pt>
                <c:pt idx="12">
                  <c:v>366.50735638646802</c:v>
                </c:pt>
                <c:pt idx="13">
                  <c:v>356.29275606784745</c:v>
                </c:pt>
                <c:pt idx="14">
                  <c:v>352.45056695717369</c:v>
                </c:pt>
                <c:pt idx="15">
                  <c:v>374.42601443163716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Graphs!$A$5</c:f>
              <c:strCache>
                <c:ptCount val="1"/>
                <c:pt idx="0">
                  <c:v>Poland, articles published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Graphs!$B$5:$Q$5</c:f>
              <c:numCache>
                <c:formatCode>_-* #,##0_-;\-* #,##0_-;_-* "-"??_-;_-@_-</c:formatCode>
                <c:ptCount val="16"/>
                <c:pt idx="0">
                  <c:v>180.72886794500164</c:v>
                </c:pt>
                <c:pt idx="1">
                  <c:v>180.88388026848136</c:v>
                </c:pt>
                <c:pt idx="2">
                  <c:v>181.27141107718066</c:v>
                </c:pt>
                <c:pt idx="3">
                  <c:v>191.88975523554123</c:v>
                </c:pt>
                <c:pt idx="4">
                  <c:v>207.87152578630003</c:v>
                </c:pt>
                <c:pt idx="5">
                  <c:v>220.6290400086807</c:v>
                </c:pt>
                <c:pt idx="6">
                  <c:v>236.30078591248005</c:v>
                </c:pt>
                <c:pt idx="7">
                  <c:v>278.72765884887849</c:v>
                </c:pt>
                <c:pt idx="8">
                  <c:v>322.34812667607076</c:v>
                </c:pt>
                <c:pt idx="9">
                  <c:v>338.22138860039377</c:v>
                </c:pt>
                <c:pt idx="10">
                  <c:v>368.85182371998576</c:v>
                </c:pt>
                <c:pt idx="11">
                  <c:v>372.24659360419156</c:v>
                </c:pt>
                <c:pt idx="12">
                  <c:v>391.51462541272036</c:v>
                </c:pt>
                <c:pt idx="13">
                  <c:v>396.38201236998344</c:v>
                </c:pt>
                <c:pt idx="14">
                  <c:v>413.72789136736372</c:v>
                </c:pt>
                <c:pt idx="15">
                  <c:v>429.46164220055499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Graphs!$A$6</c:f>
              <c:strCache>
                <c:ptCount val="1"/>
                <c:pt idx="0">
                  <c:v>Russian Federation, articles published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Graphs!$B$6:$Q$6</c:f>
              <c:numCache>
                <c:formatCode>_-* #,##0_-;\-* #,##0_-;_-* "-"??_-;_-@_-</c:formatCode>
                <c:ptCount val="16"/>
                <c:pt idx="0">
                  <c:v>72.687418989257381</c:v>
                </c:pt>
                <c:pt idx="1">
                  <c:v>72.196547613392411</c:v>
                </c:pt>
                <c:pt idx="2">
                  <c:v>73.716665422522624</c:v>
                </c:pt>
                <c:pt idx="3">
                  <c:v>70.970500213766556</c:v>
                </c:pt>
                <c:pt idx="4">
                  <c:v>72.626342827283395</c:v>
                </c:pt>
                <c:pt idx="5">
                  <c:v>73.619395979378879</c:v>
                </c:pt>
                <c:pt idx="6">
                  <c:v>74.135150236048048</c:v>
                </c:pt>
                <c:pt idx="7">
                  <c:v>75.295597313553699</c:v>
                </c:pt>
                <c:pt idx="8">
                  <c:v>79.30626528317849</c:v>
                </c:pt>
                <c:pt idx="9">
                  <c:v>82.364597542023787</c:v>
                </c:pt>
                <c:pt idx="10">
                  <c:v>73.610347659086429</c:v>
                </c:pt>
                <c:pt idx="11">
                  <c:v>76.202691422870984</c:v>
                </c:pt>
                <c:pt idx="12">
                  <c:v>77.675305550465865</c:v>
                </c:pt>
                <c:pt idx="13">
                  <c:v>78.315474211156115</c:v>
                </c:pt>
                <c:pt idx="14">
                  <c:v>80.740424049530503</c:v>
                </c:pt>
                <c:pt idx="15">
                  <c:v>84.352965926287851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Graphs!$A$7</c:f>
              <c:strCache>
                <c:ptCount val="1"/>
                <c:pt idx="0">
                  <c:v>Ukraine, articles published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Graphs!$B$7:$Q$7</c:f>
              <c:numCache>
                <c:formatCode>_-* #,##0_-;\-* #,##0_-;_-* "-"??_-;_-@_-</c:formatCode>
                <c:ptCount val="16"/>
                <c:pt idx="0">
                  <c:v>90.271266448963758</c:v>
                </c:pt>
                <c:pt idx="1">
                  <c:v>96.73768954702706</c:v>
                </c:pt>
                <c:pt idx="2">
                  <c:v>94.636102040156487</c:v>
                </c:pt>
                <c:pt idx="3">
                  <c:v>93.730802806427633</c:v>
                </c:pt>
                <c:pt idx="4">
                  <c:v>90.675417892592719</c:v>
                </c:pt>
                <c:pt idx="5">
                  <c:v>103.8507549548967</c:v>
                </c:pt>
                <c:pt idx="6">
                  <c:v>93.051828381130989</c:v>
                </c:pt>
                <c:pt idx="7">
                  <c:v>92.987164150150349</c:v>
                </c:pt>
                <c:pt idx="8">
                  <c:v>107.18096285039931</c:v>
                </c:pt>
                <c:pt idx="9">
                  <c:v>112.04694623169195</c:v>
                </c:pt>
                <c:pt idx="10">
                  <c:v>101.24801965792622</c:v>
                </c:pt>
                <c:pt idx="11">
                  <c:v>105.25720197872548</c:v>
                </c:pt>
                <c:pt idx="12">
                  <c:v>110.05852112903747</c:v>
                </c:pt>
                <c:pt idx="13">
                  <c:v>103.96391735911281</c:v>
                </c:pt>
                <c:pt idx="14">
                  <c:v>110.30101199521485</c:v>
                </c:pt>
                <c:pt idx="15">
                  <c:v>117.25241682563291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86432"/>
        <c:axId val="127187968"/>
      </c:lineChart>
      <c:lineChart>
        <c:grouping val="standard"/>
        <c:varyColors val="0"/>
        <c:ser>
          <c:idx val="5"/>
          <c:order val="5"/>
          <c:tx>
            <c:strRef>
              <c:f>Graphs!$A$8</c:f>
              <c:strCache>
                <c:ptCount val="1"/>
                <c:pt idx="0">
                  <c:v>Belarus, journal usage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Graphs!$B$8:$Q$8</c:f>
              <c:numCache>
                <c:formatCode>General</c:formatCode>
                <c:ptCount val="16"/>
                <c:pt idx="5" formatCode="_-* #,##0_-;\-* #,##0_-;_-* &quot;-&quot;??_-;_-@_-">
                  <c:v>14.826697778425938</c:v>
                </c:pt>
                <c:pt idx="6" formatCode="_-* #,##0_-;\-* #,##0_-;_-* &quot;-&quot;??_-;_-@_-">
                  <c:v>5.6390063681882259</c:v>
                </c:pt>
                <c:pt idx="7" formatCode="_-* #,##0_-;\-* #,##0_-;_-* &quot;-&quot;??_-;_-@_-">
                  <c:v>1.701424335229206</c:v>
                </c:pt>
                <c:pt idx="8" formatCode="_-* #,##0_-;\-* #,##0_-;_-* &quot;-&quot;??_-;_-@_-">
                  <c:v>16156.72548733654</c:v>
                </c:pt>
                <c:pt idx="9" formatCode="_-* #,##0_-;\-* #,##0_-;_-* &quot;-&quot;??_-;_-@_-">
                  <c:v>616.01283360069999</c:v>
                </c:pt>
                <c:pt idx="10" formatCode="_-* #,##0_-;\-* #,##0_-;_-* &quot;-&quot;??_-;_-@_-">
                  <c:v>7531.9624714403762</c:v>
                </c:pt>
                <c:pt idx="11" formatCode="_-* #,##0_-;\-* #,##0_-;_-* &quot;-&quot;??_-;_-@_-">
                  <c:v>2122.0650430217293</c:v>
                </c:pt>
                <c:pt idx="12" formatCode="_-* #,##0_-;\-* #,##0_-;_-* &quot;-&quot;??_-;_-@_-">
                  <c:v>2201.5458655388652</c:v>
                </c:pt>
                <c:pt idx="13" formatCode="_-* #,##0_-;\-* #,##0_-;_-* &quot;-&quot;??_-;_-@_-">
                  <c:v>2836.6632638179958</c:v>
                </c:pt>
                <c:pt idx="14" formatCode="_-* #,##0_-;\-* #,##0_-;_-* &quot;-&quot;??_-;_-@_-">
                  <c:v>4755.1893442224491</c:v>
                </c:pt>
                <c:pt idx="15" formatCode="_-* #,##0_-;\-* #,##0_-;_-* &quot;-&quot;??_-;_-@_-">
                  <c:v>7066.7444460648485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Graphs!$A$9</c:f>
              <c:strCache>
                <c:ptCount val="1"/>
                <c:pt idx="0">
                  <c:v>Hungary, journal usage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Graphs!$B$9:$Q$9</c:f>
              <c:numCache>
                <c:formatCode>General</c:formatCode>
                <c:ptCount val="16"/>
                <c:pt idx="4" formatCode="_-* #,##0_-;\-* #,##0_-;_-* &quot;-&quot;??_-;_-@_-">
                  <c:v>62.927560678474372</c:v>
                </c:pt>
                <c:pt idx="5" formatCode="_-* #,##0_-;\-* #,##0_-;_-* &quot;-&quot;??_-;_-@_-">
                  <c:v>3625.7145534626561</c:v>
                </c:pt>
                <c:pt idx="6" formatCode="_-* #,##0_-;\-* #,##0_-;_-* &quot;-&quot;??_-;_-@_-">
                  <c:v>16183.909661699936</c:v>
                </c:pt>
                <c:pt idx="7" formatCode="_-* #,##0_-;\-* #,##0_-;_-* &quot;-&quot;??_-;_-@_-">
                  <c:v>24821.572486177491</c:v>
                </c:pt>
                <c:pt idx="8" formatCode="_-* #,##0_-;\-* #,##0_-;_-* &quot;-&quot;??_-;_-@_-">
                  <c:v>52309.389935338775</c:v>
                </c:pt>
                <c:pt idx="9" formatCode="_-* #,##0_-;\-* #,##0_-;_-* &quot;-&quot;??_-;_-@_-">
                  <c:v>48386.140005622721</c:v>
                </c:pt>
                <c:pt idx="10" formatCode="_-* #,##0_-;\-* #,##0_-;_-* &quot;-&quot;??_-;_-@_-">
                  <c:v>42350.482616437075</c:v>
                </c:pt>
                <c:pt idx="11" formatCode="_-* #,##0_-;\-* #,##0_-;_-* &quot;-&quot;??_-;_-@_-">
                  <c:v>48095.117608471563</c:v>
                </c:pt>
                <c:pt idx="12" formatCode="_-* #,##0_-;\-* #,##0_-;_-* &quot;-&quot;??_-;_-@_-">
                  <c:v>54473.010964295761</c:v>
                </c:pt>
                <c:pt idx="13" formatCode="_-* #,##0_-;\-* #,##0_-;_-* &quot;-&quot;??_-;_-@_-">
                  <c:v>60121.684940492931</c:v>
                </c:pt>
                <c:pt idx="14" formatCode="_-* #,##0_-;\-* #,##0_-;_-* &quot;-&quot;??_-;_-@_-">
                  <c:v>63870.95867303908</c:v>
                </c:pt>
                <c:pt idx="15" formatCode="_-* #,##0_-;\-* #,##0_-;_-* &quot;-&quot;??_-;_-@_-">
                  <c:v>63954.12801049574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Graphs!$A$10</c:f>
              <c:strCache>
                <c:ptCount val="1"/>
                <c:pt idx="0">
                  <c:v>Poland, journal usage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Graphs!$B$10:$Q$10</c:f>
              <c:numCache>
                <c:formatCode>General</c:formatCode>
                <c:ptCount val="16"/>
                <c:pt idx="4" formatCode="_-* #,##0_-;\-* #,##0_-;_-* &quot;-&quot;??_-;_-@_-">
                  <c:v>88.326021918742541</c:v>
                </c:pt>
                <c:pt idx="5" formatCode="_-* #,##0_-;\-* #,##0_-;_-* &quot;-&quot;??_-;_-@_-">
                  <c:v>192.75782424702766</c:v>
                </c:pt>
                <c:pt idx="6" formatCode="_-* #,##0_-;\-* #,##0_-;_-* &quot;-&quot;??_-;_-@_-">
                  <c:v>379.68718513121797</c:v>
                </c:pt>
                <c:pt idx="7" formatCode="_-* #,##0_-;\-* #,##0_-;_-* &quot;-&quot;??_-;_-@_-">
                  <c:v>919.95163615507443</c:v>
                </c:pt>
                <c:pt idx="8" formatCode="_-* #,##0_-;\-* #,##0_-;_-* &quot;-&quot;??_-;_-@_-">
                  <c:v>445.08688440731044</c:v>
                </c:pt>
                <c:pt idx="9" formatCode="_-* #,##0_-;\-* #,##0_-;_-* &quot;-&quot;??_-;_-@_-">
                  <c:v>98.339818015532245</c:v>
                </c:pt>
                <c:pt idx="10" formatCode="_-* #,##0_-;\-* #,##0_-;_-* &quot;-&quot;??_-;_-@_-">
                  <c:v>250.80993939018154</c:v>
                </c:pt>
                <c:pt idx="11" formatCode="_-* #,##0_-;\-* #,##0_-;_-* &quot;-&quot;??_-;_-@_-">
                  <c:v>3597.588008246656</c:v>
                </c:pt>
                <c:pt idx="12" formatCode="_-* #,##0_-;\-* #,##0_-;_-* &quot;-&quot;??_-;_-@_-">
                  <c:v>24136.51935328859</c:v>
                </c:pt>
                <c:pt idx="13" formatCode="_-* #,##0_-;\-* #,##0_-;_-* &quot;-&quot;??_-;_-@_-">
                  <c:v>35590.488443831287</c:v>
                </c:pt>
                <c:pt idx="14" formatCode="_-* #,##0_-;\-* #,##0_-;_-* &quot;-&quot;??_-;_-@_-">
                  <c:v>44706.375656864722</c:v>
                </c:pt>
                <c:pt idx="15" formatCode="_-* #,##0_-;\-* #,##0_-;_-* &quot;-&quot;??_-;_-@_-">
                  <c:v>52859.884360806689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Graphs!$A$11</c:f>
              <c:strCache>
                <c:ptCount val="1"/>
                <c:pt idx="0">
                  <c:v>Russian Federation, journal usage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Graphs!$B$11:$Q$11</c:f>
              <c:numCache>
                <c:formatCode>General</c:formatCode>
                <c:ptCount val="16"/>
                <c:pt idx="5" formatCode="_-* #,##0_-;\-* #,##0_-;_-* &quot;-&quot;??_-;_-@_-">
                  <c:v>6.7862402193312838E-3</c:v>
                </c:pt>
                <c:pt idx="6" formatCode="_-* #,##0_-;\-* #,##0_-;_-* &quot;-&quot;??_-;_-@_-">
                  <c:v>11.235751723139495</c:v>
                </c:pt>
                <c:pt idx="7" formatCode="_-* #,##0_-;\-* #,##0_-;_-* &quot;-&quot;??_-;_-@_-">
                  <c:v>435.42553119295314</c:v>
                </c:pt>
                <c:pt idx="8" formatCode="_-* #,##0_-;\-* #,##0_-;_-* &quot;-&quot;??_-;_-@_-">
                  <c:v>606.36413607768884</c:v>
                </c:pt>
                <c:pt idx="9" formatCode="_-* #,##0_-;\-* #,##0_-;_-* &quot;-&quot;??_-;_-@_-">
                  <c:v>1896.0845656014531</c:v>
                </c:pt>
                <c:pt idx="10" formatCode="_-* #,##0_-;\-* #,##0_-;_-* &quot;-&quot;??_-;_-@_-">
                  <c:v>2213.1693777696341</c:v>
                </c:pt>
                <c:pt idx="11" formatCode="_-* #,##0_-;\-* #,##0_-;_-* &quot;-&quot;??_-;_-@_-">
                  <c:v>2406.3035123317295</c:v>
                </c:pt>
                <c:pt idx="12" formatCode="_-* #,##0_-;\-* #,##0_-;_-* &quot;-&quot;??_-;_-@_-">
                  <c:v>2563.1606687613526</c:v>
                </c:pt>
                <c:pt idx="13" formatCode="_-* #,##0_-;\-* #,##0_-;_-* &quot;-&quot;??_-;_-@_-">
                  <c:v>3221.8376686097931</c:v>
                </c:pt>
                <c:pt idx="14" formatCode="_-* #,##0_-;\-* #,##0_-;_-* &quot;-&quot;??_-;_-@_-">
                  <c:v>3953.3242397714394</c:v>
                </c:pt>
                <c:pt idx="15" formatCode="_-* #,##0_-;\-* #,##0_-;_-* &quot;-&quot;??_-;_-@_-">
                  <c:v>6061.0874723743464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Graphs!$A$12</c:f>
              <c:strCache>
                <c:ptCount val="1"/>
                <c:pt idx="0">
                  <c:v>Ukraine, journal usage</c:v>
                </c:pt>
              </c:strCache>
            </c:strRef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numRef>
              <c:f>Graphs!$B$2:$Q$2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Graphs!$B$12:$Q$12</c:f>
              <c:numCache>
                <c:formatCode>General</c:formatCode>
                <c:ptCount val="16"/>
                <c:pt idx="4" formatCode="_-* #,##0_-;\-* #,##0_-;_-* &quot;-&quot;??_-;_-@_-">
                  <c:v>75.915807171263225</c:v>
                </c:pt>
                <c:pt idx="5" formatCode="_-* #,##0_-;\-* #,##0_-;_-* &quot;-&quot;??_-;_-@_-">
                  <c:v>17.491674480261246</c:v>
                </c:pt>
                <c:pt idx="8" formatCode="_-* #,##0_-;\-* #,##0_-;_-* &quot;-&quot;??_-;_-@_-">
                  <c:v>1910.7956933622168</c:v>
                </c:pt>
                <c:pt idx="9" formatCode="_-* #,##0_-;\-* #,##0_-;_-* &quot;-&quot;??_-;_-@_-">
                  <c:v>46.024766400465587</c:v>
                </c:pt>
                <c:pt idx="10" formatCode="_-* #,##0_-;\-* #,##0_-;_-* &quot;-&quot;??_-;_-@_-">
                  <c:v>2949.7235604125581</c:v>
                </c:pt>
                <c:pt idx="11" formatCode="_-* #,##0_-;\-* #,##0_-;_-* &quot;-&quot;??_-;_-@_-">
                  <c:v>3680.5263668401826</c:v>
                </c:pt>
                <c:pt idx="12" formatCode="_-* #,##0_-;\-* #,##0_-;_-* &quot;-&quot;??_-;_-@_-">
                  <c:v>6939.3287852824214</c:v>
                </c:pt>
                <c:pt idx="13" formatCode="_-* #,##0_-;\-* #,##0_-;_-* &quot;-&quot;??_-;_-@_-">
                  <c:v>5055.013094506774</c:v>
                </c:pt>
                <c:pt idx="14" formatCode="_-* #,##0_-;\-* #,##0_-;_-* &quot;-&quot;??_-;_-@_-">
                  <c:v>7375.7315141129684</c:v>
                </c:pt>
                <c:pt idx="15" formatCode="_-* #,##0_-;\-* #,##0_-;_-* &quot;-&quot;??_-;_-@_-">
                  <c:v>3166.1385754469916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03968"/>
        <c:axId val="127202048"/>
      </c:lineChart>
      <c:catAx>
        <c:axId val="12718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187968"/>
        <c:crosses val="autoZero"/>
        <c:auto val="1"/>
        <c:lblAlgn val="ctr"/>
        <c:lblOffset val="100"/>
        <c:noMultiLvlLbl val="0"/>
      </c:catAx>
      <c:valAx>
        <c:axId val="127187968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127186432"/>
        <c:crosses val="autoZero"/>
        <c:crossBetween val="between"/>
      </c:valAx>
      <c:valAx>
        <c:axId val="127202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27203968"/>
        <c:crosses val="max"/>
        <c:crossBetween val="between"/>
        <c:dispUnits>
          <c:builtInUnit val="thousands"/>
          <c:dispUnitsLbl>
            <c:layout/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</c:dispUnitsLbl>
        </c:dispUnits>
      </c:valAx>
      <c:catAx>
        <c:axId val="12720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20204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0967708924860547"/>
          <c:y val="0.12080121206430622"/>
          <c:w val="0.63119070743775063"/>
          <c:h val="0.167943387427236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50F8E-C07D-47E7-A67D-A56611AC762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29231-D6CB-47DE-BE70-94030C58E474}">
      <dgm:prSet phldrT="[Text]" custT="1"/>
      <dgm:spPr/>
      <dgm:t>
        <a:bodyPr/>
        <a:lstStyle/>
        <a:p>
          <a:r>
            <a:rPr lang="en-GB" sz="2300" b="1" dirty="0" smtClean="0"/>
            <a:t>Search</a:t>
          </a:r>
          <a:endParaRPr lang="en-US" sz="2300" b="1" dirty="0"/>
        </a:p>
      </dgm:t>
    </dgm:pt>
    <dgm:pt modelId="{1C6246D1-79F1-4DC2-A3C9-61D00D4CEB03}" type="parTrans" cxnId="{C9BA5460-095F-4CCC-A46E-E227BC3A1694}">
      <dgm:prSet/>
      <dgm:spPr/>
      <dgm:t>
        <a:bodyPr/>
        <a:lstStyle/>
        <a:p>
          <a:endParaRPr lang="en-US"/>
        </a:p>
      </dgm:t>
    </dgm:pt>
    <dgm:pt modelId="{7A9DFA74-BAE4-4836-A6CB-159E5FEEDFCE}" type="sibTrans" cxnId="{C9BA5460-095F-4CCC-A46E-E227BC3A1694}">
      <dgm:prSet/>
      <dgm:spPr/>
      <dgm:t>
        <a:bodyPr/>
        <a:lstStyle/>
        <a:p>
          <a:endParaRPr lang="en-US"/>
        </a:p>
      </dgm:t>
    </dgm:pt>
    <dgm:pt modelId="{D0B25D73-5873-42B1-9C5A-59402AA6D266}">
      <dgm:prSet phldrT="[Text]" custT="1"/>
      <dgm:spPr/>
      <dgm:t>
        <a:bodyPr/>
        <a:lstStyle/>
        <a:p>
          <a:r>
            <a:rPr lang="en-GB" sz="2300" b="1" dirty="0" err="1" smtClean="0"/>
            <a:t>Analyze</a:t>
          </a:r>
          <a:endParaRPr lang="en-US" sz="2300" b="1" dirty="0"/>
        </a:p>
      </dgm:t>
    </dgm:pt>
    <dgm:pt modelId="{D1C5B669-73A9-4A88-A7BC-5F64ED3DB9E9}" type="parTrans" cxnId="{D13F308F-B113-47C3-9A57-5E20D063477B}">
      <dgm:prSet/>
      <dgm:spPr/>
      <dgm:t>
        <a:bodyPr/>
        <a:lstStyle/>
        <a:p>
          <a:endParaRPr lang="en-US"/>
        </a:p>
      </dgm:t>
    </dgm:pt>
    <dgm:pt modelId="{3B6EBAD4-51F6-4A76-9AFE-B99379EFEE56}" type="sibTrans" cxnId="{D13F308F-B113-47C3-9A57-5E20D063477B}">
      <dgm:prSet/>
      <dgm:spPr/>
      <dgm:t>
        <a:bodyPr/>
        <a:lstStyle/>
        <a:p>
          <a:endParaRPr lang="en-US"/>
        </a:p>
      </dgm:t>
    </dgm:pt>
    <dgm:pt modelId="{D94A7D50-D46A-4782-BB64-13D6E55CFF95}">
      <dgm:prSet phldrT="[Text]"/>
      <dgm:spPr/>
      <dgm:t>
        <a:bodyPr/>
        <a:lstStyle/>
        <a:p>
          <a:r>
            <a:rPr lang="en-GB" b="1" dirty="0" smtClean="0"/>
            <a:t>Benchmark</a:t>
          </a:r>
          <a:endParaRPr lang="en-US" b="1" dirty="0"/>
        </a:p>
      </dgm:t>
    </dgm:pt>
    <dgm:pt modelId="{0AFD4E30-A9E2-44B2-A5FE-9B2078A41631}" type="parTrans" cxnId="{BBD2243F-BD78-4F33-B473-5954C35B0529}">
      <dgm:prSet/>
      <dgm:spPr/>
      <dgm:t>
        <a:bodyPr/>
        <a:lstStyle/>
        <a:p>
          <a:endParaRPr lang="en-US"/>
        </a:p>
      </dgm:t>
    </dgm:pt>
    <dgm:pt modelId="{E8E39828-F21C-4C96-AD55-DF0275B75366}" type="sibTrans" cxnId="{BBD2243F-BD78-4F33-B473-5954C35B0529}">
      <dgm:prSet/>
      <dgm:spPr/>
      <dgm:t>
        <a:bodyPr/>
        <a:lstStyle/>
        <a:p>
          <a:endParaRPr lang="en-US"/>
        </a:p>
      </dgm:t>
    </dgm:pt>
    <dgm:pt modelId="{E6B79971-0B1F-41B3-9815-9BDD705D44AB}">
      <dgm:prSet phldrT="[Text]" custT="1"/>
      <dgm:spPr/>
      <dgm:t>
        <a:bodyPr/>
        <a:lstStyle/>
        <a:p>
          <a:r>
            <a:rPr lang="en-GB" sz="2300" b="1" dirty="0" smtClean="0"/>
            <a:t>Collaborate</a:t>
          </a:r>
          <a:endParaRPr lang="en-US" sz="2300" b="1" dirty="0"/>
        </a:p>
      </dgm:t>
    </dgm:pt>
    <dgm:pt modelId="{6189C312-FA89-44E8-94BE-439ED86376B6}" type="parTrans" cxnId="{1FB1542C-C040-4AF4-A1B9-EB5DE2689607}">
      <dgm:prSet/>
      <dgm:spPr/>
      <dgm:t>
        <a:bodyPr/>
        <a:lstStyle/>
        <a:p>
          <a:endParaRPr lang="en-US"/>
        </a:p>
      </dgm:t>
    </dgm:pt>
    <dgm:pt modelId="{A1C1DDA1-C1B9-40AE-A438-D2DE8CDFAD9C}" type="sibTrans" cxnId="{1FB1542C-C040-4AF4-A1B9-EB5DE2689607}">
      <dgm:prSet/>
      <dgm:spPr/>
      <dgm:t>
        <a:bodyPr/>
        <a:lstStyle/>
        <a:p>
          <a:endParaRPr lang="en-US"/>
        </a:p>
      </dgm:t>
    </dgm:pt>
    <dgm:pt modelId="{CBB7BDD0-DAD1-4644-AE50-611509F70E4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GB" sz="2200" b="1" dirty="0" smtClean="0">
              <a:solidFill>
                <a:schemeClr val="bg1"/>
              </a:solidFill>
            </a:rPr>
            <a:t>Most comprehensive peer-reviewed coverage</a:t>
          </a:r>
          <a:endParaRPr lang="en-US" sz="2200" b="1" dirty="0">
            <a:solidFill>
              <a:schemeClr val="bg1"/>
            </a:solidFill>
          </a:endParaRPr>
        </a:p>
      </dgm:t>
    </dgm:pt>
    <dgm:pt modelId="{78048485-E888-4293-BBC5-5ABC7C31DC7C}" type="sibTrans" cxnId="{A74B0F53-44B3-41B6-9649-2DFA21419DF1}">
      <dgm:prSet/>
      <dgm:spPr/>
      <dgm:t>
        <a:bodyPr/>
        <a:lstStyle/>
        <a:p>
          <a:endParaRPr lang="en-US"/>
        </a:p>
      </dgm:t>
    </dgm:pt>
    <dgm:pt modelId="{20F195CE-650E-4AC3-B647-F15B2980E5E6}" type="parTrans" cxnId="{A74B0F53-44B3-41B6-9649-2DFA21419DF1}">
      <dgm:prSet/>
      <dgm:spPr/>
      <dgm:t>
        <a:bodyPr/>
        <a:lstStyle/>
        <a:p>
          <a:endParaRPr lang="en-US"/>
        </a:p>
      </dgm:t>
    </dgm:pt>
    <dgm:pt modelId="{0052554D-1B47-4FC1-BCE0-64D98A91F14B}" type="pres">
      <dgm:prSet presAssocID="{E9150F8E-C07D-47E7-A67D-A56611AC76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4B1867-56E1-40DE-8D22-481A605C5AE8}" type="pres">
      <dgm:prSet presAssocID="{CBB7BDD0-DAD1-4644-AE50-611509F70E44}" presName="centerShape" presStyleLbl="node0" presStyleIdx="0" presStyleCnt="1" custScaleX="241981" custScaleY="151521" custLinFactNeighborX="3546" custLinFactNeighborY="0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806BD1-C1EB-4B70-9A55-E1B55EC7E021}" type="pres">
      <dgm:prSet presAssocID="{EB429231-D6CB-47DE-BE70-94030C58E474}" presName="node" presStyleLbl="node1" presStyleIdx="0" presStyleCnt="4" custScaleX="159879" custScaleY="146131" custRadScaleRad="109409" custRadScaleInc="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E4CF2-CA6A-415B-B77C-8358EABAC1EB}" type="pres">
      <dgm:prSet presAssocID="{EB429231-D6CB-47DE-BE70-94030C58E474}" presName="dummy" presStyleCnt="0"/>
      <dgm:spPr/>
    </dgm:pt>
    <dgm:pt modelId="{CF8F79A1-4836-4D08-8E28-8F4EF70FBE78}" type="pres">
      <dgm:prSet presAssocID="{7A9DFA74-BAE4-4836-A6CB-159E5FEEDFC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5C0E420-5B80-41F6-B12D-D54B9F14F082}" type="pres">
      <dgm:prSet presAssocID="{D0B25D73-5873-42B1-9C5A-59402AA6D266}" presName="node" presStyleLbl="node1" presStyleIdx="1" presStyleCnt="4" custScaleX="171388" custScaleY="161108" custRadScaleRad="154536" custRadScaleInc="-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A745A-0947-4369-BEEF-46F32902A314}" type="pres">
      <dgm:prSet presAssocID="{D0B25D73-5873-42B1-9C5A-59402AA6D266}" presName="dummy" presStyleCnt="0"/>
      <dgm:spPr/>
    </dgm:pt>
    <dgm:pt modelId="{B96E9D83-3C4E-4727-85DE-588433DACEA2}" type="pres">
      <dgm:prSet presAssocID="{3B6EBAD4-51F6-4A76-9AFE-B99379EFEE5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DE7E589-50D1-43AE-80DC-F292D1779BD6}" type="pres">
      <dgm:prSet presAssocID="{D94A7D50-D46A-4782-BB64-13D6E55CFF95}" presName="node" presStyleLbl="node1" presStyleIdx="2" presStyleCnt="4" custScaleX="172058" custScaleY="137914" custRadScaleRad="116088" custRadScaleInc="-3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81A02-0B28-4C8E-93F6-B00375F28CB7}" type="pres">
      <dgm:prSet presAssocID="{D94A7D50-D46A-4782-BB64-13D6E55CFF95}" presName="dummy" presStyleCnt="0"/>
      <dgm:spPr/>
    </dgm:pt>
    <dgm:pt modelId="{2D6D296D-EBA3-4FEA-BCB7-2B070DF63E26}" type="pres">
      <dgm:prSet presAssocID="{E8E39828-F21C-4C96-AD55-DF0275B7536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F1D4BF0-3941-4642-8EC8-A345932CA3EE}" type="pres">
      <dgm:prSet presAssocID="{E6B79971-0B1F-41B3-9815-9BDD705D44AB}" presName="node" presStyleLbl="node1" presStyleIdx="3" presStyleCnt="4" custScaleX="174243" custScaleY="171848" custRadScaleRad="153972" custRadScaleInc="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E1F44-EEF2-464D-94B9-5290A01F0059}" type="pres">
      <dgm:prSet presAssocID="{E6B79971-0B1F-41B3-9815-9BDD705D44AB}" presName="dummy" presStyleCnt="0"/>
      <dgm:spPr/>
    </dgm:pt>
    <dgm:pt modelId="{2002B076-5A08-4696-B2CB-612D54DACA83}" type="pres">
      <dgm:prSet presAssocID="{A1C1DDA1-C1B9-40AE-A438-D2DE8CDFAD9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272A088-6FA4-4F17-9106-55E5EE5BC49A}" type="presOf" srcId="{E6B79971-0B1F-41B3-9815-9BDD705D44AB}" destId="{AF1D4BF0-3941-4642-8EC8-A345932CA3EE}" srcOrd="0" destOrd="0" presId="urn:microsoft.com/office/officeart/2005/8/layout/radial6"/>
    <dgm:cxn modelId="{D13F308F-B113-47C3-9A57-5E20D063477B}" srcId="{CBB7BDD0-DAD1-4644-AE50-611509F70E44}" destId="{D0B25D73-5873-42B1-9C5A-59402AA6D266}" srcOrd="1" destOrd="0" parTransId="{D1C5B669-73A9-4A88-A7BC-5F64ED3DB9E9}" sibTransId="{3B6EBAD4-51F6-4A76-9AFE-B99379EFEE56}"/>
    <dgm:cxn modelId="{A74B0F53-44B3-41B6-9649-2DFA21419DF1}" srcId="{E9150F8E-C07D-47E7-A67D-A56611AC7625}" destId="{CBB7BDD0-DAD1-4644-AE50-611509F70E44}" srcOrd="0" destOrd="0" parTransId="{20F195CE-650E-4AC3-B647-F15B2980E5E6}" sibTransId="{78048485-E888-4293-BBC5-5ABC7C31DC7C}"/>
    <dgm:cxn modelId="{C9BA5460-095F-4CCC-A46E-E227BC3A1694}" srcId="{CBB7BDD0-DAD1-4644-AE50-611509F70E44}" destId="{EB429231-D6CB-47DE-BE70-94030C58E474}" srcOrd="0" destOrd="0" parTransId="{1C6246D1-79F1-4DC2-A3C9-61D00D4CEB03}" sibTransId="{7A9DFA74-BAE4-4836-A6CB-159E5FEEDFCE}"/>
    <dgm:cxn modelId="{32AC43C9-7316-4915-91F2-8B8D6B46B511}" type="presOf" srcId="{E9150F8E-C07D-47E7-A67D-A56611AC7625}" destId="{0052554D-1B47-4FC1-BCE0-64D98A91F14B}" srcOrd="0" destOrd="0" presId="urn:microsoft.com/office/officeart/2005/8/layout/radial6"/>
    <dgm:cxn modelId="{E0460778-41E7-439D-8675-C7852EF48122}" type="presOf" srcId="{E8E39828-F21C-4C96-AD55-DF0275B75366}" destId="{2D6D296D-EBA3-4FEA-BCB7-2B070DF63E26}" srcOrd="0" destOrd="0" presId="urn:microsoft.com/office/officeart/2005/8/layout/radial6"/>
    <dgm:cxn modelId="{3651DF3C-A031-4121-A3E6-B120CBD82883}" type="presOf" srcId="{7A9DFA74-BAE4-4836-A6CB-159E5FEEDFCE}" destId="{CF8F79A1-4836-4D08-8E28-8F4EF70FBE78}" srcOrd="0" destOrd="0" presId="urn:microsoft.com/office/officeart/2005/8/layout/radial6"/>
    <dgm:cxn modelId="{BBD2243F-BD78-4F33-B473-5954C35B0529}" srcId="{CBB7BDD0-DAD1-4644-AE50-611509F70E44}" destId="{D94A7D50-D46A-4782-BB64-13D6E55CFF95}" srcOrd="2" destOrd="0" parTransId="{0AFD4E30-A9E2-44B2-A5FE-9B2078A41631}" sibTransId="{E8E39828-F21C-4C96-AD55-DF0275B75366}"/>
    <dgm:cxn modelId="{AB4904CD-9A8F-42A3-ADEF-C1FE55C67DE2}" type="presOf" srcId="{D94A7D50-D46A-4782-BB64-13D6E55CFF95}" destId="{9DE7E589-50D1-43AE-80DC-F292D1779BD6}" srcOrd="0" destOrd="0" presId="urn:microsoft.com/office/officeart/2005/8/layout/radial6"/>
    <dgm:cxn modelId="{A10362FA-0336-4F95-8E6D-F3DED3857889}" type="presOf" srcId="{3B6EBAD4-51F6-4A76-9AFE-B99379EFEE56}" destId="{B96E9D83-3C4E-4727-85DE-588433DACEA2}" srcOrd="0" destOrd="0" presId="urn:microsoft.com/office/officeart/2005/8/layout/radial6"/>
    <dgm:cxn modelId="{0076A05B-A5FD-4E4F-862B-3FCC75FFA8C6}" type="presOf" srcId="{CBB7BDD0-DAD1-4644-AE50-611509F70E44}" destId="{8F4B1867-56E1-40DE-8D22-481A605C5AE8}" srcOrd="0" destOrd="0" presId="urn:microsoft.com/office/officeart/2005/8/layout/radial6"/>
    <dgm:cxn modelId="{81D22755-F2D4-44DB-A957-037C87B9CD1D}" type="presOf" srcId="{EB429231-D6CB-47DE-BE70-94030C58E474}" destId="{E0806BD1-C1EB-4B70-9A55-E1B55EC7E021}" srcOrd="0" destOrd="0" presId="urn:microsoft.com/office/officeart/2005/8/layout/radial6"/>
    <dgm:cxn modelId="{1FB1542C-C040-4AF4-A1B9-EB5DE2689607}" srcId="{CBB7BDD0-DAD1-4644-AE50-611509F70E44}" destId="{E6B79971-0B1F-41B3-9815-9BDD705D44AB}" srcOrd="3" destOrd="0" parTransId="{6189C312-FA89-44E8-94BE-439ED86376B6}" sibTransId="{A1C1DDA1-C1B9-40AE-A438-D2DE8CDFAD9C}"/>
    <dgm:cxn modelId="{B9E4F43E-2781-40EE-BDF8-7C47AA92198B}" type="presOf" srcId="{D0B25D73-5873-42B1-9C5A-59402AA6D266}" destId="{55C0E420-5B80-41F6-B12D-D54B9F14F082}" srcOrd="0" destOrd="0" presId="urn:microsoft.com/office/officeart/2005/8/layout/radial6"/>
    <dgm:cxn modelId="{76249491-C7B7-4CC8-870A-96B0CD67E8EB}" type="presOf" srcId="{A1C1DDA1-C1B9-40AE-A438-D2DE8CDFAD9C}" destId="{2002B076-5A08-4696-B2CB-612D54DACA83}" srcOrd="0" destOrd="0" presId="urn:microsoft.com/office/officeart/2005/8/layout/radial6"/>
    <dgm:cxn modelId="{3A6BECDC-FA34-4309-ABCF-A29EAC1D0D4E}" type="presParOf" srcId="{0052554D-1B47-4FC1-BCE0-64D98A91F14B}" destId="{8F4B1867-56E1-40DE-8D22-481A605C5AE8}" srcOrd="0" destOrd="0" presId="urn:microsoft.com/office/officeart/2005/8/layout/radial6"/>
    <dgm:cxn modelId="{F8A78C99-3C31-4F2F-BE15-F5F7EAAE269D}" type="presParOf" srcId="{0052554D-1B47-4FC1-BCE0-64D98A91F14B}" destId="{E0806BD1-C1EB-4B70-9A55-E1B55EC7E021}" srcOrd="1" destOrd="0" presId="urn:microsoft.com/office/officeart/2005/8/layout/radial6"/>
    <dgm:cxn modelId="{4CB501CF-6740-4DD1-BDBD-B75320D56571}" type="presParOf" srcId="{0052554D-1B47-4FC1-BCE0-64D98A91F14B}" destId="{088E4CF2-CA6A-415B-B77C-8358EABAC1EB}" srcOrd="2" destOrd="0" presId="urn:microsoft.com/office/officeart/2005/8/layout/radial6"/>
    <dgm:cxn modelId="{20799779-EA81-4EB9-A569-A415433CDAA8}" type="presParOf" srcId="{0052554D-1B47-4FC1-BCE0-64D98A91F14B}" destId="{CF8F79A1-4836-4D08-8E28-8F4EF70FBE78}" srcOrd="3" destOrd="0" presId="urn:microsoft.com/office/officeart/2005/8/layout/radial6"/>
    <dgm:cxn modelId="{F0D1F8F2-031B-4939-84FA-318672C87393}" type="presParOf" srcId="{0052554D-1B47-4FC1-BCE0-64D98A91F14B}" destId="{55C0E420-5B80-41F6-B12D-D54B9F14F082}" srcOrd="4" destOrd="0" presId="urn:microsoft.com/office/officeart/2005/8/layout/radial6"/>
    <dgm:cxn modelId="{6D5DFDF4-A96C-4363-B831-B4D6C660475C}" type="presParOf" srcId="{0052554D-1B47-4FC1-BCE0-64D98A91F14B}" destId="{20BA745A-0947-4369-BEEF-46F32902A314}" srcOrd="5" destOrd="0" presId="urn:microsoft.com/office/officeart/2005/8/layout/radial6"/>
    <dgm:cxn modelId="{D1A566FD-DC26-407D-8F92-BAA6FE74A2A7}" type="presParOf" srcId="{0052554D-1B47-4FC1-BCE0-64D98A91F14B}" destId="{B96E9D83-3C4E-4727-85DE-588433DACEA2}" srcOrd="6" destOrd="0" presId="urn:microsoft.com/office/officeart/2005/8/layout/radial6"/>
    <dgm:cxn modelId="{A321EC35-0D41-47F2-8411-3C26FAB20809}" type="presParOf" srcId="{0052554D-1B47-4FC1-BCE0-64D98A91F14B}" destId="{9DE7E589-50D1-43AE-80DC-F292D1779BD6}" srcOrd="7" destOrd="0" presId="urn:microsoft.com/office/officeart/2005/8/layout/radial6"/>
    <dgm:cxn modelId="{0929B951-BA18-45C1-B324-06A9A0B5E1C9}" type="presParOf" srcId="{0052554D-1B47-4FC1-BCE0-64D98A91F14B}" destId="{81B81A02-0B28-4C8E-93F6-B00375F28CB7}" srcOrd="8" destOrd="0" presId="urn:microsoft.com/office/officeart/2005/8/layout/radial6"/>
    <dgm:cxn modelId="{06F8D335-6E1C-4989-8590-933B1365366A}" type="presParOf" srcId="{0052554D-1B47-4FC1-BCE0-64D98A91F14B}" destId="{2D6D296D-EBA3-4FEA-BCB7-2B070DF63E26}" srcOrd="9" destOrd="0" presId="urn:microsoft.com/office/officeart/2005/8/layout/radial6"/>
    <dgm:cxn modelId="{467B1B74-109D-4A8A-A50A-21C0CE3DF299}" type="presParOf" srcId="{0052554D-1B47-4FC1-BCE0-64D98A91F14B}" destId="{AF1D4BF0-3941-4642-8EC8-A345932CA3EE}" srcOrd="10" destOrd="0" presId="urn:microsoft.com/office/officeart/2005/8/layout/radial6"/>
    <dgm:cxn modelId="{6C18EA59-0B16-4DBB-9A58-254CC98B79F5}" type="presParOf" srcId="{0052554D-1B47-4FC1-BCE0-64D98A91F14B}" destId="{B3BE1F44-EEF2-464D-94B9-5290A01F0059}" srcOrd="11" destOrd="0" presId="urn:microsoft.com/office/officeart/2005/8/layout/radial6"/>
    <dgm:cxn modelId="{7E62A72A-0FD7-42DB-8306-62A5F4962777}" type="presParOf" srcId="{0052554D-1B47-4FC1-BCE0-64D98A91F14B}" destId="{2002B076-5A08-4696-B2CB-612D54DACA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2B076-5A08-4696-B2CB-612D54DACA83}">
      <dsp:nvSpPr>
        <dsp:cNvPr id="0" name=""/>
        <dsp:cNvSpPr/>
      </dsp:nvSpPr>
      <dsp:spPr>
        <a:xfrm>
          <a:off x="1043855" y="255811"/>
          <a:ext cx="3670034" cy="3670034"/>
        </a:xfrm>
        <a:prstGeom prst="blockArc">
          <a:avLst>
            <a:gd name="adj1" fmla="val 10343945"/>
            <a:gd name="adj2" fmla="val 1827800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D296D-EBA3-4FEA-BCB7-2B070DF63E26}">
      <dsp:nvSpPr>
        <dsp:cNvPr id="0" name=""/>
        <dsp:cNvSpPr/>
      </dsp:nvSpPr>
      <dsp:spPr>
        <a:xfrm>
          <a:off x="1009024" y="915711"/>
          <a:ext cx="3670034" cy="3670034"/>
        </a:xfrm>
        <a:prstGeom prst="blockArc">
          <a:avLst>
            <a:gd name="adj1" fmla="val 3240133"/>
            <a:gd name="adj2" fmla="val 1161862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E9D83-3C4E-4727-85DE-588433DACEA2}">
      <dsp:nvSpPr>
        <dsp:cNvPr id="0" name=""/>
        <dsp:cNvSpPr/>
      </dsp:nvSpPr>
      <dsp:spPr>
        <a:xfrm>
          <a:off x="3039279" y="862923"/>
          <a:ext cx="3670034" cy="3670034"/>
        </a:xfrm>
        <a:prstGeom prst="blockArc">
          <a:avLst>
            <a:gd name="adj1" fmla="val 20901860"/>
            <a:gd name="adj2" fmla="val 738113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F79A1-4836-4D08-8E28-8F4EF70FBE78}">
      <dsp:nvSpPr>
        <dsp:cNvPr id="0" name=""/>
        <dsp:cNvSpPr/>
      </dsp:nvSpPr>
      <dsp:spPr>
        <a:xfrm>
          <a:off x="3013773" y="300200"/>
          <a:ext cx="3670034" cy="3670034"/>
        </a:xfrm>
        <a:prstGeom prst="blockArc">
          <a:avLst>
            <a:gd name="adj1" fmla="val 14276895"/>
            <a:gd name="adj2" fmla="val 386713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B1867-56E1-40DE-8D22-481A605C5AE8}">
      <dsp:nvSpPr>
        <dsp:cNvPr id="0" name=""/>
        <dsp:cNvSpPr/>
      </dsp:nvSpPr>
      <dsp:spPr>
        <a:xfrm>
          <a:off x="1944217" y="1128696"/>
          <a:ext cx="4087541" cy="255949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bg1"/>
              </a:solidFill>
            </a:rPr>
            <a:t>Most comprehensive peer-reviewed coverage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1944217" y="1128696"/>
        <a:ext cx="4087541" cy="2559491"/>
      </dsp:txXfrm>
    </dsp:sp>
    <dsp:sp modelId="{E0806BD1-C1EB-4B70-9A55-E1B55EC7E021}">
      <dsp:nvSpPr>
        <dsp:cNvPr id="0" name=""/>
        <dsp:cNvSpPr/>
      </dsp:nvSpPr>
      <dsp:spPr>
        <a:xfrm>
          <a:off x="2952328" y="-247962"/>
          <a:ext cx="1890472" cy="1727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Search</a:t>
          </a:r>
          <a:endParaRPr lang="en-US" sz="2300" b="1" kern="1200" dirty="0"/>
        </a:p>
      </dsp:txBody>
      <dsp:txXfrm>
        <a:off x="3229181" y="5085"/>
        <a:ext cx="1336766" cy="1221816"/>
      </dsp:txXfrm>
    </dsp:sp>
    <dsp:sp modelId="{55C0E420-5B80-41F6-B12D-D54B9F14F082}">
      <dsp:nvSpPr>
        <dsp:cNvPr id="0" name=""/>
        <dsp:cNvSpPr/>
      </dsp:nvSpPr>
      <dsp:spPr>
        <a:xfrm>
          <a:off x="5616631" y="1383923"/>
          <a:ext cx="2026559" cy="1905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err="1" smtClean="0"/>
            <a:t>Analyze</a:t>
          </a:r>
          <a:endParaRPr lang="en-US" sz="2300" b="1" kern="1200" dirty="0"/>
        </a:p>
      </dsp:txBody>
      <dsp:txXfrm>
        <a:off x="5913414" y="1662904"/>
        <a:ext cx="1432993" cy="1347042"/>
      </dsp:txXfrm>
    </dsp:sp>
    <dsp:sp modelId="{9DE7E589-50D1-43AE-80DC-F292D1779BD6}">
      <dsp:nvSpPr>
        <dsp:cNvPr id="0" name=""/>
        <dsp:cNvSpPr/>
      </dsp:nvSpPr>
      <dsp:spPr>
        <a:xfrm>
          <a:off x="2880319" y="3385516"/>
          <a:ext cx="2034481" cy="1630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Benchmark</a:t>
          </a:r>
          <a:endParaRPr lang="en-US" sz="2300" b="1" kern="1200" dirty="0"/>
        </a:p>
      </dsp:txBody>
      <dsp:txXfrm>
        <a:off x="3178262" y="3624334"/>
        <a:ext cx="1438595" cy="1153113"/>
      </dsp:txXfrm>
    </dsp:sp>
    <dsp:sp modelId="{AF1D4BF0-3941-4642-8EC8-A345932CA3EE}">
      <dsp:nvSpPr>
        <dsp:cNvPr id="0" name=""/>
        <dsp:cNvSpPr/>
      </dsp:nvSpPr>
      <dsp:spPr>
        <a:xfrm>
          <a:off x="72013" y="1311920"/>
          <a:ext cx="2060318" cy="2031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Collaborate</a:t>
          </a:r>
          <a:endParaRPr lang="en-US" sz="2300" b="1" kern="1200" dirty="0"/>
        </a:p>
      </dsp:txBody>
      <dsp:txXfrm>
        <a:off x="373740" y="1609499"/>
        <a:ext cx="1456864" cy="143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image" Target="NUL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19630-DD38-4A8C-9637-C3BB1ECCE90C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9C24-1C6A-46C4-A426-B34958BA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1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43786A-59E1-4405-A394-CCD9AB8941AA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DB4107-234C-4111-9FA3-7F7659CCD66C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DB4107-234C-4111-9FA3-7F7659CCD66C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DB4107-234C-4111-9FA3-7F7659CCD66C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DB4107-234C-4111-9FA3-7F7659CCD66C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DB4107-234C-4111-9FA3-7F7659CCD66C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DB4107-234C-4111-9FA3-7F7659CCD66C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/>
          <a:lstStyle>
            <a:lvl1pPr>
              <a:defRPr b="1" cap="all" baseline="0">
                <a:solidFill>
                  <a:srgbClr val="006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H:\SciScopus Elements\Title page\SC_Top 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130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Picture 2" descr="C:\Users\dyase\AppData\Local\Microsoft\Windows\Temporary Internet Files\Content.Outlook\K3Z5LGES\Scopus word Clear z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 b="67888"/>
          <a:stretch/>
        </p:blipFill>
        <p:spPr bwMode="auto">
          <a:xfrm>
            <a:off x="7440564" y="260648"/>
            <a:ext cx="1451916" cy="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242050"/>
            <a:ext cx="42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7308304" y="260648"/>
            <a:ext cx="0" cy="576064"/>
          </a:xfrm>
          <a:prstGeom prst="line">
            <a:avLst/>
          </a:prstGeom>
          <a:ln w="127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3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38FE7-E2E5-483B-A801-41F956F4582B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2" descr="EL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857875"/>
            <a:ext cx="666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18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3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dyase\AppData\Local\Microsoft\Windows\Temporary Internet Files\Content.Outlook\K3Z5LGES\Scopus word Clear z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 b="67888"/>
          <a:stretch/>
        </p:blipFill>
        <p:spPr bwMode="auto">
          <a:xfrm>
            <a:off x="7440564" y="260648"/>
            <a:ext cx="1451916" cy="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2050"/>
            <a:ext cx="42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29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6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8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5620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2" descr="C:\Users\dyase\AppData\Local\Microsoft\Windows\Temporary Internet Files\Content.Outlook\K3Z5LGES\Scopus word Clear zone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 b="67888"/>
          <a:stretch/>
        </p:blipFill>
        <p:spPr bwMode="auto">
          <a:xfrm>
            <a:off x="7440564" y="260648"/>
            <a:ext cx="1451916" cy="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7308304" y="260648"/>
            <a:ext cx="0" cy="576064"/>
          </a:xfrm>
          <a:prstGeom prst="line">
            <a:avLst/>
          </a:prstGeom>
          <a:ln w="127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EL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242050"/>
            <a:ext cx="42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>
            <a:off x="467544" y="836712"/>
            <a:ext cx="6840760" cy="0"/>
          </a:xfrm>
          <a:prstGeom prst="line">
            <a:avLst/>
          </a:prstGeom>
          <a:ln w="127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6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0" kern="1200" baseline="0">
          <a:solidFill>
            <a:srgbClr val="00636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Microsoft_Excel_97-2003_Worksheet2.xls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32.png"/><Relationship Id="rId3" Type="http://schemas.openxmlformats.org/officeDocument/2006/relationships/tags" Target="../tags/tag6.xml"/><Relationship Id="rId21" Type="http://schemas.openxmlformats.org/officeDocument/2006/relationships/oleObject" Target="../embeddings/oleObject7.bin"/><Relationship Id="rId7" Type="http://schemas.openxmlformats.org/officeDocument/2006/relationships/notesSlide" Target="../notesSlides/notesSlide3.xml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9.png"/><Relationship Id="rId25" Type="http://schemas.openxmlformats.org/officeDocument/2006/relationships/oleObject" Target="../embeddings/Microsoft_Excel_97-2003_Worksheet6.xls"/><Relationship Id="rId2" Type="http://schemas.openxmlformats.org/officeDocument/2006/relationships/tags" Target="../tags/tag5.xml"/><Relationship Id="rId16" Type="http://schemas.openxmlformats.org/officeDocument/2006/relationships/oleObject" Target="../embeddings/Microsoft_Excel_97-2003_Worksheet3.xls"/><Relationship Id="rId20" Type="http://schemas.openxmlformats.org/officeDocument/2006/relationships/image" Target="../media/image30.png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24" Type="http://schemas.openxmlformats.org/officeDocument/2006/relationships/oleObject" Target="../embeddings/oleObject8.bin"/><Relationship Id="rId5" Type="http://schemas.openxmlformats.org/officeDocument/2006/relationships/tags" Target="../tags/tag8.xml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31.png"/><Relationship Id="rId28" Type="http://schemas.openxmlformats.org/officeDocument/2006/relationships/oleObject" Target="../embeddings/Microsoft_Excel_97-2003_Worksheet7.xls"/><Relationship Id="rId10" Type="http://schemas.openxmlformats.org/officeDocument/2006/relationships/oleObject" Target="../embeddings/Microsoft_Excel_97-2003_Worksheet1.xls"/><Relationship Id="rId19" Type="http://schemas.openxmlformats.org/officeDocument/2006/relationships/oleObject" Target="../embeddings/Microsoft_Excel_97-2003_Worksheet4.xls"/><Relationship Id="rId4" Type="http://schemas.openxmlformats.org/officeDocument/2006/relationships/tags" Target="../tags/tag7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8.png"/><Relationship Id="rId22" Type="http://schemas.openxmlformats.org/officeDocument/2006/relationships/oleObject" Target="../embeddings/Microsoft_Excel_97-2003_Worksheet5.xls"/><Relationship Id="rId27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2.pn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2.xml"/><Relationship Id="rId7" Type="http://schemas.openxmlformats.org/officeDocument/2006/relationships/image" Target="../media/image4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5.xml"/><Relationship Id="rId7" Type="http://schemas.openxmlformats.org/officeDocument/2006/relationships/image" Target="../media/image4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8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2.xml"/><Relationship Id="rId7" Type="http://schemas.openxmlformats.org/officeDocument/2006/relationships/image" Target="../media/image50.png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openxmlformats.org/officeDocument/2006/relationships/hyperlink" Target="http://www.fz-juelich.de/portal/" TargetMode="External"/><Relationship Id="rId17" Type="http://schemas.openxmlformats.org/officeDocument/2006/relationships/image" Target="../media/image21.png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3521120"/>
            <a:ext cx="8485387" cy="290456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SCOPUS</a:t>
            </a:r>
            <a:r>
              <a:rPr lang="pl-PL" sz="3100" dirty="0" smtClean="0"/>
              <a:t> and SciVal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en-US" sz="2700" dirty="0" smtClean="0"/>
              <a:t>Evaluation and Promotion of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en-US" sz="2700" dirty="0" smtClean="0"/>
              <a:t>Ukrainian research results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Piotr Gołkiewicz</a:t>
            </a:r>
            <a:br>
              <a:rPr lang="pl-PL" sz="1600" dirty="0" smtClean="0"/>
            </a:br>
            <a:r>
              <a:rPr lang="pl-PL" sz="1600" dirty="0" smtClean="0"/>
              <a:t>Product Sales Manager, Central and Eastern Europe		</a:t>
            </a:r>
            <a:br>
              <a:rPr lang="pl-PL" sz="1600" dirty="0" smtClean="0"/>
            </a:br>
            <a:r>
              <a:rPr lang="pl-PL" sz="1600" dirty="0" smtClean="0"/>
              <a:t>Lviv, 11 September 2013</a:t>
            </a:r>
            <a:br>
              <a:rPr lang="pl-PL" sz="16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54305E-FA2B-48E6-8E28-53B84FC3E66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098" name="Picture 2" descr="http://www.nato.int/nato_static/assets/pictures/stock_2009/20090903_090529-ukraine-scientist_rdax_276x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6" y="1576073"/>
            <a:ext cx="2628900" cy="1743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n.rian.ru/images/16764/97/167649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51" y="1576074"/>
            <a:ext cx="2599925" cy="1743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azprom.com/f/posts/88/916128/img32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94" y="1576074"/>
            <a:ext cx="2324099" cy="1743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mapsofworld.com/images/world-countries-flags/ukraine-fla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7" y="204118"/>
            <a:ext cx="1657499" cy="1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555521" y="1456391"/>
            <a:ext cx="7396162" cy="4254126"/>
            <a:chOff x="717" y="940"/>
            <a:chExt cx="4326" cy="2371"/>
          </a:xfrm>
          <a:solidFill>
            <a:srgbClr val="EAE8DA"/>
          </a:solidFill>
        </p:grpSpPr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1306" y="1496"/>
              <a:ext cx="224" cy="162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6" y="97"/>
                </a:cxn>
                <a:cxn ang="0">
                  <a:pos x="9" y="114"/>
                </a:cxn>
                <a:cxn ang="0">
                  <a:pos x="25" y="121"/>
                </a:cxn>
                <a:cxn ang="0">
                  <a:pos x="65" y="121"/>
                </a:cxn>
                <a:cxn ang="0">
                  <a:pos x="81" y="139"/>
                </a:cxn>
                <a:cxn ang="0">
                  <a:pos x="65" y="146"/>
                </a:cxn>
                <a:cxn ang="0">
                  <a:pos x="25" y="146"/>
                </a:cxn>
                <a:cxn ang="0">
                  <a:pos x="34" y="170"/>
                </a:cxn>
                <a:cxn ang="0">
                  <a:pos x="49" y="177"/>
                </a:cxn>
                <a:cxn ang="0">
                  <a:pos x="65" y="177"/>
                </a:cxn>
                <a:cxn ang="0">
                  <a:pos x="74" y="202"/>
                </a:cxn>
                <a:cxn ang="0">
                  <a:pos x="114" y="195"/>
                </a:cxn>
                <a:cxn ang="0">
                  <a:pos x="155" y="177"/>
                </a:cxn>
                <a:cxn ang="0">
                  <a:pos x="162" y="170"/>
                </a:cxn>
                <a:cxn ang="0">
                  <a:pos x="196" y="195"/>
                </a:cxn>
                <a:cxn ang="0">
                  <a:pos x="211" y="186"/>
                </a:cxn>
                <a:cxn ang="0">
                  <a:pos x="220" y="177"/>
                </a:cxn>
                <a:cxn ang="0">
                  <a:pos x="220" y="162"/>
                </a:cxn>
                <a:cxn ang="0">
                  <a:pos x="227" y="162"/>
                </a:cxn>
                <a:cxn ang="0">
                  <a:pos x="236" y="146"/>
                </a:cxn>
                <a:cxn ang="0">
                  <a:pos x="196" y="121"/>
                </a:cxn>
                <a:cxn ang="0">
                  <a:pos x="180" y="114"/>
                </a:cxn>
                <a:cxn ang="0">
                  <a:pos x="180" y="89"/>
                </a:cxn>
                <a:cxn ang="0">
                  <a:pos x="171" y="49"/>
                </a:cxn>
                <a:cxn ang="0">
                  <a:pos x="186" y="8"/>
                </a:cxn>
                <a:cxn ang="0">
                  <a:pos x="180" y="0"/>
                </a:cxn>
                <a:cxn ang="0">
                  <a:pos x="155" y="0"/>
                </a:cxn>
                <a:cxn ang="0">
                  <a:pos x="139" y="40"/>
                </a:cxn>
                <a:cxn ang="0">
                  <a:pos x="121" y="33"/>
                </a:cxn>
                <a:cxn ang="0">
                  <a:pos x="106" y="33"/>
                </a:cxn>
                <a:cxn ang="0">
                  <a:pos x="89" y="25"/>
                </a:cxn>
                <a:cxn ang="0">
                  <a:pos x="74" y="40"/>
                </a:cxn>
                <a:cxn ang="0">
                  <a:pos x="65" y="15"/>
                </a:cxn>
                <a:cxn ang="0">
                  <a:pos x="49" y="15"/>
                </a:cxn>
                <a:cxn ang="0">
                  <a:pos x="9" y="49"/>
                </a:cxn>
                <a:cxn ang="0">
                  <a:pos x="9" y="56"/>
                </a:cxn>
                <a:cxn ang="0">
                  <a:pos x="0" y="74"/>
                </a:cxn>
                <a:cxn ang="0">
                  <a:pos x="0" y="89"/>
                </a:cxn>
              </a:cxnLst>
              <a:rect l="0" t="0" r="r" b="b"/>
              <a:pathLst>
                <a:path w="237" h="203">
                  <a:moveTo>
                    <a:pt x="0" y="89"/>
                  </a:moveTo>
                  <a:lnTo>
                    <a:pt x="16" y="97"/>
                  </a:lnTo>
                  <a:lnTo>
                    <a:pt x="9" y="114"/>
                  </a:lnTo>
                  <a:lnTo>
                    <a:pt x="25" y="121"/>
                  </a:lnTo>
                  <a:lnTo>
                    <a:pt x="65" y="121"/>
                  </a:lnTo>
                  <a:lnTo>
                    <a:pt x="81" y="139"/>
                  </a:lnTo>
                  <a:lnTo>
                    <a:pt x="65" y="146"/>
                  </a:lnTo>
                  <a:lnTo>
                    <a:pt x="25" y="146"/>
                  </a:lnTo>
                  <a:lnTo>
                    <a:pt x="34" y="170"/>
                  </a:lnTo>
                  <a:lnTo>
                    <a:pt x="49" y="177"/>
                  </a:lnTo>
                  <a:lnTo>
                    <a:pt x="65" y="177"/>
                  </a:lnTo>
                  <a:lnTo>
                    <a:pt x="74" y="202"/>
                  </a:lnTo>
                  <a:lnTo>
                    <a:pt x="114" y="195"/>
                  </a:lnTo>
                  <a:lnTo>
                    <a:pt x="155" y="177"/>
                  </a:lnTo>
                  <a:lnTo>
                    <a:pt x="162" y="170"/>
                  </a:lnTo>
                  <a:lnTo>
                    <a:pt x="196" y="195"/>
                  </a:lnTo>
                  <a:lnTo>
                    <a:pt x="211" y="186"/>
                  </a:lnTo>
                  <a:lnTo>
                    <a:pt x="220" y="177"/>
                  </a:lnTo>
                  <a:lnTo>
                    <a:pt x="220" y="162"/>
                  </a:lnTo>
                  <a:lnTo>
                    <a:pt x="227" y="162"/>
                  </a:lnTo>
                  <a:lnTo>
                    <a:pt x="236" y="146"/>
                  </a:lnTo>
                  <a:lnTo>
                    <a:pt x="196" y="121"/>
                  </a:lnTo>
                  <a:lnTo>
                    <a:pt x="180" y="114"/>
                  </a:lnTo>
                  <a:lnTo>
                    <a:pt x="180" y="89"/>
                  </a:lnTo>
                  <a:lnTo>
                    <a:pt x="171" y="49"/>
                  </a:lnTo>
                  <a:lnTo>
                    <a:pt x="186" y="8"/>
                  </a:lnTo>
                  <a:lnTo>
                    <a:pt x="180" y="0"/>
                  </a:lnTo>
                  <a:lnTo>
                    <a:pt x="155" y="0"/>
                  </a:lnTo>
                  <a:lnTo>
                    <a:pt x="139" y="40"/>
                  </a:lnTo>
                  <a:lnTo>
                    <a:pt x="121" y="33"/>
                  </a:lnTo>
                  <a:lnTo>
                    <a:pt x="106" y="33"/>
                  </a:lnTo>
                  <a:lnTo>
                    <a:pt x="89" y="25"/>
                  </a:lnTo>
                  <a:lnTo>
                    <a:pt x="74" y="40"/>
                  </a:lnTo>
                  <a:lnTo>
                    <a:pt x="65" y="15"/>
                  </a:lnTo>
                  <a:lnTo>
                    <a:pt x="49" y="15"/>
                  </a:lnTo>
                  <a:lnTo>
                    <a:pt x="9" y="49"/>
                  </a:lnTo>
                  <a:lnTo>
                    <a:pt x="9" y="56"/>
                  </a:lnTo>
                  <a:lnTo>
                    <a:pt x="0" y="74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1658" y="1488"/>
              <a:ext cx="347" cy="331"/>
            </a:xfrm>
            <a:custGeom>
              <a:avLst/>
              <a:gdLst/>
              <a:ahLst/>
              <a:cxnLst>
                <a:cxn ang="0">
                  <a:pos x="34" y="148"/>
                </a:cxn>
                <a:cxn ang="0">
                  <a:pos x="99" y="163"/>
                </a:cxn>
                <a:cxn ang="0">
                  <a:pos x="131" y="171"/>
                </a:cxn>
                <a:cxn ang="0">
                  <a:pos x="146" y="148"/>
                </a:cxn>
                <a:cxn ang="0">
                  <a:pos x="179" y="186"/>
                </a:cxn>
                <a:cxn ang="0">
                  <a:pos x="187" y="195"/>
                </a:cxn>
                <a:cxn ang="0">
                  <a:pos x="211" y="226"/>
                </a:cxn>
                <a:cxn ang="0">
                  <a:pos x="196" y="292"/>
                </a:cxn>
                <a:cxn ang="0">
                  <a:pos x="196" y="317"/>
                </a:cxn>
                <a:cxn ang="0">
                  <a:pos x="155" y="325"/>
                </a:cxn>
                <a:cxn ang="0">
                  <a:pos x="146" y="350"/>
                </a:cxn>
                <a:cxn ang="0">
                  <a:pos x="179" y="341"/>
                </a:cxn>
                <a:cxn ang="0">
                  <a:pos x="227" y="365"/>
                </a:cxn>
                <a:cxn ang="0">
                  <a:pos x="261" y="397"/>
                </a:cxn>
                <a:cxn ang="0">
                  <a:pos x="301" y="413"/>
                </a:cxn>
                <a:cxn ang="0">
                  <a:pos x="268" y="373"/>
                </a:cxn>
                <a:cxn ang="0">
                  <a:pos x="310" y="390"/>
                </a:cxn>
                <a:cxn ang="0">
                  <a:pos x="326" y="365"/>
                </a:cxn>
                <a:cxn ang="0">
                  <a:pos x="317" y="341"/>
                </a:cxn>
                <a:cxn ang="0">
                  <a:pos x="285" y="300"/>
                </a:cxn>
                <a:cxn ang="0">
                  <a:pos x="310" y="300"/>
                </a:cxn>
                <a:cxn ang="0">
                  <a:pos x="333" y="325"/>
                </a:cxn>
                <a:cxn ang="0">
                  <a:pos x="350" y="308"/>
                </a:cxn>
                <a:cxn ang="0">
                  <a:pos x="317" y="226"/>
                </a:cxn>
                <a:cxn ang="0">
                  <a:pos x="276" y="211"/>
                </a:cxn>
                <a:cxn ang="0">
                  <a:pos x="293" y="186"/>
                </a:cxn>
                <a:cxn ang="0">
                  <a:pos x="285" y="163"/>
                </a:cxn>
                <a:cxn ang="0">
                  <a:pos x="251" y="130"/>
                </a:cxn>
                <a:cxn ang="0">
                  <a:pos x="220" y="98"/>
                </a:cxn>
                <a:cxn ang="0">
                  <a:pos x="196" y="58"/>
                </a:cxn>
                <a:cxn ang="0">
                  <a:pos x="155" y="49"/>
                </a:cxn>
                <a:cxn ang="0">
                  <a:pos x="122" y="58"/>
                </a:cxn>
                <a:cxn ang="0">
                  <a:pos x="114" y="49"/>
                </a:cxn>
                <a:cxn ang="0">
                  <a:pos x="106" y="9"/>
                </a:cxn>
                <a:cxn ang="0">
                  <a:pos x="90" y="0"/>
                </a:cxn>
                <a:cxn ang="0">
                  <a:pos x="49" y="74"/>
                </a:cxn>
                <a:cxn ang="0">
                  <a:pos x="40" y="83"/>
                </a:cxn>
                <a:cxn ang="0">
                  <a:pos x="59" y="17"/>
                </a:cxn>
                <a:cxn ang="0">
                  <a:pos x="34" y="0"/>
                </a:cxn>
                <a:cxn ang="0">
                  <a:pos x="0" y="65"/>
                </a:cxn>
              </a:cxnLst>
              <a:rect l="0" t="0" r="r" b="b"/>
              <a:pathLst>
                <a:path w="367" h="414">
                  <a:moveTo>
                    <a:pt x="0" y="89"/>
                  </a:moveTo>
                  <a:lnTo>
                    <a:pt x="34" y="148"/>
                  </a:lnTo>
                  <a:lnTo>
                    <a:pt x="49" y="155"/>
                  </a:lnTo>
                  <a:lnTo>
                    <a:pt x="99" y="163"/>
                  </a:lnTo>
                  <a:lnTo>
                    <a:pt x="106" y="163"/>
                  </a:lnTo>
                  <a:lnTo>
                    <a:pt x="131" y="171"/>
                  </a:lnTo>
                  <a:lnTo>
                    <a:pt x="139" y="171"/>
                  </a:lnTo>
                  <a:lnTo>
                    <a:pt x="146" y="148"/>
                  </a:lnTo>
                  <a:lnTo>
                    <a:pt x="155" y="163"/>
                  </a:lnTo>
                  <a:lnTo>
                    <a:pt x="179" y="186"/>
                  </a:lnTo>
                  <a:lnTo>
                    <a:pt x="171" y="204"/>
                  </a:lnTo>
                  <a:lnTo>
                    <a:pt x="187" y="195"/>
                  </a:lnTo>
                  <a:lnTo>
                    <a:pt x="196" y="211"/>
                  </a:lnTo>
                  <a:lnTo>
                    <a:pt x="211" y="226"/>
                  </a:lnTo>
                  <a:lnTo>
                    <a:pt x="220" y="251"/>
                  </a:lnTo>
                  <a:lnTo>
                    <a:pt x="196" y="292"/>
                  </a:lnTo>
                  <a:lnTo>
                    <a:pt x="202" y="308"/>
                  </a:lnTo>
                  <a:lnTo>
                    <a:pt x="196" y="317"/>
                  </a:lnTo>
                  <a:lnTo>
                    <a:pt x="155" y="308"/>
                  </a:lnTo>
                  <a:lnTo>
                    <a:pt x="155" y="325"/>
                  </a:lnTo>
                  <a:lnTo>
                    <a:pt x="146" y="325"/>
                  </a:lnTo>
                  <a:lnTo>
                    <a:pt x="146" y="350"/>
                  </a:lnTo>
                  <a:lnTo>
                    <a:pt x="171" y="350"/>
                  </a:lnTo>
                  <a:lnTo>
                    <a:pt x="179" y="341"/>
                  </a:lnTo>
                  <a:lnTo>
                    <a:pt x="196" y="341"/>
                  </a:lnTo>
                  <a:lnTo>
                    <a:pt x="227" y="365"/>
                  </a:lnTo>
                  <a:lnTo>
                    <a:pt x="227" y="373"/>
                  </a:lnTo>
                  <a:lnTo>
                    <a:pt x="261" y="397"/>
                  </a:lnTo>
                  <a:lnTo>
                    <a:pt x="276" y="407"/>
                  </a:lnTo>
                  <a:lnTo>
                    <a:pt x="301" y="413"/>
                  </a:lnTo>
                  <a:lnTo>
                    <a:pt x="301" y="407"/>
                  </a:lnTo>
                  <a:lnTo>
                    <a:pt x="268" y="373"/>
                  </a:lnTo>
                  <a:lnTo>
                    <a:pt x="268" y="357"/>
                  </a:lnTo>
                  <a:lnTo>
                    <a:pt x="310" y="390"/>
                  </a:lnTo>
                  <a:lnTo>
                    <a:pt x="326" y="390"/>
                  </a:lnTo>
                  <a:lnTo>
                    <a:pt x="326" y="365"/>
                  </a:lnTo>
                  <a:lnTo>
                    <a:pt x="317" y="357"/>
                  </a:lnTo>
                  <a:lnTo>
                    <a:pt x="317" y="341"/>
                  </a:lnTo>
                  <a:lnTo>
                    <a:pt x="293" y="317"/>
                  </a:lnTo>
                  <a:lnTo>
                    <a:pt x="285" y="300"/>
                  </a:lnTo>
                  <a:lnTo>
                    <a:pt x="293" y="285"/>
                  </a:lnTo>
                  <a:lnTo>
                    <a:pt x="310" y="300"/>
                  </a:lnTo>
                  <a:lnTo>
                    <a:pt x="317" y="317"/>
                  </a:lnTo>
                  <a:lnTo>
                    <a:pt x="333" y="325"/>
                  </a:lnTo>
                  <a:lnTo>
                    <a:pt x="333" y="308"/>
                  </a:lnTo>
                  <a:lnTo>
                    <a:pt x="350" y="308"/>
                  </a:lnTo>
                  <a:lnTo>
                    <a:pt x="366" y="276"/>
                  </a:lnTo>
                  <a:lnTo>
                    <a:pt x="317" y="226"/>
                  </a:lnTo>
                  <a:lnTo>
                    <a:pt x="293" y="226"/>
                  </a:lnTo>
                  <a:lnTo>
                    <a:pt x="276" y="211"/>
                  </a:lnTo>
                  <a:lnTo>
                    <a:pt x="276" y="195"/>
                  </a:lnTo>
                  <a:lnTo>
                    <a:pt x="293" y="186"/>
                  </a:lnTo>
                  <a:lnTo>
                    <a:pt x="276" y="171"/>
                  </a:lnTo>
                  <a:lnTo>
                    <a:pt x="285" y="163"/>
                  </a:lnTo>
                  <a:lnTo>
                    <a:pt x="276" y="139"/>
                  </a:lnTo>
                  <a:lnTo>
                    <a:pt x="251" y="130"/>
                  </a:lnTo>
                  <a:lnTo>
                    <a:pt x="236" y="106"/>
                  </a:lnTo>
                  <a:lnTo>
                    <a:pt x="220" y="98"/>
                  </a:lnTo>
                  <a:lnTo>
                    <a:pt x="202" y="89"/>
                  </a:lnTo>
                  <a:lnTo>
                    <a:pt x="196" y="58"/>
                  </a:lnTo>
                  <a:lnTo>
                    <a:pt x="179" y="58"/>
                  </a:lnTo>
                  <a:lnTo>
                    <a:pt x="155" y="49"/>
                  </a:lnTo>
                  <a:lnTo>
                    <a:pt x="139" y="58"/>
                  </a:lnTo>
                  <a:lnTo>
                    <a:pt x="122" y="58"/>
                  </a:lnTo>
                  <a:lnTo>
                    <a:pt x="106" y="74"/>
                  </a:lnTo>
                  <a:lnTo>
                    <a:pt x="114" y="49"/>
                  </a:lnTo>
                  <a:lnTo>
                    <a:pt x="106" y="34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59" y="42"/>
                  </a:lnTo>
                  <a:lnTo>
                    <a:pt x="49" y="74"/>
                  </a:lnTo>
                  <a:lnTo>
                    <a:pt x="59" y="98"/>
                  </a:lnTo>
                  <a:lnTo>
                    <a:pt x="40" y="83"/>
                  </a:lnTo>
                  <a:lnTo>
                    <a:pt x="40" y="42"/>
                  </a:lnTo>
                  <a:lnTo>
                    <a:pt x="59" y="17"/>
                  </a:lnTo>
                  <a:lnTo>
                    <a:pt x="74" y="0"/>
                  </a:lnTo>
                  <a:lnTo>
                    <a:pt x="34" y="0"/>
                  </a:lnTo>
                  <a:lnTo>
                    <a:pt x="9" y="34"/>
                  </a:lnTo>
                  <a:lnTo>
                    <a:pt x="0" y="6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1239" y="2045"/>
              <a:ext cx="696" cy="316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420" y="32"/>
                </a:cxn>
                <a:cxn ang="0">
                  <a:pos x="429" y="48"/>
                </a:cxn>
                <a:cxn ang="0">
                  <a:pos x="461" y="56"/>
                </a:cxn>
                <a:cxn ang="0">
                  <a:pos x="504" y="56"/>
                </a:cxn>
                <a:cxn ang="0">
                  <a:pos x="519" y="72"/>
                </a:cxn>
                <a:cxn ang="0">
                  <a:pos x="479" y="88"/>
                </a:cxn>
                <a:cxn ang="0">
                  <a:pos x="470" y="145"/>
                </a:cxn>
                <a:cxn ang="0">
                  <a:pos x="485" y="103"/>
                </a:cxn>
                <a:cxn ang="0">
                  <a:pos x="504" y="72"/>
                </a:cxn>
                <a:cxn ang="0">
                  <a:pos x="519" y="113"/>
                </a:cxn>
                <a:cxn ang="0">
                  <a:pos x="544" y="122"/>
                </a:cxn>
                <a:cxn ang="0">
                  <a:pos x="551" y="145"/>
                </a:cxn>
                <a:cxn ang="0">
                  <a:pos x="616" y="113"/>
                </a:cxn>
                <a:cxn ang="0">
                  <a:pos x="672" y="88"/>
                </a:cxn>
                <a:cxn ang="0">
                  <a:pos x="713" y="48"/>
                </a:cxn>
                <a:cxn ang="0">
                  <a:pos x="730" y="72"/>
                </a:cxn>
                <a:cxn ang="0">
                  <a:pos x="730" y="97"/>
                </a:cxn>
                <a:cxn ang="0">
                  <a:pos x="690" y="145"/>
                </a:cxn>
                <a:cxn ang="0">
                  <a:pos x="672" y="145"/>
                </a:cxn>
                <a:cxn ang="0">
                  <a:pos x="641" y="194"/>
                </a:cxn>
                <a:cxn ang="0">
                  <a:pos x="624" y="218"/>
                </a:cxn>
                <a:cxn ang="0">
                  <a:pos x="616" y="178"/>
                </a:cxn>
                <a:cxn ang="0">
                  <a:pos x="624" y="242"/>
                </a:cxn>
                <a:cxn ang="0">
                  <a:pos x="559" y="299"/>
                </a:cxn>
                <a:cxn ang="0">
                  <a:pos x="567" y="396"/>
                </a:cxn>
                <a:cxn ang="0">
                  <a:pos x="535" y="371"/>
                </a:cxn>
                <a:cxn ang="0">
                  <a:pos x="504" y="331"/>
                </a:cxn>
                <a:cxn ang="0">
                  <a:pos x="445" y="331"/>
                </a:cxn>
                <a:cxn ang="0">
                  <a:pos x="420" y="331"/>
                </a:cxn>
                <a:cxn ang="0">
                  <a:pos x="348" y="364"/>
                </a:cxn>
                <a:cxn ang="0">
                  <a:pos x="292" y="331"/>
                </a:cxn>
                <a:cxn ang="0">
                  <a:pos x="268" y="339"/>
                </a:cxn>
                <a:cxn ang="0">
                  <a:pos x="234" y="299"/>
                </a:cxn>
                <a:cxn ang="0">
                  <a:pos x="97" y="290"/>
                </a:cxn>
                <a:cxn ang="0">
                  <a:pos x="81" y="267"/>
                </a:cxn>
                <a:cxn ang="0">
                  <a:pos x="32" y="234"/>
                </a:cxn>
                <a:cxn ang="0">
                  <a:pos x="24" y="210"/>
                </a:cxn>
                <a:cxn ang="0">
                  <a:pos x="24" y="202"/>
                </a:cxn>
                <a:cxn ang="0">
                  <a:pos x="0" y="169"/>
                </a:cxn>
                <a:cxn ang="0">
                  <a:pos x="7" y="63"/>
                </a:cxn>
                <a:cxn ang="0">
                  <a:pos x="16" y="40"/>
                </a:cxn>
              </a:cxnLst>
              <a:rect l="0" t="0" r="r" b="b"/>
              <a:pathLst>
                <a:path w="738" h="396">
                  <a:moveTo>
                    <a:pt x="24" y="8"/>
                  </a:moveTo>
                  <a:lnTo>
                    <a:pt x="373" y="8"/>
                  </a:lnTo>
                  <a:lnTo>
                    <a:pt x="380" y="0"/>
                  </a:lnTo>
                  <a:lnTo>
                    <a:pt x="389" y="16"/>
                  </a:lnTo>
                  <a:lnTo>
                    <a:pt x="405" y="16"/>
                  </a:lnTo>
                  <a:lnTo>
                    <a:pt x="420" y="32"/>
                  </a:lnTo>
                  <a:lnTo>
                    <a:pt x="445" y="32"/>
                  </a:lnTo>
                  <a:lnTo>
                    <a:pt x="414" y="56"/>
                  </a:lnTo>
                  <a:lnTo>
                    <a:pt x="429" y="48"/>
                  </a:lnTo>
                  <a:lnTo>
                    <a:pt x="438" y="56"/>
                  </a:lnTo>
                  <a:lnTo>
                    <a:pt x="461" y="48"/>
                  </a:lnTo>
                  <a:lnTo>
                    <a:pt x="461" y="56"/>
                  </a:lnTo>
                  <a:lnTo>
                    <a:pt x="470" y="48"/>
                  </a:lnTo>
                  <a:lnTo>
                    <a:pt x="479" y="56"/>
                  </a:lnTo>
                  <a:lnTo>
                    <a:pt x="504" y="56"/>
                  </a:lnTo>
                  <a:lnTo>
                    <a:pt x="510" y="56"/>
                  </a:lnTo>
                  <a:lnTo>
                    <a:pt x="519" y="63"/>
                  </a:lnTo>
                  <a:lnTo>
                    <a:pt x="519" y="72"/>
                  </a:lnTo>
                  <a:lnTo>
                    <a:pt x="479" y="72"/>
                  </a:lnTo>
                  <a:lnTo>
                    <a:pt x="470" y="97"/>
                  </a:lnTo>
                  <a:lnTo>
                    <a:pt x="479" y="88"/>
                  </a:lnTo>
                  <a:lnTo>
                    <a:pt x="470" y="122"/>
                  </a:lnTo>
                  <a:lnTo>
                    <a:pt x="470" y="137"/>
                  </a:lnTo>
                  <a:lnTo>
                    <a:pt x="470" y="145"/>
                  </a:lnTo>
                  <a:lnTo>
                    <a:pt x="479" y="145"/>
                  </a:lnTo>
                  <a:lnTo>
                    <a:pt x="485" y="137"/>
                  </a:lnTo>
                  <a:lnTo>
                    <a:pt x="485" y="103"/>
                  </a:lnTo>
                  <a:lnTo>
                    <a:pt x="494" y="88"/>
                  </a:lnTo>
                  <a:lnTo>
                    <a:pt x="504" y="81"/>
                  </a:lnTo>
                  <a:lnTo>
                    <a:pt x="504" y="72"/>
                  </a:lnTo>
                  <a:lnTo>
                    <a:pt x="526" y="81"/>
                  </a:lnTo>
                  <a:lnTo>
                    <a:pt x="526" y="97"/>
                  </a:lnTo>
                  <a:lnTo>
                    <a:pt x="519" y="113"/>
                  </a:lnTo>
                  <a:lnTo>
                    <a:pt x="535" y="103"/>
                  </a:lnTo>
                  <a:lnTo>
                    <a:pt x="535" y="122"/>
                  </a:lnTo>
                  <a:lnTo>
                    <a:pt x="544" y="122"/>
                  </a:lnTo>
                  <a:lnTo>
                    <a:pt x="526" y="145"/>
                  </a:lnTo>
                  <a:lnTo>
                    <a:pt x="535" y="145"/>
                  </a:lnTo>
                  <a:lnTo>
                    <a:pt x="551" y="145"/>
                  </a:lnTo>
                  <a:lnTo>
                    <a:pt x="584" y="122"/>
                  </a:lnTo>
                  <a:lnTo>
                    <a:pt x="584" y="113"/>
                  </a:lnTo>
                  <a:lnTo>
                    <a:pt x="616" y="113"/>
                  </a:lnTo>
                  <a:lnTo>
                    <a:pt x="616" y="97"/>
                  </a:lnTo>
                  <a:lnTo>
                    <a:pt x="632" y="88"/>
                  </a:lnTo>
                  <a:lnTo>
                    <a:pt x="672" y="88"/>
                  </a:lnTo>
                  <a:lnTo>
                    <a:pt x="690" y="81"/>
                  </a:lnTo>
                  <a:lnTo>
                    <a:pt x="706" y="40"/>
                  </a:lnTo>
                  <a:lnTo>
                    <a:pt x="713" y="48"/>
                  </a:lnTo>
                  <a:lnTo>
                    <a:pt x="721" y="40"/>
                  </a:lnTo>
                  <a:lnTo>
                    <a:pt x="721" y="48"/>
                  </a:lnTo>
                  <a:lnTo>
                    <a:pt x="730" y="72"/>
                  </a:lnTo>
                  <a:lnTo>
                    <a:pt x="738" y="81"/>
                  </a:lnTo>
                  <a:lnTo>
                    <a:pt x="738" y="88"/>
                  </a:lnTo>
                  <a:lnTo>
                    <a:pt x="730" y="97"/>
                  </a:lnTo>
                  <a:lnTo>
                    <a:pt x="713" y="97"/>
                  </a:lnTo>
                  <a:lnTo>
                    <a:pt x="681" y="128"/>
                  </a:lnTo>
                  <a:lnTo>
                    <a:pt x="690" y="145"/>
                  </a:lnTo>
                  <a:lnTo>
                    <a:pt x="696" y="137"/>
                  </a:lnTo>
                  <a:lnTo>
                    <a:pt x="696" y="153"/>
                  </a:lnTo>
                  <a:lnTo>
                    <a:pt x="672" y="145"/>
                  </a:lnTo>
                  <a:lnTo>
                    <a:pt x="656" y="153"/>
                  </a:lnTo>
                  <a:lnTo>
                    <a:pt x="647" y="162"/>
                  </a:lnTo>
                  <a:lnTo>
                    <a:pt x="641" y="194"/>
                  </a:lnTo>
                  <a:lnTo>
                    <a:pt x="632" y="185"/>
                  </a:lnTo>
                  <a:lnTo>
                    <a:pt x="632" y="194"/>
                  </a:lnTo>
                  <a:lnTo>
                    <a:pt x="624" y="218"/>
                  </a:lnTo>
                  <a:lnTo>
                    <a:pt x="624" y="202"/>
                  </a:lnTo>
                  <a:lnTo>
                    <a:pt x="616" y="194"/>
                  </a:lnTo>
                  <a:lnTo>
                    <a:pt x="616" y="178"/>
                  </a:lnTo>
                  <a:lnTo>
                    <a:pt x="607" y="194"/>
                  </a:lnTo>
                  <a:lnTo>
                    <a:pt x="616" y="218"/>
                  </a:lnTo>
                  <a:lnTo>
                    <a:pt x="624" y="242"/>
                  </a:lnTo>
                  <a:lnTo>
                    <a:pt x="616" y="259"/>
                  </a:lnTo>
                  <a:lnTo>
                    <a:pt x="584" y="274"/>
                  </a:lnTo>
                  <a:lnTo>
                    <a:pt x="559" y="299"/>
                  </a:lnTo>
                  <a:lnTo>
                    <a:pt x="551" y="315"/>
                  </a:lnTo>
                  <a:lnTo>
                    <a:pt x="567" y="371"/>
                  </a:lnTo>
                  <a:lnTo>
                    <a:pt x="567" y="396"/>
                  </a:lnTo>
                  <a:lnTo>
                    <a:pt x="559" y="396"/>
                  </a:lnTo>
                  <a:lnTo>
                    <a:pt x="551" y="387"/>
                  </a:lnTo>
                  <a:lnTo>
                    <a:pt x="535" y="371"/>
                  </a:lnTo>
                  <a:lnTo>
                    <a:pt x="535" y="339"/>
                  </a:lnTo>
                  <a:lnTo>
                    <a:pt x="519" y="324"/>
                  </a:lnTo>
                  <a:lnTo>
                    <a:pt x="504" y="331"/>
                  </a:lnTo>
                  <a:lnTo>
                    <a:pt x="504" y="324"/>
                  </a:lnTo>
                  <a:lnTo>
                    <a:pt x="454" y="324"/>
                  </a:lnTo>
                  <a:lnTo>
                    <a:pt x="445" y="331"/>
                  </a:lnTo>
                  <a:lnTo>
                    <a:pt x="454" y="339"/>
                  </a:lnTo>
                  <a:lnTo>
                    <a:pt x="429" y="339"/>
                  </a:lnTo>
                  <a:lnTo>
                    <a:pt x="420" y="331"/>
                  </a:lnTo>
                  <a:lnTo>
                    <a:pt x="397" y="331"/>
                  </a:lnTo>
                  <a:lnTo>
                    <a:pt x="380" y="339"/>
                  </a:lnTo>
                  <a:lnTo>
                    <a:pt x="348" y="364"/>
                  </a:lnTo>
                  <a:lnTo>
                    <a:pt x="348" y="387"/>
                  </a:lnTo>
                  <a:lnTo>
                    <a:pt x="323" y="380"/>
                  </a:lnTo>
                  <a:lnTo>
                    <a:pt x="292" y="331"/>
                  </a:lnTo>
                  <a:lnTo>
                    <a:pt x="283" y="331"/>
                  </a:lnTo>
                  <a:lnTo>
                    <a:pt x="276" y="339"/>
                  </a:lnTo>
                  <a:lnTo>
                    <a:pt x="268" y="339"/>
                  </a:lnTo>
                  <a:lnTo>
                    <a:pt x="252" y="331"/>
                  </a:lnTo>
                  <a:lnTo>
                    <a:pt x="252" y="315"/>
                  </a:lnTo>
                  <a:lnTo>
                    <a:pt x="234" y="299"/>
                  </a:lnTo>
                  <a:lnTo>
                    <a:pt x="169" y="308"/>
                  </a:lnTo>
                  <a:lnTo>
                    <a:pt x="121" y="290"/>
                  </a:lnTo>
                  <a:lnTo>
                    <a:pt x="97" y="290"/>
                  </a:lnTo>
                  <a:lnTo>
                    <a:pt x="88" y="274"/>
                  </a:lnTo>
                  <a:lnTo>
                    <a:pt x="81" y="274"/>
                  </a:lnTo>
                  <a:lnTo>
                    <a:pt x="81" y="267"/>
                  </a:lnTo>
                  <a:lnTo>
                    <a:pt x="47" y="259"/>
                  </a:lnTo>
                  <a:lnTo>
                    <a:pt x="47" y="250"/>
                  </a:lnTo>
                  <a:lnTo>
                    <a:pt x="32" y="234"/>
                  </a:lnTo>
                  <a:lnTo>
                    <a:pt x="32" y="218"/>
                  </a:lnTo>
                  <a:lnTo>
                    <a:pt x="24" y="218"/>
                  </a:lnTo>
                  <a:lnTo>
                    <a:pt x="24" y="210"/>
                  </a:lnTo>
                  <a:lnTo>
                    <a:pt x="32" y="210"/>
                  </a:lnTo>
                  <a:lnTo>
                    <a:pt x="32" y="202"/>
                  </a:lnTo>
                  <a:lnTo>
                    <a:pt x="24" y="202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69"/>
                  </a:lnTo>
                  <a:lnTo>
                    <a:pt x="7" y="145"/>
                  </a:lnTo>
                  <a:lnTo>
                    <a:pt x="0" y="122"/>
                  </a:lnTo>
                  <a:lnTo>
                    <a:pt x="7" y="63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auto">
            <a:xfrm>
              <a:off x="717" y="1573"/>
              <a:ext cx="453" cy="394"/>
            </a:xfrm>
            <a:custGeom>
              <a:avLst/>
              <a:gdLst/>
              <a:ahLst/>
              <a:cxnLst>
                <a:cxn ang="0">
                  <a:pos x="479" y="453"/>
                </a:cxn>
                <a:cxn ang="0">
                  <a:pos x="432" y="388"/>
                </a:cxn>
                <a:cxn ang="0">
                  <a:pos x="414" y="365"/>
                </a:cxn>
                <a:cxn ang="0">
                  <a:pos x="389" y="381"/>
                </a:cxn>
                <a:cxn ang="0">
                  <a:pos x="366" y="348"/>
                </a:cxn>
                <a:cxn ang="0">
                  <a:pos x="341" y="348"/>
                </a:cxn>
                <a:cxn ang="0">
                  <a:pos x="317" y="49"/>
                </a:cxn>
                <a:cxn ang="0">
                  <a:pos x="276" y="49"/>
                </a:cxn>
                <a:cxn ang="0">
                  <a:pos x="236" y="33"/>
                </a:cxn>
                <a:cxn ang="0">
                  <a:pos x="196" y="17"/>
                </a:cxn>
                <a:cxn ang="0">
                  <a:pos x="162" y="8"/>
                </a:cxn>
                <a:cxn ang="0">
                  <a:pos x="131" y="17"/>
                </a:cxn>
                <a:cxn ang="0">
                  <a:pos x="90" y="42"/>
                </a:cxn>
                <a:cxn ang="0">
                  <a:pos x="65" y="57"/>
                </a:cxn>
                <a:cxn ang="0">
                  <a:pos x="25" y="98"/>
                </a:cxn>
                <a:cxn ang="0">
                  <a:pos x="50" y="139"/>
                </a:cxn>
                <a:cxn ang="0">
                  <a:pos x="74" y="179"/>
                </a:cxn>
                <a:cxn ang="0">
                  <a:pos x="50" y="186"/>
                </a:cxn>
                <a:cxn ang="0">
                  <a:pos x="40" y="170"/>
                </a:cxn>
                <a:cxn ang="0">
                  <a:pos x="0" y="202"/>
                </a:cxn>
                <a:cxn ang="0">
                  <a:pos x="18" y="219"/>
                </a:cxn>
                <a:cxn ang="0">
                  <a:pos x="34" y="235"/>
                </a:cxn>
                <a:cxn ang="0">
                  <a:pos x="65" y="235"/>
                </a:cxn>
                <a:cxn ang="0">
                  <a:pos x="82" y="235"/>
                </a:cxn>
                <a:cxn ang="0">
                  <a:pos x="82" y="267"/>
                </a:cxn>
                <a:cxn ang="0">
                  <a:pos x="59" y="276"/>
                </a:cxn>
                <a:cxn ang="0">
                  <a:pos x="40" y="276"/>
                </a:cxn>
                <a:cxn ang="0">
                  <a:pos x="50" y="365"/>
                </a:cxn>
                <a:cxn ang="0">
                  <a:pos x="74" y="356"/>
                </a:cxn>
                <a:cxn ang="0">
                  <a:pos x="74" y="381"/>
                </a:cxn>
                <a:cxn ang="0">
                  <a:pos x="106" y="388"/>
                </a:cxn>
                <a:cxn ang="0">
                  <a:pos x="114" y="388"/>
                </a:cxn>
                <a:cxn ang="0">
                  <a:pos x="131" y="406"/>
                </a:cxn>
                <a:cxn ang="0">
                  <a:pos x="90" y="453"/>
                </a:cxn>
                <a:cxn ang="0">
                  <a:pos x="59" y="471"/>
                </a:cxn>
                <a:cxn ang="0">
                  <a:pos x="40" y="493"/>
                </a:cxn>
                <a:cxn ang="0">
                  <a:pos x="114" y="453"/>
                </a:cxn>
                <a:cxn ang="0">
                  <a:pos x="139" y="429"/>
                </a:cxn>
                <a:cxn ang="0">
                  <a:pos x="187" y="388"/>
                </a:cxn>
                <a:cxn ang="0">
                  <a:pos x="179" y="372"/>
                </a:cxn>
                <a:cxn ang="0">
                  <a:pos x="196" y="341"/>
                </a:cxn>
                <a:cxn ang="0">
                  <a:pos x="227" y="325"/>
                </a:cxn>
                <a:cxn ang="0">
                  <a:pos x="211" y="341"/>
                </a:cxn>
                <a:cxn ang="0">
                  <a:pos x="211" y="372"/>
                </a:cxn>
                <a:cxn ang="0">
                  <a:pos x="211" y="381"/>
                </a:cxn>
                <a:cxn ang="0">
                  <a:pos x="243" y="365"/>
                </a:cxn>
                <a:cxn ang="0">
                  <a:pos x="243" y="332"/>
                </a:cxn>
                <a:cxn ang="0">
                  <a:pos x="301" y="356"/>
                </a:cxn>
                <a:cxn ang="0">
                  <a:pos x="349" y="365"/>
                </a:cxn>
                <a:cxn ang="0">
                  <a:pos x="358" y="372"/>
                </a:cxn>
                <a:cxn ang="0">
                  <a:pos x="423" y="453"/>
                </a:cxn>
                <a:cxn ang="0">
                  <a:pos x="407" y="406"/>
                </a:cxn>
                <a:cxn ang="0">
                  <a:pos x="414" y="388"/>
                </a:cxn>
                <a:cxn ang="0">
                  <a:pos x="432" y="421"/>
                </a:cxn>
                <a:cxn ang="0">
                  <a:pos x="432" y="429"/>
                </a:cxn>
                <a:cxn ang="0">
                  <a:pos x="432" y="453"/>
                </a:cxn>
                <a:cxn ang="0">
                  <a:pos x="438" y="462"/>
                </a:cxn>
                <a:cxn ang="0">
                  <a:pos x="455" y="471"/>
                </a:cxn>
                <a:cxn ang="0">
                  <a:pos x="455" y="453"/>
                </a:cxn>
                <a:cxn ang="0">
                  <a:pos x="463" y="478"/>
                </a:cxn>
                <a:cxn ang="0">
                  <a:pos x="479" y="478"/>
                </a:cxn>
              </a:cxnLst>
              <a:rect l="0" t="0" r="r" b="b"/>
              <a:pathLst>
                <a:path w="480" h="494">
                  <a:moveTo>
                    <a:pt x="479" y="478"/>
                  </a:moveTo>
                  <a:lnTo>
                    <a:pt x="479" y="453"/>
                  </a:lnTo>
                  <a:lnTo>
                    <a:pt x="455" y="438"/>
                  </a:lnTo>
                  <a:lnTo>
                    <a:pt x="432" y="388"/>
                  </a:lnTo>
                  <a:lnTo>
                    <a:pt x="423" y="388"/>
                  </a:lnTo>
                  <a:lnTo>
                    <a:pt x="414" y="365"/>
                  </a:lnTo>
                  <a:lnTo>
                    <a:pt x="398" y="372"/>
                  </a:lnTo>
                  <a:lnTo>
                    <a:pt x="389" y="381"/>
                  </a:lnTo>
                  <a:lnTo>
                    <a:pt x="366" y="356"/>
                  </a:lnTo>
                  <a:lnTo>
                    <a:pt x="366" y="348"/>
                  </a:lnTo>
                  <a:lnTo>
                    <a:pt x="341" y="356"/>
                  </a:lnTo>
                  <a:lnTo>
                    <a:pt x="341" y="348"/>
                  </a:lnTo>
                  <a:lnTo>
                    <a:pt x="341" y="65"/>
                  </a:lnTo>
                  <a:lnTo>
                    <a:pt x="317" y="49"/>
                  </a:lnTo>
                  <a:lnTo>
                    <a:pt x="293" y="57"/>
                  </a:lnTo>
                  <a:lnTo>
                    <a:pt x="276" y="49"/>
                  </a:lnTo>
                  <a:lnTo>
                    <a:pt x="261" y="49"/>
                  </a:lnTo>
                  <a:lnTo>
                    <a:pt x="236" y="33"/>
                  </a:lnTo>
                  <a:lnTo>
                    <a:pt x="202" y="33"/>
                  </a:lnTo>
                  <a:lnTo>
                    <a:pt x="196" y="17"/>
                  </a:lnTo>
                  <a:lnTo>
                    <a:pt x="171" y="17"/>
                  </a:lnTo>
                  <a:lnTo>
                    <a:pt x="162" y="8"/>
                  </a:lnTo>
                  <a:lnTo>
                    <a:pt x="147" y="0"/>
                  </a:lnTo>
                  <a:lnTo>
                    <a:pt x="131" y="17"/>
                  </a:lnTo>
                  <a:lnTo>
                    <a:pt x="114" y="24"/>
                  </a:lnTo>
                  <a:lnTo>
                    <a:pt x="90" y="42"/>
                  </a:lnTo>
                  <a:lnTo>
                    <a:pt x="82" y="42"/>
                  </a:lnTo>
                  <a:lnTo>
                    <a:pt x="65" y="57"/>
                  </a:lnTo>
                  <a:lnTo>
                    <a:pt x="59" y="89"/>
                  </a:lnTo>
                  <a:lnTo>
                    <a:pt x="25" y="98"/>
                  </a:lnTo>
                  <a:lnTo>
                    <a:pt x="18" y="114"/>
                  </a:lnTo>
                  <a:lnTo>
                    <a:pt x="50" y="139"/>
                  </a:lnTo>
                  <a:lnTo>
                    <a:pt x="59" y="154"/>
                  </a:lnTo>
                  <a:lnTo>
                    <a:pt x="74" y="179"/>
                  </a:lnTo>
                  <a:lnTo>
                    <a:pt x="74" y="186"/>
                  </a:lnTo>
                  <a:lnTo>
                    <a:pt x="50" y="186"/>
                  </a:lnTo>
                  <a:lnTo>
                    <a:pt x="50" y="170"/>
                  </a:lnTo>
                  <a:lnTo>
                    <a:pt x="40" y="170"/>
                  </a:lnTo>
                  <a:lnTo>
                    <a:pt x="9" y="186"/>
                  </a:lnTo>
                  <a:lnTo>
                    <a:pt x="0" y="202"/>
                  </a:lnTo>
                  <a:lnTo>
                    <a:pt x="18" y="211"/>
                  </a:lnTo>
                  <a:lnTo>
                    <a:pt x="18" y="219"/>
                  </a:lnTo>
                  <a:lnTo>
                    <a:pt x="18" y="226"/>
                  </a:lnTo>
                  <a:lnTo>
                    <a:pt x="34" y="235"/>
                  </a:lnTo>
                  <a:lnTo>
                    <a:pt x="50" y="235"/>
                  </a:lnTo>
                  <a:lnTo>
                    <a:pt x="65" y="235"/>
                  </a:lnTo>
                  <a:lnTo>
                    <a:pt x="82" y="226"/>
                  </a:lnTo>
                  <a:lnTo>
                    <a:pt x="82" y="235"/>
                  </a:lnTo>
                  <a:lnTo>
                    <a:pt x="90" y="251"/>
                  </a:lnTo>
                  <a:lnTo>
                    <a:pt x="82" y="267"/>
                  </a:lnTo>
                  <a:lnTo>
                    <a:pt x="65" y="267"/>
                  </a:lnTo>
                  <a:lnTo>
                    <a:pt x="59" y="276"/>
                  </a:lnTo>
                  <a:lnTo>
                    <a:pt x="50" y="276"/>
                  </a:lnTo>
                  <a:lnTo>
                    <a:pt x="40" y="276"/>
                  </a:lnTo>
                  <a:lnTo>
                    <a:pt x="25" y="316"/>
                  </a:lnTo>
                  <a:lnTo>
                    <a:pt x="50" y="365"/>
                  </a:lnTo>
                  <a:lnTo>
                    <a:pt x="59" y="365"/>
                  </a:lnTo>
                  <a:lnTo>
                    <a:pt x="74" y="356"/>
                  </a:lnTo>
                  <a:lnTo>
                    <a:pt x="74" y="372"/>
                  </a:lnTo>
                  <a:lnTo>
                    <a:pt x="74" y="381"/>
                  </a:lnTo>
                  <a:lnTo>
                    <a:pt x="82" y="388"/>
                  </a:lnTo>
                  <a:lnTo>
                    <a:pt x="106" y="388"/>
                  </a:lnTo>
                  <a:lnTo>
                    <a:pt x="114" y="396"/>
                  </a:lnTo>
                  <a:lnTo>
                    <a:pt x="114" y="388"/>
                  </a:lnTo>
                  <a:lnTo>
                    <a:pt x="131" y="388"/>
                  </a:lnTo>
                  <a:lnTo>
                    <a:pt x="131" y="406"/>
                  </a:lnTo>
                  <a:lnTo>
                    <a:pt x="131" y="421"/>
                  </a:lnTo>
                  <a:lnTo>
                    <a:pt x="90" y="453"/>
                  </a:lnTo>
                  <a:lnTo>
                    <a:pt x="65" y="462"/>
                  </a:lnTo>
                  <a:lnTo>
                    <a:pt x="59" y="471"/>
                  </a:lnTo>
                  <a:lnTo>
                    <a:pt x="34" y="487"/>
                  </a:lnTo>
                  <a:lnTo>
                    <a:pt x="40" y="493"/>
                  </a:lnTo>
                  <a:lnTo>
                    <a:pt x="82" y="471"/>
                  </a:lnTo>
                  <a:lnTo>
                    <a:pt x="114" y="453"/>
                  </a:lnTo>
                  <a:lnTo>
                    <a:pt x="122" y="446"/>
                  </a:lnTo>
                  <a:lnTo>
                    <a:pt x="139" y="429"/>
                  </a:lnTo>
                  <a:lnTo>
                    <a:pt x="179" y="396"/>
                  </a:lnTo>
                  <a:lnTo>
                    <a:pt x="187" y="388"/>
                  </a:lnTo>
                  <a:lnTo>
                    <a:pt x="171" y="381"/>
                  </a:lnTo>
                  <a:lnTo>
                    <a:pt x="179" y="372"/>
                  </a:lnTo>
                  <a:lnTo>
                    <a:pt x="196" y="356"/>
                  </a:lnTo>
                  <a:lnTo>
                    <a:pt x="196" y="341"/>
                  </a:lnTo>
                  <a:lnTo>
                    <a:pt x="221" y="325"/>
                  </a:lnTo>
                  <a:lnTo>
                    <a:pt x="227" y="325"/>
                  </a:lnTo>
                  <a:lnTo>
                    <a:pt x="221" y="332"/>
                  </a:lnTo>
                  <a:lnTo>
                    <a:pt x="211" y="341"/>
                  </a:lnTo>
                  <a:lnTo>
                    <a:pt x="202" y="365"/>
                  </a:lnTo>
                  <a:lnTo>
                    <a:pt x="211" y="372"/>
                  </a:lnTo>
                  <a:lnTo>
                    <a:pt x="202" y="381"/>
                  </a:lnTo>
                  <a:lnTo>
                    <a:pt x="211" y="381"/>
                  </a:lnTo>
                  <a:lnTo>
                    <a:pt x="236" y="365"/>
                  </a:lnTo>
                  <a:lnTo>
                    <a:pt x="243" y="365"/>
                  </a:lnTo>
                  <a:lnTo>
                    <a:pt x="252" y="348"/>
                  </a:lnTo>
                  <a:lnTo>
                    <a:pt x="243" y="332"/>
                  </a:lnTo>
                  <a:lnTo>
                    <a:pt x="268" y="341"/>
                  </a:lnTo>
                  <a:lnTo>
                    <a:pt x="301" y="356"/>
                  </a:lnTo>
                  <a:lnTo>
                    <a:pt x="324" y="356"/>
                  </a:lnTo>
                  <a:lnTo>
                    <a:pt x="349" y="365"/>
                  </a:lnTo>
                  <a:lnTo>
                    <a:pt x="358" y="365"/>
                  </a:lnTo>
                  <a:lnTo>
                    <a:pt x="358" y="372"/>
                  </a:lnTo>
                  <a:lnTo>
                    <a:pt x="398" y="406"/>
                  </a:lnTo>
                  <a:lnTo>
                    <a:pt x="423" y="453"/>
                  </a:lnTo>
                  <a:lnTo>
                    <a:pt x="414" y="413"/>
                  </a:lnTo>
                  <a:lnTo>
                    <a:pt x="407" y="406"/>
                  </a:lnTo>
                  <a:lnTo>
                    <a:pt x="414" y="406"/>
                  </a:lnTo>
                  <a:lnTo>
                    <a:pt x="414" y="388"/>
                  </a:lnTo>
                  <a:lnTo>
                    <a:pt x="423" y="429"/>
                  </a:lnTo>
                  <a:lnTo>
                    <a:pt x="432" y="421"/>
                  </a:lnTo>
                  <a:lnTo>
                    <a:pt x="447" y="438"/>
                  </a:lnTo>
                  <a:lnTo>
                    <a:pt x="432" y="429"/>
                  </a:lnTo>
                  <a:lnTo>
                    <a:pt x="432" y="438"/>
                  </a:lnTo>
                  <a:lnTo>
                    <a:pt x="432" y="453"/>
                  </a:lnTo>
                  <a:lnTo>
                    <a:pt x="438" y="446"/>
                  </a:lnTo>
                  <a:lnTo>
                    <a:pt x="438" y="462"/>
                  </a:lnTo>
                  <a:lnTo>
                    <a:pt x="455" y="487"/>
                  </a:lnTo>
                  <a:lnTo>
                    <a:pt x="455" y="471"/>
                  </a:lnTo>
                  <a:lnTo>
                    <a:pt x="447" y="453"/>
                  </a:lnTo>
                  <a:lnTo>
                    <a:pt x="455" y="453"/>
                  </a:lnTo>
                  <a:lnTo>
                    <a:pt x="455" y="462"/>
                  </a:lnTo>
                  <a:lnTo>
                    <a:pt x="463" y="478"/>
                  </a:lnTo>
                  <a:lnTo>
                    <a:pt x="472" y="487"/>
                  </a:lnTo>
                  <a:lnTo>
                    <a:pt x="479" y="4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2" name="Freeform 20"/>
            <p:cNvSpPr>
              <a:spLocks/>
            </p:cNvSpPr>
            <p:nvPr/>
          </p:nvSpPr>
          <p:spPr bwMode="auto">
            <a:xfrm>
              <a:off x="1039" y="1476"/>
              <a:ext cx="1034" cy="686"/>
            </a:xfrm>
            <a:custGeom>
              <a:avLst/>
              <a:gdLst/>
              <a:ahLst/>
              <a:cxnLst>
                <a:cxn ang="0">
                  <a:pos x="756" y="851"/>
                </a:cxn>
                <a:cxn ang="0">
                  <a:pos x="763" y="827"/>
                </a:cxn>
                <a:cxn ang="0">
                  <a:pos x="771" y="786"/>
                </a:cxn>
                <a:cxn ang="0">
                  <a:pos x="706" y="746"/>
                </a:cxn>
                <a:cxn ang="0">
                  <a:pos x="632" y="746"/>
                </a:cxn>
                <a:cxn ang="0">
                  <a:pos x="585" y="722"/>
                </a:cxn>
                <a:cxn ang="0">
                  <a:pos x="171" y="680"/>
                </a:cxn>
                <a:cxn ang="0">
                  <a:pos x="138" y="615"/>
                </a:cxn>
                <a:cxn ang="0">
                  <a:pos x="91" y="510"/>
                </a:cxn>
                <a:cxn ang="0">
                  <a:pos x="48" y="503"/>
                </a:cxn>
                <a:cxn ang="0">
                  <a:pos x="0" y="470"/>
                </a:cxn>
                <a:cxn ang="0">
                  <a:pos x="66" y="202"/>
                </a:cxn>
                <a:cxn ang="0">
                  <a:pos x="147" y="164"/>
                </a:cxn>
                <a:cxn ang="0">
                  <a:pos x="187" y="171"/>
                </a:cxn>
                <a:cxn ang="0">
                  <a:pos x="212" y="195"/>
                </a:cxn>
                <a:cxn ang="0">
                  <a:pos x="268" y="195"/>
                </a:cxn>
                <a:cxn ang="0">
                  <a:pos x="341" y="220"/>
                </a:cxn>
                <a:cxn ang="0">
                  <a:pos x="358" y="261"/>
                </a:cxn>
                <a:cxn ang="0">
                  <a:pos x="415" y="236"/>
                </a:cxn>
                <a:cxn ang="0">
                  <a:pos x="504" y="252"/>
                </a:cxn>
                <a:cxn ang="0">
                  <a:pos x="552" y="227"/>
                </a:cxn>
                <a:cxn ang="0">
                  <a:pos x="569" y="202"/>
                </a:cxn>
                <a:cxn ang="0">
                  <a:pos x="577" y="261"/>
                </a:cxn>
                <a:cxn ang="0">
                  <a:pos x="601" y="195"/>
                </a:cxn>
                <a:cxn ang="0">
                  <a:pos x="592" y="105"/>
                </a:cxn>
                <a:cxn ang="0">
                  <a:pos x="617" y="0"/>
                </a:cxn>
                <a:cxn ang="0">
                  <a:pos x="617" y="65"/>
                </a:cxn>
                <a:cxn ang="0">
                  <a:pos x="632" y="171"/>
                </a:cxn>
                <a:cxn ang="0">
                  <a:pos x="666" y="202"/>
                </a:cxn>
                <a:cxn ang="0">
                  <a:pos x="697" y="267"/>
                </a:cxn>
                <a:cxn ang="0">
                  <a:pos x="731" y="179"/>
                </a:cxn>
                <a:cxn ang="0">
                  <a:pos x="763" y="227"/>
                </a:cxn>
                <a:cxn ang="0">
                  <a:pos x="763" y="276"/>
                </a:cxn>
                <a:cxn ang="0">
                  <a:pos x="697" y="292"/>
                </a:cxn>
                <a:cxn ang="0">
                  <a:pos x="673" y="373"/>
                </a:cxn>
                <a:cxn ang="0">
                  <a:pos x="626" y="413"/>
                </a:cxn>
                <a:cxn ang="0">
                  <a:pos x="592" y="478"/>
                </a:cxn>
                <a:cxn ang="0">
                  <a:pos x="626" y="560"/>
                </a:cxn>
                <a:cxn ang="0">
                  <a:pos x="716" y="593"/>
                </a:cxn>
                <a:cxn ang="0">
                  <a:pos x="788" y="680"/>
                </a:cxn>
                <a:cxn ang="0">
                  <a:pos x="819" y="575"/>
                </a:cxn>
                <a:cxn ang="0">
                  <a:pos x="812" y="503"/>
                </a:cxn>
                <a:cxn ang="0">
                  <a:pos x="803" y="429"/>
                </a:cxn>
                <a:cxn ang="0">
                  <a:pos x="859" y="413"/>
                </a:cxn>
                <a:cxn ang="0">
                  <a:pos x="918" y="454"/>
                </a:cxn>
                <a:cxn ang="0">
                  <a:pos x="967" y="487"/>
                </a:cxn>
                <a:cxn ang="0">
                  <a:pos x="1015" y="575"/>
                </a:cxn>
                <a:cxn ang="0">
                  <a:pos x="1055" y="600"/>
                </a:cxn>
                <a:cxn ang="0">
                  <a:pos x="1070" y="633"/>
                </a:cxn>
                <a:cxn ang="0">
                  <a:pos x="1095" y="665"/>
                </a:cxn>
                <a:cxn ang="0">
                  <a:pos x="1015" y="705"/>
                </a:cxn>
                <a:cxn ang="0">
                  <a:pos x="933" y="722"/>
                </a:cxn>
                <a:cxn ang="0">
                  <a:pos x="925" y="737"/>
                </a:cxn>
                <a:cxn ang="0">
                  <a:pos x="983" y="737"/>
                </a:cxn>
                <a:cxn ang="0">
                  <a:pos x="974" y="746"/>
                </a:cxn>
                <a:cxn ang="0">
                  <a:pos x="1015" y="786"/>
                </a:cxn>
                <a:cxn ang="0">
                  <a:pos x="1039" y="777"/>
                </a:cxn>
                <a:cxn ang="0">
                  <a:pos x="967" y="827"/>
                </a:cxn>
                <a:cxn ang="0">
                  <a:pos x="974" y="786"/>
                </a:cxn>
                <a:cxn ang="0">
                  <a:pos x="933" y="762"/>
                </a:cxn>
                <a:cxn ang="0">
                  <a:pos x="902" y="795"/>
                </a:cxn>
                <a:cxn ang="0">
                  <a:pos x="819" y="817"/>
                </a:cxn>
              </a:cxnLst>
              <a:rect l="0" t="0" r="r" b="b"/>
              <a:pathLst>
                <a:path w="1096" h="860">
                  <a:moveTo>
                    <a:pt x="796" y="817"/>
                  </a:moveTo>
                  <a:lnTo>
                    <a:pt x="796" y="836"/>
                  </a:lnTo>
                  <a:lnTo>
                    <a:pt x="763" y="842"/>
                  </a:lnTo>
                  <a:lnTo>
                    <a:pt x="756" y="851"/>
                  </a:lnTo>
                  <a:lnTo>
                    <a:pt x="738" y="859"/>
                  </a:lnTo>
                  <a:lnTo>
                    <a:pt x="756" y="836"/>
                  </a:lnTo>
                  <a:lnTo>
                    <a:pt x="747" y="836"/>
                  </a:lnTo>
                  <a:lnTo>
                    <a:pt x="763" y="827"/>
                  </a:lnTo>
                  <a:lnTo>
                    <a:pt x="763" y="795"/>
                  </a:lnTo>
                  <a:lnTo>
                    <a:pt x="779" y="811"/>
                  </a:lnTo>
                  <a:lnTo>
                    <a:pt x="788" y="802"/>
                  </a:lnTo>
                  <a:lnTo>
                    <a:pt x="771" y="786"/>
                  </a:lnTo>
                  <a:lnTo>
                    <a:pt x="731" y="777"/>
                  </a:lnTo>
                  <a:lnTo>
                    <a:pt x="722" y="770"/>
                  </a:lnTo>
                  <a:lnTo>
                    <a:pt x="716" y="746"/>
                  </a:lnTo>
                  <a:lnTo>
                    <a:pt x="706" y="746"/>
                  </a:lnTo>
                  <a:lnTo>
                    <a:pt x="697" y="730"/>
                  </a:lnTo>
                  <a:lnTo>
                    <a:pt x="682" y="722"/>
                  </a:lnTo>
                  <a:lnTo>
                    <a:pt x="657" y="746"/>
                  </a:lnTo>
                  <a:lnTo>
                    <a:pt x="632" y="746"/>
                  </a:lnTo>
                  <a:lnTo>
                    <a:pt x="617" y="730"/>
                  </a:lnTo>
                  <a:lnTo>
                    <a:pt x="601" y="730"/>
                  </a:lnTo>
                  <a:lnTo>
                    <a:pt x="592" y="714"/>
                  </a:lnTo>
                  <a:lnTo>
                    <a:pt x="585" y="722"/>
                  </a:lnTo>
                  <a:lnTo>
                    <a:pt x="236" y="722"/>
                  </a:lnTo>
                  <a:lnTo>
                    <a:pt x="228" y="722"/>
                  </a:lnTo>
                  <a:lnTo>
                    <a:pt x="219" y="714"/>
                  </a:lnTo>
                  <a:lnTo>
                    <a:pt x="171" y="680"/>
                  </a:lnTo>
                  <a:lnTo>
                    <a:pt x="162" y="656"/>
                  </a:lnTo>
                  <a:lnTo>
                    <a:pt x="154" y="649"/>
                  </a:lnTo>
                  <a:lnTo>
                    <a:pt x="131" y="625"/>
                  </a:lnTo>
                  <a:lnTo>
                    <a:pt x="138" y="615"/>
                  </a:lnTo>
                  <a:lnTo>
                    <a:pt x="138" y="600"/>
                  </a:lnTo>
                  <a:lnTo>
                    <a:pt x="138" y="575"/>
                  </a:lnTo>
                  <a:lnTo>
                    <a:pt x="114" y="560"/>
                  </a:lnTo>
                  <a:lnTo>
                    <a:pt x="91" y="510"/>
                  </a:lnTo>
                  <a:lnTo>
                    <a:pt x="82" y="510"/>
                  </a:lnTo>
                  <a:lnTo>
                    <a:pt x="73" y="487"/>
                  </a:lnTo>
                  <a:lnTo>
                    <a:pt x="57" y="494"/>
                  </a:lnTo>
                  <a:lnTo>
                    <a:pt x="48" y="503"/>
                  </a:lnTo>
                  <a:lnTo>
                    <a:pt x="25" y="478"/>
                  </a:lnTo>
                  <a:lnTo>
                    <a:pt x="25" y="470"/>
                  </a:lnTo>
                  <a:lnTo>
                    <a:pt x="0" y="478"/>
                  </a:lnTo>
                  <a:lnTo>
                    <a:pt x="0" y="470"/>
                  </a:lnTo>
                  <a:lnTo>
                    <a:pt x="0" y="187"/>
                  </a:lnTo>
                  <a:lnTo>
                    <a:pt x="17" y="187"/>
                  </a:lnTo>
                  <a:lnTo>
                    <a:pt x="66" y="220"/>
                  </a:lnTo>
                  <a:lnTo>
                    <a:pt x="66" y="202"/>
                  </a:lnTo>
                  <a:lnTo>
                    <a:pt x="73" y="195"/>
                  </a:lnTo>
                  <a:lnTo>
                    <a:pt x="91" y="187"/>
                  </a:lnTo>
                  <a:lnTo>
                    <a:pt x="97" y="195"/>
                  </a:lnTo>
                  <a:lnTo>
                    <a:pt x="147" y="164"/>
                  </a:lnTo>
                  <a:lnTo>
                    <a:pt x="147" y="179"/>
                  </a:lnTo>
                  <a:lnTo>
                    <a:pt x="162" y="179"/>
                  </a:lnTo>
                  <a:lnTo>
                    <a:pt x="171" y="155"/>
                  </a:lnTo>
                  <a:lnTo>
                    <a:pt x="187" y="171"/>
                  </a:lnTo>
                  <a:lnTo>
                    <a:pt x="187" y="187"/>
                  </a:lnTo>
                  <a:lnTo>
                    <a:pt x="203" y="195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228" y="195"/>
                  </a:lnTo>
                  <a:lnTo>
                    <a:pt x="228" y="179"/>
                  </a:lnTo>
                  <a:lnTo>
                    <a:pt x="253" y="179"/>
                  </a:lnTo>
                  <a:lnTo>
                    <a:pt x="268" y="195"/>
                  </a:lnTo>
                  <a:lnTo>
                    <a:pt x="284" y="202"/>
                  </a:lnTo>
                  <a:lnTo>
                    <a:pt x="300" y="211"/>
                  </a:lnTo>
                  <a:lnTo>
                    <a:pt x="318" y="211"/>
                  </a:lnTo>
                  <a:lnTo>
                    <a:pt x="341" y="220"/>
                  </a:lnTo>
                  <a:lnTo>
                    <a:pt x="341" y="236"/>
                  </a:lnTo>
                  <a:lnTo>
                    <a:pt x="333" y="242"/>
                  </a:lnTo>
                  <a:lnTo>
                    <a:pt x="333" y="252"/>
                  </a:lnTo>
                  <a:lnTo>
                    <a:pt x="358" y="261"/>
                  </a:lnTo>
                  <a:lnTo>
                    <a:pt x="398" y="242"/>
                  </a:lnTo>
                  <a:lnTo>
                    <a:pt x="423" y="261"/>
                  </a:lnTo>
                  <a:lnTo>
                    <a:pt x="423" y="242"/>
                  </a:lnTo>
                  <a:lnTo>
                    <a:pt x="415" y="236"/>
                  </a:lnTo>
                  <a:lnTo>
                    <a:pt x="423" y="227"/>
                  </a:lnTo>
                  <a:lnTo>
                    <a:pt x="455" y="211"/>
                  </a:lnTo>
                  <a:lnTo>
                    <a:pt x="464" y="236"/>
                  </a:lnTo>
                  <a:lnTo>
                    <a:pt x="504" y="252"/>
                  </a:lnTo>
                  <a:lnTo>
                    <a:pt x="529" y="261"/>
                  </a:lnTo>
                  <a:lnTo>
                    <a:pt x="544" y="261"/>
                  </a:lnTo>
                  <a:lnTo>
                    <a:pt x="544" y="236"/>
                  </a:lnTo>
                  <a:lnTo>
                    <a:pt x="552" y="227"/>
                  </a:lnTo>
                  <a:lnTo>
                    <a:pt x="529" y="211"/>
                  </a:lnTo>
                  <a:lnTo>
                    <a:pt x="544" y="202"/>
                  </a:lnTo>
                  <a:lnTo>
                    <a:pt x="552" y="179"/>
                  </a:lnTo>
                  <a:lnTo>
                    <a:pt x="569" y="202"/>
                  </a:lnTo>
                  <a:lnTo>
                    <a:pt x="585" y="220"/>
                  </a:lnTo>
                  <a:lnTo>
                    <a:pt x="569" y="236"/>
                  </a:lnTo>
                  <a:lnTo>
                    <a:pt x="569" y="252"/>
                  </a:lnTo>
                  <a:lnTo>
                    <a:pt x="577" y="261"/>
                  </a:lnTo>
                  <a:lnTo>
                    <a:pt x="585" y="242"/>
                  </a:lnTo>
                  <a:lnTo>
                    <a:pt x="601" y="227"/>
                  </a:lnTo>
                  <a:lnTo>
                    <a:pt x="592" y="211"/>
                  </a:lnTo>
                  <a:lnTo>
                    <a:pt x="601" y="195"/>
                  </a:lnTo>
                  <a:lnTo>
                    <a:pt x="585" y="179"/>
                  </a:lnTo>
                  <a:lnTo>
                    <a:pt x="569" y="164"/>
                  </a:lnTo>
                  <a:lnTo>
                    <a:pt x="577" y="114"/>
                  </a:lnTo>
                  <a:lnTo>
                    <a:pt x="592" y="105"/>
                  </a:lnTo>
                  <a:lnTo>
                    <a:pt x="592" y="65"/>
                  </a:lnTo>
                  <a:lnTo>
                    <a:pt x="585" y="25"/>
                  </a:lnTo>
                  <a:lnTo>
                    <a:pt x="585" y="9"/>
                  </a:lnTo>
                  <a:lnTo>
                    <a:pt x="617" y="0"/>
                  </a:lnTo>
                  <a:lnTo>
                    <a:pt x="641" y="9"/>
                  </a:lnTo>
                  <a:lnTo>
                    <a:pt x="650" y="16"/>
                  </a:lnTo>
                  <a:lnTo>
                    <a:pt x="626" y="65"/>
                  </a:lnTo>
                  <a:lnTo>
                    <a:pt x="617" y="65"/>
                  </a:lnTo>
                  <a:lnTo>
                    <a:pt x="601" y="74"/>
                  </a:lnTo>
                  <a:lnTo>
                    <a:pt x="609" y="90"/>
                  </a:lnTo>
                  <a:lnTo>
                    <a:pt x="601" y="99"/>
                  </a:lnTo>
                  <a:lnTo>
                    <a:pt x="632" y="171"/>
                  </a:lnTo>
                  <a:lnTo>
                    <a:pt x="626" y="187"/>
                  </a:lnTo>
                  <a:lnTo>
                    <a:pt x="632" y="195"/>
                  </a:lnTo>
                  <a:lnTo>
                    <a:pt x="657" y="227"/>
                  </a:lnTo>
                  <a:lnTo>
                    <a:pt x="666" y="202"/>
                  </a:lnTo>
                  <a:lnTo>
                    <a:pt x="682" y="220"/>
                  </a:lnTo>
                  <a:lnTo>
                    <a:pt x="673" y="252"/>
                  </a:lnTo>
                  <a:lnTo>
                    <a:pt x="691" y="267"/>
                  </a:lnTo>
                  <a:lnTo>
                    <a:pt x="697" y="267"/>
                  </a:lnTo>
                  <a:lnTo>
                    <a:pt x="697" y="252"/>
                  </a:lnTo>
                  <a:lnTo>
                    <a:pt x="716" y="242"/>
                  </a:lnTo>
                  <a:lnTo>
                    <a:pt x="716" y="179"/>
                  </a:lnTo>
                  <a:lnTo>
                    <a:pt x="731" y="179"/>
                  </a:lnTo>
                  <a:lnTo>
                    <a:pt x="747" y="187"/>
                  </a:lnTo>
                  <a:lnTo>
                    <a:pt x="747" y="202"/>
                  </a:lnTo>
                  <a:lnTo>
                    <a:pt x="763" y="202"/>
                  </a:lnTo>
                  <a:lnTo>
                    <a:pt x="763" y="227"/>
                  </a:lnTo>
                  <a:lnTo>
                    <a:pt x="747" y="236"/>
                  </a:lnTo>
                  <a:lnTo>
                    <a:pt x="747" y="252"/>
                  </a:lnTo>
                  <a:lnTo>
                    <a:pt x="763" y="261"/>
                  </a:lnTo>
                  <a:lnTo>
                    <a:pt x="763" y="276"/>
                  </a:lnTo>
                  <a:lnTo>
                    <a:pt x="731" y="308"/>
                  </a:lnTo>
                  <a:lnTo>
                    <a:pt x="716" y="301"/>
                  </a:lnTo>
                  <a:lnTo>
                    <a:pt x="716" y="292"/>
                  </a:lnTo>
                  <a:lnTo>
                    <a:pt x="697" y="292"/>
                  </a:lnTo>
                  <a:lnTo>
                    <a:pt x="706" y="308"/>
                  </a:lnTo>
                  <a:lnTo>
                    <a:pt x="691" y="324"/>
                  </a:lnTo>
                  <a:lnTo>
                    <a:pt x="691" y="341"/>
                  </a:lnTo>
                  <a:lnTo>
                    <a:pt x="673" y="373"/>
                  </a:lnTo>
                  <a:lnTo>
                    <a:pt x="657" y="373"/>
                  </a:lnTo>
                  <a:lnTo>
                    <a:pt x="641" y="389"/>
                  </a:lnTo>
                  <a:lnTo>
                    <a:pt x="650" y="406"/>
                  </a:lnTo>
                  <a:lnTo>
                    <a:pt x="626" y="413"/>
                  </a:lnTo>
                  <a:lnTo>
                    <a:pt x="626" y="429"/>
                  </a:lnTo>
                  <a:lnTo>
                    <a:pt x="617" y="429"/>
                  </a:lnTo>
                  <a:lnTo>
                    <a:pt x="609" y="438"/>
                  </a:lnTo>
                  <a:lnTo>
                    <a:pt x="592" y="478"/>
                  </a:lnTo>
                  <a:lnTo>
                    <a:pt x="592" y="503"/>
                  </a:lnTo>
                  <a:lnTo>
                    <a:pt x="601" y="510"/>
                  </a:lnTo>
                  <a:lnTo>
                    <a:pt x="617" y="510"/>
                  </a:lnTo>
                  <a:lnTo>
                    <a:pt x="626" y="560"/>
                  </a:lnTo>
                  <a:lnTo>
                    <a:pt x="641" y="551"/>
                  </a:lnTo>
                  <a:lnTo>
                    <a:pt x="666" y="560"/>
                  </a:lnTo>
                  <a:lnTo>
                    <a:pt x="682" y="575"/>
                  </a:lnTo>
                  <a:lnTo>
                    <a:pt x="716" y="593"/>
                  </a:lnTo>
                  <a:lnTo>
                    <a:pt x="747" y="593"/>
                  </a:lnTo>
                  <a:lnTo>
                    <a:pt x="756" y="600"/>
                  </a:lnTo>
                  <a:lnTo>
                    <a:pt x="756" y="649"/>
                  </a:lnTo>
                  <a:lnTo>
                    <a:pt x="788" y="680"/>
                  </a:lnTo>
                  <a:lnTo>
                    <a:pt x="803" y="665"/>
                  </a:lnTo>
                  <a:lnTo>
                    <a:pt x="788" y="609"/>
                  </a:lnTo>
                  <a:lnTo>
                    <a:pt x="803" y="600"/>
                  </a:lnTo>
                  <a:lnTo>
                    <a:pt x="819" y="575"/>
                  </a:lnTo>
                  <a:lnTo>
                    <a:pt x="812" y="528"/>
                  </a:lnTo>
                  <a:lnTo>
                    <a:pt x="796" y="510"/>
                  </a:lnTo>
                  <a:lnTo>
                    <a:pt x="803" y="503"/>
                  </a:lnTo>
                  <a:lnTo>
                    <a:pt x="812" y="503"/>
                  </a:lnTo>
                  <a:lnTo>
                    <a:pt x="812" y="470"/>
                  </a:lnTo>
                  <a:lnTo>
                    <a:pt x="803" y="463"/>
                  </a:lnTo>
                  <a:lnTo>
                    <a:pt x="812" y="438"/>
                  </a:lnTo>
                  <a:lnTo>
                    <a:pt x="803" y="429"/>
                  </a:lnTo>
                  <a:lnTo>
                    <a:pt x="803" y="423"/>
                  </a:lnTo>
                  <a:lnTo>
                    <a:pt x="812" y="413"/>
                  </a:lnTo>
                  <a:lnTo>
                    <a:pt x="836" y="423"/>
                  </a:lnTo>
                  <a:lnTo>
                    <a:pt x="859" y="413"/>
                  </a:lnTo>
                  <a:lnTo>
                    <a:pt x="893" y="438"/>
                  </a:lnTo>
                  <a:lnTo>
                    <a:pt x="884" y="447"/>
                  </a:lnTo>
                  <a:lnTo>
                    <a:pt x="893" y="454"/>
                  </a:lnTo>
                  <a:lnTo>
                    <a:pt x="918" y="454"/>
                  </a:lnTo>
                  <a:lnTo>
                    <a:pt x="918" y="503"/>
                  </a:lnTo>
                  <a:lnTo>
                    <a:pt x="942" y="528"/>
                  </a:lnTo>
                  <a:lnTo>
                    <a:pt x="974" y="494"/>
                  </a:lnTo>
                  <a:lnTo>
                    <a:pt x="967" y="487"/>
                  </a:lnTo>
                  <a:lnTo>
                    <a:pt x="974" y="470"/>
                  </a:lnTo>
                  <a:lnTo>
                    <a:pt x="1023" y="551"/>
                  </a:lnTo>
                  <a:lnTo>
                    <a:pt x="1015" y="560"/>
                  </a:lnTo>
                  <a:lnTo>
                    <a:pt x="1015" y="575"/>
                  </a:lnTo>
                  <a:lnTo>
                    <a:pt x="1030" y="584"/>
                  </a:lnTo>
                  <a:lnTo>
                    <a:pt x="1030" y="593"/>
                  </a:lnTo>
                  <a:lnTo>
                    <a:pt x="1047" y="600"/>
                  </a:lnTo>
                  <a:lnTo>
                    <a:pt x="1055" y="600"/>
                  </a:lnTo>
                  <a:lnTo>
                    <a:pt x="1070" y="609"/>
                  </a:lnTo>
                  <a:lnTo>
                    <a:pt x="1055" y="615"/>
                  </a:lnTo>
                  <a:lnTo>
                    <a:pt x="1070" y="615"/>
                  </a:lnTo>
                  <a:lnTo>
                    <a:pt x="1070" y="633"/>
                  </a:lnTo>
                  <a:lnTo>
                    <a:pt x="1079" y="633"/>
                  </a:lnTo>
                  <a:lnTo>
                    <a:pt x="1089" y="640"/>
                  </a:lnTo>
                  <a:lnTo>
                    <a:pt x="1089" y="649"/>
                  </a:lnTo>
                  <a:lnTo>
                    <a:pt x="1095" y="665"/>
                  </a:lnTo>
                  <a:lnTo>
                    <a:pt x="1079" y="674"/>
                  </a:lnTo>
                  <a:lnTo>
                    <a:pt x="1055" y="680"/>
                  </a:lnTo>
                  <a:lnTo>
                    <a:pt x="1039" y="705"/>
                  </a:lnTo>
                  <a:lnTo>
                    <a:pt x="1015" y="705"/>
                  </a:lnTo>
                  <a:lnTo>
                    <a:pt x="990" y="697"/>
                  </a:lnTo>
                  <a:lnTo>
                    <a:pt x="950" y="705"/>
                  </a:lnTo>
                  <a:lnTo>
                    <a:pt x="942" y="722"/>
                  </a:lnTo>
                  <a:lnTo>
                    <a:pt x="933" y="722"/>
                  </a:lnTo>
                  <a:lnTo>
                    <a:pt x="918" y="730"/>
                  </a:lnTo>
                  <a:lnTo>
                    <a:pt x="893" y="762"/>
                  </a:lnTo>
                  <a:lnTo>
                    <a:pt x="902" y="762"/>
                  </a:lnTo>
                  <a:lnTo>
                    <a:pt x="925" y="737"/>
                  </a:lnTo>
                  <a:lnTo>
                    <a:pt x="950" y="722"/>
                  </a:lnTo>
                  <a:lnTo>
                    <a:pt x="974" y="722"/>
                  </a:lnTo>
                  <a:lnTo>
                    <a:pt x="983" y="722"/>
                  </a:lnTo>
                  <a:lnTo>
                    <a:pt x="983" y="737"/>
                  </a:lnTo>
                  <a:lnTo>
                    <a:pt x="967" y="746"/>
                  </a:lnTo>
                  <a:lnTo>
                    <a:pt x="958" y="746"/>
                  </a:lnTo>
                  <a:lnTo>
                    <a:pt x="967" y="754"/>
                  </a:lnTo>
                  <a:lnTo>
                    <a:pt x="974" y="746"/>
                  </a:lnTo>
                  <a:lnTo>
                    <a:pt x="974" y="770"/>
                  </a:lnTo>
                  <a:lnTo>
                    <a:pt x="983" y="777"/>
                  </a:lnTo>
                  <a:lnTo>
                    <a:pt x="999" y="786"/>
                  </a:lnTo>
                  <a:lnTo>
                    <a:pt x="1015" y="786"/>
                  </a:lnTo>
                  <a:lnTo>
                    <a:pt x="1015" y="777"/>
                  </a:lnTo>
                  <a:lnTo>
                    <a:pt x="1030" y="762"/>
                  </a:lnTo>
                  <a:lnTo>
                    <a:pt x="1030" y="777"/>
                  </a:lnTo>
                  <a:lnTo>
                    <a:pt x="1039" y="777"/>
                  </a:lnTo>
                  <a:lnTo>
                    <a:pt x="1030" y="786"/>
                  </a:lnTo>
                  <a:lnTo>
                    <a:pt x="1023" y="795"/>
                  </a:lnTo>
                  <a:lnTo>
                    <a:pt x="983" y="811"/>
                  </a:lnTo>
                  <a:lnTo>
                    <a:pt x="967" y="827"/>
                  </a:lnTo>
                  <a:lnTo>
                    <a:pt x="958" y="811"/>
                  </a:lnTo>
                  <a:lnTo>
                    <a:pt x="983" y="795"/>
                  </a:lnTo>
                  <a:lnTo>
                    <a:pt x="974" y="795"/>
                  </a:lnTo>
                  <a:lnTo>
                    <a:pt x="974" y="786"/>
                  </a:lnTo>
                  <a:lnTo>
                    <a:pt x="958" y="795"/>
                  </a:lnTo>
                  <a:lnTo>
                    <a:pt x="950" y="795"/>
                  </a:lnTo>
                  <a:lnTo>
                    <a:pt x="942" y="786"/>
                  </a:lnTo>
                  <a:lnTo>
                    <a:pt x="933" y="762"/>
                  </a:lnTo>
                  <a:lnTo>
                    <a:pt x="933" y="754"/>
                  </a:lnTo>
                  <a:lnTo>
                    <a:pt x="925" y="762"/>
                  </a:lnTo>
                  <a:lnTo>
                    <a:pt x="918" y="754"/>
                  </a:lnTo>
                  <a:lnTo>
                    <a:pt x="902" y="795"/>
                  </a:lnTo>
                  <a:lnTo>
                    <a:pt x="884" y="802"/>
                  </a:lnTo>
                  <a:lnTo>
                    <a:pt x="844" y="802"/>
                  </a:lnTo>
                  <a:lnTo>
                    <a:pt x="828" y="811"/>
                  </a:lnTo>
                  <a:lnTo>
                    <a:pt x="819" y="817"/>
                  </a:lnTo>
                  <a:lnTo>
                    <a:pt x="796" y="8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3634" y="1981"/>
              <a:ext cx="736" cy="433"/>
            </a:xfrm>
            <a:custGeom>
              <a:avLst/>
              <a:gdLst/>
              <a:ahLst/>
              <a:cxnLst>
                <a:cxn ang="0">
                  <a:pos x="194" y="113"/>
                </a:cxn>
                <a:cxn ang="0">
                  <a:pos x="219" y="162"/>
                </a:cxn>
                <a:cxn ang="0">
                  <a:pos x="340" y="203"/>
                </a:cxn>
                <a:cxn ang="0">
                  <a:pos x="430" y="209"/>
                </a:cxn>
                <a:cxn ang="0">
                  <a:pos x="480" y="178"/>
                </a:cxn>
                <a:cxn ang="0">
                  <a:pos x="535" y="153"/>
                </a:cxn>
                <a:cxn ang="0">
                  <a:pos x="575" y="121"/>
                </a:cxn>
                <a:cxn ang="0">
                  <a:pos x="535" y="121"/>
                </a:cxn>
                <a:cxn ang="0">
                  <a:pos x="560" y="81"/>
                </a:cxn>
                <a:cxn ang="0">
                  <a:pos x="600" y="32"/>
                </a:cxn>
                <a:cxn ang="0">
                  <a:pos x="600" y="7"/>
                </a:cxn>
                <a:cxn ang="0">
                  <a:pos x="672" y="23"/>
                </a:cxn>
                <a:cxn ang="0">
                  <a:pos x="731" y="97"/>
                </a:cxn>
                <a:cxn ang="0">
                  <a:pos x="779" y="104"/>
                </a:cxn>
                <a:cxn ang="0">
                  <a:pos x="747" y="162"/>
                </a:cxn>
                <a:cxn ang="0">
                  <a:pos x="731" y="209"/>
                </a:cxn>
                <a:cxn ang="0">
                  <a:pos x="697" y="218"/>
                </a:cxn>
                <a:cxn ang="0">
                  <a:pos x="650" y="250"/>
                </a:cxn>
                <a:cxn ang="0">
                  <a:pos x="609" y="275"/>
                </a:cxn>
                <a:cxn ang="0">
                  <a:pos x="617" y="243"/>
                </a:cxn>
                <a:cxn ang="0">
                  <a:pos x="575" y="266"/>
                </a:cxn>
                <a:cxn ang="0">
                  <a:pos x="585" y="299"/>
                </a:cxn>
                <a:cxn ang="0">
                  <a:pos x="625" y="308"/>
                </a:cxn>
                <a:cxn ang="0">
                  <a:pos x="585" y="331"/>
                </a:cxn>
                <a:cxn ang="0">
                  <a:pos x="617" y="380"/>
                </a:cxn>
                <a:cxn ang="0">
                  <a:pos x="592" y="405"/>
                </a:cxn>
                <a:cxn ang="0">
                  <a:pos x="592" y="452"/>
                </a:cxn>
                <a:cxn ang="0">
                  <a:pos x="575" y="485"/>
                </a:cxn>
                <a:cxn ang="0">
                  <a:pos x="544" y="510"/>
                </a:cxn>
                <a:cxn ang="0">
                  <a:pos x="511" y="510"/>
                </a:cxn>
                <a:cxn ang="0">
                  <a:pos x="470" y="533"/>
                </a:cxn>
                <a:cxn ang="0">
                  <a:pos x="446" y="526"/>
                </a:cxn>
                <a:cxn ang="0">
                  <a:pos x="423" y="510"/>
                </a:cxn>
                <a:cxn ang="0">
                  <a:pos x="364" y="510"/>
                </a:cxn>
                <a:cxn ang="0">
                  <a:pos x="358" y="533"/>
                </a:cxn>
                <a:cxn ang="0">
                  <a:pos x="340" y="526"/>
                </a:cxn>
                <a:cxn ang="0">
                  <a:pos x="324" y="502"/>
                </a:cxn>
                <a:cxn ang="0">
                  <a:pos x="317" y="452"/>
                </a:cxn>
                <a:cxn ang="0">
                  <a:pos x="284" y="420"/>
                </a:cxn>
                <a:cxn ang="0">
                  <a:pos x="202" y="436"/>
                </a:cxn>
                <a:cxn ang="0">
                  <a:pos x="178" y="436"/>
                </a:cxn>
                <a:cxn ang="0">
                  <a:pos x="129" y="420"/>
                </a:cxn>
                <a:cxn ang="0">
                  <a:pos x="88" y="405"/>
                </a:cxn>
                <a:cxn ang="0">
                  <a:pos x="73" y="371"/>
                </a:cxn>
                <a:cxn ang="0">
                  <a:pos x="82" y="323"/>
                </a:cxn>
                <a:cxn ang="0">
                  <a:pos x="32" y="315"/>
                </a:cxn>
                <a:cxn ang="0">
                  <a:pos x="16" y="299"/>
                </a:cxn>
                <a:cxn ang="0">
                  <a:pos x="0" y="250"/>
                </a:cxn>
                <a:cxn ang="0">
                  <a:pos x="40" y="234"/>
                </a:cxn>
                <a:cxn ang="0">
                  <a:pos x="88" y="203"/>
                </a:cxn>
                <a:cxn ang="0">
                  <a:pos x="106" y="162"/>
                </a:cxn>
                <a:cxn ang="0">
                  <a:pos x="147" y="129"/>
                </a:cxn>
              </a:cxnLst>
              <a:rect l="0" t="0" r="r" b="b"/>
              <a:pathLst>
                <a:path w="780" h="543">
                  <a:moveTo>
                    <a:pt x="162" y="97"/>
                  </a:moveTo>
                  <a:lnTo>
                    <a:pt x="178" y="89"/>
                  </a:lnTo>
                  <a:lnTo>
                    <a:pt x="194" y="113"/>
                  </a:lnTo>
                  <a:lnTo>
                    <a:pt x="212" y="113"/>
                  </a:lnTo>
                  <a:lnTo>
                    <a:pt x="219" y="129"/>
                  </a:lnTo>
                  <a:lnTo>
                    <a:pt x="219" y="162"/>
                  </a:lnTo>
                  <a:lnTo>
                    <a:pt x="268" y="178"/>
                  </a:lnTo>
                  <a:lnTo>
                    <a:pt x="293" y="203"/>
                  </a:lnTo>
                  <a:lnTo>
                    <a:pt x="340" y="203"/>
                  </a:lnTo>
                  <a:lnTo>
                    <a:pt x="364" y="218"/>
                  </a:lnTo>
                  <a:lnTo>
                    <a:pt x="398" y="226"/>
                  </a:lnTo>
                  <a:lnTo>
                    <a:pt x="430" y="209"/>
                  </a:lnTo>
                  <a:lnTo>
                    <a:pt x="463" y="209"/>
                  </a:lnTo>
                  <a:lnTo>
                    <a:pt x="486" y="184"/>
                  </a:lnTo>
                  <a:lnTo>
                    <a:pt x="480" y="178"/>
                  </a:lnTo>
                  <a:lnTo>
                    <a:pt x="495" y="162"/>
                  </a:lnTo>
                  <a:lnTo>
                    <a:pt x="511" y="169"/>
                  </a:lnTo>
                  <a:lnTo>
                    <a:pt x="535" y="153"/>
                  </a:lnTo>
                  <a:lnTo>
                    <a:pt x="551" y="137"/>
                  </a:lnTo>
                  <a:lnTo>
                    <a:pt x="585" y="137"/>
                  </a:lnTo>
                  <a:lnTo>
                    <a:pt x="575" y="121"/>
                  </a:lnTo>
                  <a:lnTo>
                    <a:pt x="567" y="113"/>
                  </a:lnTo>
                  <a:lnTo>
                    <a:pt x="551" y="121"/>
                  </a:lnTo>
                  <a:lnTo>
                    <a:pt x="535" y="121"/>
                  </a:lnTo>
                  <a:lnTo>
                    <a:pt x="535" y="89"/>
                  </a:lnTo>
                  <a:lnTo>
                    <a:pt x="544" y="72"/>
                  </a:lnTo>
                  <a:lnTo>
                    <a:pt x="560" y="81"/>
                  </a:lnTo>
                  <a:lnTo>
                    <a:pt x="585" y="72"/>
                  </a:lnTo>
                  <a:lnTo>
                    <a:pt x="592" y="41"/>
                  </a:lnTo>
                  <a:lnTo>
                    <a:pt x="600" y="32"/>
                  </a:lnTo>
                  <a:lnTo>
                    <a:pt x="600" y="23"/>
                  </a:lnTo>
                  <a:lnTo>
                    <a:pt x="592" y="23"/>
                  </a:lnTo>
                  <a:lnTo>
                    <a:pt x="600" y="7"/>
                  </a:lnTo>
                  <a:lnTo>
                    <a:pt x="632" y="0"/>
                  </a:lnTo>
                  <a:lnTo>
                    <a:pt x="657" y="7"/>
                  </a:lnTo>
                  <a:lnTo>
                    <a:pt x="672" y="23"/>
                  </a:lnTo>
                  <a:lnTo>
                    <a:pt x="690" y="81"/>
                  </a:lnTo>
                  <a:lnTo>
                    <a:pt x="706" y="81"/>
                  </a:lnTo>
                  <a:lnTo>
                    <a:pt x="731" y="97"/>
                  </a:lnTo>
                  <a:lnTo>
                    <a:pt x="731" y="113"/>
                  </a:lnTo>
                  <a:lnTo>
                    <a:pt x="747" y="113"/>
                  </a:lnTo>
                  <a:lnTo>
                    <a:pt x="779" y="104"/>
                  </a:lnTo>
                  <a:lnTo>
                    <a:pt x="779" y="121"/>
                  </a:lnTo>
                  <a:lnTo>
                    <a:pt x="756" y="169"/>
                  </a:lnTo>
                  <a:lnTo>
                    <a:pt x="747" y="162"/>
                  </a:lnTo>
                  <a:lnTo>
                    <a:pt x="731" y="169"/>
                  </a:lnTo>
                  <a:lnTo>
                    <a:pt x="737" y="194"/>
                  </a:lnTo>
                  <a:lnTo>
                    <a:pt x="731" y="209"/>
                  </a:lnTo>
                  <a:lnTo>
                    <a:pt x="722" y="209"/>
                  </a:lnTo>
                  <a:lnTo>
                    <a:pt x="706" y="218"/>
                  </a:lnTo>
                  <a:lnTo>
                    <a:pt x="697" y="218"/>
                  </a:lnTo>
                  <a:lnTo>
                    <a:pt x="690" y="226"/>
                  </a:lnTo>
                  <a:lnTo>
                    <a:pt x="682" y="226"/>
                  </a:lnTo>
                  <a:lnTo>
                    <a:pt x="650" y="250"/>
                  </a:lnTo>
                  <a:lnTo>
                    <a:pt x="650" y="259"/>
                  </a:lnTo>
                  <a:lnTo>
                    <a:pt x="632" y="259"/>
                  </a:lnTo>
                  <a:lnTo>
                    <a:pt x="609" y="275"/>
                  </a:lnTo>
                  <a:lnTo>
                    <a:pt x="609" y="266"/>
                  </a:lnTo>
                  <a:lnTo>
                    <a:pt x="609" y="259"/>
                  </a:lnTo>
                  <a:lnTo>
                    <a:pt x="617" y="243"/>
                  </a:lnTo>
                  <a:lnTo>
                    <a:pt x="609" y="234"/>
                  </a:lnTo>
                  <a:lnTo>
                    <a:pt x="585" y="259"/>
                  </a:lnTo>
                  <a:lnTo>
                    <a:pt x="575" y="266"/>
                  </a:lnTo>
                  <a:lnTo>
                    <a:pt x="567" y="266"/>
                  </a:lnTo>
                  <a:lnTo>
                    <a:pt x="560" y="275"/>
                  </a:lnTo>
                  <a:lnTo>
                    <a:pt x="585" y="299"/>
                  </a:lnTo>
                  <a:lnTo>
                    <a:pt x="600" y="291"/>
                  </a:lnTo>
                  <a:lnTo>
                    <a:pt x="625" y="299"/>
                  </a:lnTo>
                  <a:lnTo>
                    <a:pt x="625" y="308"/>
                  </a:lnTo>
                  <a:lnTo>
                    <a:pt x="617" y="299"/>
                  </a:lnTo>
                  <a:lnTo>
                    <a:pt x="600" y="308"/>
                  </a:lnTo>
                  <a:lnTo>
                    <a:pt x="585" y="331"/>
                  </a:lnTo>
                  <a:lnTo>
                    <a:pt x="592" y="340"/>
                  </a:lnTo>
                  <a:lnTo>
                    <a:pt x="600" y="371"/>
                  </a:lnTo>
                  <a:lnTo>
                    <a:pt x="617" y="380"/>
                  </a:lnTo>
                  <a:lnTo>
                    <a:pt x="609" y="380"/>
                  </a:lnTo>
                  <a:lnTo>
                    <a:pt x="617" y="396"/>
                  </a:lnTo>
                  <a:lnTo>
                    <a:pt x="592" y="405"/>
                  </a:lnTo>
                  <a:lnTo>
                    <a:pt x="617" y="405"/>
                  </a:lnTo>
                  <a:lnTo>
                    <a:pt x="609" y="436"/>
                  </a:lnTo>
                  <a:lnTo>
                    <a:pt x="592" y="452"/>
                  </a:lnTo>
                  <a:lnTo>
                    <a:pt x="585" y="452"/>
                  </a:lnTo>
                  <a:lnTo>
                    <a:pt x="585" y="468"/>
                  </a:lnTo>
                  <a:lnTo>
                    <a:pt x="575" y="485"/>
                  </a:lnTo>
                  <a:lnTo>
                    <a:pt x="567" y="485"/>
                  </a:lnTo>
                  <a:lnTo>
                    <a:pt x="567" y="493"/>
                  </a:lnTo>
                  <a:lnTo>
                    <a:pt x="544" y="510"/>
                  </a:lnTo>
                  <a:lnTo>
                    <a:pt x="520" y="510"/>
                  </a:lnTo>
                  <a:lnTo>
                    <a:pt x="520" y="517"/>
                  </a:lnTo>
                  <a:lnTo>
                    <a:pt x="511" y="510"/>
                  </a:lnTo>
                  <a:lnTo>
                    <a:pt x="511" y="517"/>
                  </a:lnTo>
                  <a:lnTo>
                    <a:pt x="503" y="517"/>
                  </a:lnTo>
                  <a:lnTo>
                    <a:pt x="470" y="533"/>
                  </a:lnTo>
                  <a:lnTo>
                    <a:pt x="463" y="542"/>
                  </a:lnTo>
                  <a:lnTo>
                    <a:pt x="463" y="526"/>
                  </a:lnTo>
                  <a:lnTo>
                    <a:pt x="446" y="526"/>
                  </a:lnTo>
                  <a:lnTo>
                    <a:pt x="438" y="526"/>
                  </a:lnTo>
                  <a:lnTo>
                    <a:pt x="423" y="526"/>
                  </a:lnTo>
                  <a:lnTo>
                    <a:pt x="423" y="510"/>
                  </a:lnTo>
                  <a:lnTo>
                    <a:pt x="405" y="510"/>
                  </a:lnTo>
                  <a:lnTo>
                    <a:pt x="373" y="517"/>
                  </a:lnTo>
                  <a:lnTo>
                    <a:pt x="364" y="510"/>
                  </a:lnTo>
                  <a:lnTo>
                    <a:pt x="364" y="517"/>
                  </a:lnTo>
                  <a:lnTo>
                    <a:pt x="358" y="517"/>
                  </a:lnTo>
                  <a:lnTo>
                    <a:pt x="358" y="533"/>
                  </a:lnTo>
                  <a:lnTo>
                    <a:pt x="349" y="533"/>
                  </a:lnTo>
                  <a:lnTo>
                    <a:pt x="349" y="526"/>
                  </a:lnTo>
                  <a:lnTo>
                    <a:pt x="340" y="526"/>
                  </a:lnTo>
                  <a:lnTo>
                    <a:pt x="324" y="517"/>
                  </a:lnTo>
                  <a:lnTo>
                    <a:pt x="324" y="510"/>
                  </a:lnTo>
                  <a:lnTo>
                    <a:pt x="324" y="502"/>
                  </a:lnTo>
                  <a:lnTo>
                    <a:pt x="317" y="493"/>
                  </a:lnTo>
                  <a:lnTo>
                    <a:pt x="308" y="493"/>
                  </a:lnTo>
                  <a:lnTo>
                    <a:pt x="317" y="452"/>
                  </a:lnTo>
                  <a:lnTo>
                    <a:pt x="308" y="436"/>
                  </a:lnTo>
                  <a:lnTo>
                    <a:pt x="299" y="436"/>
                  </a:lnTo>
                  <a:lnTo>
                    <a:pt x="284" y="420"/>
                  </a:lnTo>
                  <a:lnTo>
                    <a:pt x="268" y="420"/>
                  </a:lnTo>
                  <a:lnTo>
                    <a:pt x="227" y="436"/>
                  </a:lnTo>
                  <a:lnTo>
                    <a:pt x="202" y="436"/>
                  </a:lnTo>
                  <a:lnTo>
                    <a:pt x="194" y="445"/>
                  </a:lnTo>
                  <a:lnTo>
                    <a:pt x="187" y="436"/>
                  </a:lnTo>
                  <a:lnTo>
                    <a:pt x="178" y="436"/>
                  </a:lnTo>
                  <a:lnTo>
                    <a:pt x="154" y="436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2" y="420"/>
                  </a:lnTo>
                  <a:lnTo>
                    <a:pt x="106" y="405"/>
                  </a:lnTo>
                  <a:lnTo>
                    <a:pt x="88" y="405"/>
                  </a:lnTo>
                  <a:lnTo>
                    <a:pt x="65" y="396"/>
                  </a:lnTo>
                  <a:lnTo>
                    <a:pt x="57" y="371"/>
                  </a:lnTo>
                  <a:lnTo>
                    <a:pt x="73" y="371"/>
                  </a:lnTo>
                  <a:lnTo>
                    <a:pt x="65" y="355"/>
                  </a:lnTo>
                  <a:lnTo>
                    <a:pt x="82" y="340"/>
                  </a:lnTo>
                  <a:lnTo>
                    <a:pt x="82" y="323"/>
                  </a:lnTo>
                  <a:lnTo>
                    <a:pt x="73" y="315"/>
                  </a:lnTo>
                  <a:lnTo>
                    <a:pt x="48" y="323"/>
                  </a:lnTo>
                  <a:lnTo>
                    <a:pt x="32" y="315"/>
                  </a:lnTo>
                  <a:lnTo>
                    <a:pt x="25" y="308"/>
                  </a:lnTo>
                  <a:lnTo>
                    <a:pt x="8" y="299"/>
                  </a:lnTo>
                  <a:lnTo>
                    <a:pt x="16" y="299"/>
                  </a:lnTo>
                  <a:lnTo>
                    <a:pt x="16" y="275"/>
                  </a:lnTo>
                  <a:lnTo>
                    <a:pt x="0" y="275"/>
                  </a:lnTo>
                  <a:lnTo>
                    <a:pt x="0" y="250"/>
                  </a:lnTo>
                  <a:lnTo>
                    <a:pt x="16" y="243"/>
                  </a:lnTo>
                  <a:lnTo>
                    <a:pt x="32" y="243"/>
                  </a:lnTo>
                  <a:lnTo>
                    <a:pt x="40" y="234"/>
                  </a:lnTo>
                  <a:lnTo>
                    <a:pt x="57" y="234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82" y="169"/>
                  </a:lnTo>
                  <a:lnTo>
                    <a:pt x="82" y="162"/>
                  </a:lnTo>
                  <a:lnTo>
                    <a:pt x="106" y="162"/>
                  </a:lnTo>
                  <a:lnTo>
                    <a:pt x="113" y="129"/>
                  </a:lnTo>
                  <a:lnTo>
                    <a:pt x="137" y="129"/>
                  </a:lnTo>
                  <a:lnTo>
                    <a:pt x="147" y="129"/>
                  </a:lnTo>
                  <a:lnTo>
                    <a:pt x="154" y="104"/>
                  </a:lnTo>
                  <a:lnTo>
                    <a:pt x="162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4" name="Freeform 22"/>
            <p:cNvSpPr>
              <a:spLocks/>
            </p:cNvSpPr>
            <p:nvPr/>
          </p:nvSpPr>
          <p:spPr bwMode="auto">
            <a:xfrm>
              <a:off x="3481" y="2219"/>
              <a:ext cx="199" cy="163"/>
            </a:xfrm>
            <a:custGeom>
              <a:avLst/>
              <a:gdLst/>
              <a:ahLst/>
              <a:cxnLst>
                <a:cxn ang="0">
                  <a:pos x="8" y="178"/>
                </a:cxn>
                <a:cxn ang="0">
                  <a:pos x="8" y="162"/>
                </a:cxn>
                <a:cxn ang="0">
                  <a:pos x="23" y="153"/>
                </a:cxn>
                <a:cxn ang="0">
                  <a:pos x="16" y="137"/>
                </a:cxn>
                <a:cxn ang="0">
                  <a:pos x="8" y="129"/>
                </a:cxn>
                <a:cxn ang="0">
                  <a:pos x="0" y="113"/>
                </a:cxn>
                <a:cxn ang="0">
                  <a:pos x="16" y="121"/>
                </a:cxn>
                <a:cxn ang="0">
                  <a:pos x="65" y="113"/>
                </a:cxn>
                <a:cxn ang="0">
                  <a:pos x="65" y="97"/>
                </a:cxn>
                <a:cxn ang="0">
                  <a:pos x="73" y="90"/>
                </a:cxn>
                <a:cxn ang="0">
                  <a:pos x="107" y="81"/>
                </a:cxn>
                <a:cxn ang="0">
                  <a:pos x="107" y="66"/>
                </a:cxn>
                <a:cxn ang="0">
                  <a:pos x="113" y="56"/>
                </a:cxn>
                <a:cxn ang="0">
                  <a:pos x="113" y="49"/>
                </a:cxn>
                <a:cxn ang="0">
                  <a:pos x="122" y="49"/>
                </a:cxn>
                <a:cxn ang="0">
                  <a:pos x="129" y="32"/>
                </a:cxn>
                <a:cxn ang="0">
                  <a:pos x="129" y="16"/>
                </a:cxn>
                <a:cxn ang="0">
                  <a:pos x="147" y="9"/>
                </a:cxn>
                <a:cxn ang="0">
                  <a:pos x="162" y="0"/>
                </a:cxn>
                <a:cxn ang="0">
                  <a:pos x="170" y="0"/>
                </a:cxn>
                <a:cxn ang="0">
                  <a:pos x="187" y="9"/>
                </a:cxn>
                <a:cxn ang="0">
                  <a:pos x="194" y="16"/>
                </a:cxn>
                <a:cxn ang="0">
                  <a:pos x="210" y="24"/>
                </a:cxn>
                <a:cxn ang="0">
                  <a:pos x="202" y="32"/>
                </a:cxn>
                <a:cxn ang="0">
                  <a:pos x="187" y="41"/>
                </a:cxn>
                <a:cxn ang="0">
                  <a:pos x="170" y="32"/>
                </a:cxn>
                <a:cxn ang="0">
                  <a:pos x="162" y="41"/>
                </a:cxn>
                <a:cxn ang="0">
                  <a:pos x="170" y="49"/>
                </a:cxn>
                <a:cxn ang="0">
                  <a:pos x="162" y="66"/>
                </a:cxn>
                <a:cxn ang="0">
                  <a:pos x="178" y="72"/>
                </a:cxn>
                <a:cxn ang="0">
                  <a:pos x="178" y="81"/>
                </a:cxn>
                <a:cxn ang="0">
                  <a:pos x="170" y="81"/>
                </a:cxn>
                <a:cxn ang="0">
                  <a:pos x="178" y="90"/>
                </a:cxn>
                <a:cxn ang="0">
                  <a:pos x="138" y="137"/>
                </a:cxn>
                <a:cxn ang="0">
                  <a:pos x="122" y="146"/>
                </a:cxn>
                <a:cxn ang="0">
                  <a:pos x="113" y="137"/>
                </a:cxn>
                <a:cxn ang="0">
                  <a:pos x="107" y="146"/>
                </a:cxn>
                <a:cxn ang="0">
                  <a:pos x="107" y="162"/>
                </a:cxn>
                <a:cxn ang="0">
                  <a:pos x="113" y="162"/>
                </a:cxn>
                <a:cxn ang="0">
                  <a:pos x="113" y="169"/>
                </a:cxn>
                <a:cxn ang="0">
                  <a:pos x="122" y="169"/>
                </a:cxn>
                <a:cxn ang="0">
                  <a:pos x="122" y="186"/>
                </a:cxn>
                <a:cxn ang="0">
                  <a:pos x="122" y="194"/>
                </a:cxn>
                <a:cxn ang="0">
                  <a:pos x="97" y="194"/>
                </a:cxn>
                <a:cxn ang="0">
                  <a:pos x="88" y="203"/>
                </a:cxn>
                <a:cxn ang="0">
                  <a:pos x="82" y="194"/>
                </a:cxn>
                <a:cxn ang="0">
                  <a:pos x="73" y="178"/>
                </a:cxn>
                <a:cxn ang="0">
                  <a:pos x="48" y="178"/>
                </a:cxn>
                <a:cxn ang="0">
                  <a:pos x="32" y="178"/>
                </a:cxn>
                <a:cxn ang="0">
                  <a:pos x="8" y="178"/>
                </a:cxn>
              </a:cxnLst>
              <a:rect l="0" t="0" r="r" b="b"/>
              <a:pathLst>
                <a:path w="211" h="204">
                  <a:moveTo>
                    <a:pt x="8" y="178"/>
                  </a:moveTo>
                  <a:lnTo>
                    <a:pt x="8" y="162"/>
                  </a:lnTo>
                  <a:lnTo>
                    <a:pt x="23" y="153"/>
                  </a:lnTo>
                  <a:lnTo>
                    <a:pt x="16" y="137"/>
                  </a:lnTo>
                  <a:lnTo>
                    <a:pt x="8" y="129"/>
                  </a:lnTo>
                  <a:lnTo>
                    <a:pt x="0" y="113"/>
                  </a:lnTo>
                  <a:lnTo>
                    <a:pt x="16" y="121"/>
                  </a:lnTo>
                  <a:lnTo>
                    <a:pt x="65" y="113"/>
                  </a:lnTo>
                  <a:lnTo>
                    <a:pt x="65" y="97"/>
                  </a:lnTo>
                  <a:lnTo>
                    <a:pt x="73" y="90"/>
                  </a:lnTo>
                  <a:lnTo>
                    <a:pt x="107" y="81"/>
                  </a:lnTo>
                  <a:lnTo>
                    <a:pt x="107" y="66"/>
                  </a:lnTo>
                  <a:lnTo>
                    <a:pt x="113" y="56"/>
                  </a:lnTo>
                  <a:lnTo>
                    <a:pt x="113" y="49"/>
                  </a:lnTo>
                  <a:lnTo>
                    <a:pt x="122" y="49"/>
                  </a:lnTo>
                  <a:lnTo>
                    <a:pt x="129" y="32"/>
                  </a:lnTo>
                  <a:lnTo>
                    <a:pt x="129" y="16"/>
                  </a:lnTo>
                  <a:lnTo>
                    <a:pt x="147" y="9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7" y="9"/>
                  </a:lnTo>
                  <a:lnTo>
                    <a:pt x="194" y="16"/>
                  </a:lnTo>
                  <a:lnTo>
                    <a:pt x="210" y="24"/>
                  </a:lnTo>
                  <a:lnTo>
                    <a:pt x="202" y="32"/>
                  </a:lnTo>
                  <a:lnTo>
                    <a:pt x="187" y="41"/>
                  </a:lnTo>
                  <a:lnTo>
                    <a:pt x="170" y="32"/>
                  </a:lnTo>
                  <a:lnTo>
                    <a:pt x="162" y="41"/>
                  </a:lnTo>
                  <a:lnTo>
                    <a:pt x="170" y="49"/>
                  </a:lnTo>
                  <a:lnTo>
                    <a:pt x="162" y="66"/>
                  </a:lnTo>
                  <a:lnTo>
                    <a:pt x="178" y="72"/>
                  </a:lnTo>
                  <a:lnTo>
                    <a:pt x="178" y="81"/>
                  </a:lnTo>
                  <a:lnTo>
                    <a:pt x="170" y="81"/>
                  </a:lnTo>
                  <a:lnTo>
                    <a:pt x="178" y="90"/>
                  </a:lnTo>
                  <a:lnTo>
                    <a:pt x="138" y="137"/>
                  </a:lnTo>
                  <a:lnTo>
                    <a:pt x="122" y="146"/>
                  </a:lnTo>
                  <a:lnTo>
                    <a:pt x="113" y="137"/>
                  </a:lnTo>
                  <a:lnTo>
                    <a:pt x="107" y="146"/>
                  </a:lnTo>
                  <a:lnTo>
                    <a:pt x="107" y="162"/>
                  </a:lnTo>
                  <a:lnTo>
                    <a:pt x="113" y="162"/>
                  </a:lnTo>
                  <a:lnTo>
                    <a:pt x="113" y="169"/>
                  </a:lnTo>
                  <a:lnTo>
                    <a:pt x="122" y="169"/>
                  </a:lnTo>
                  <a:lnTo>
                    <a:pt x="122" y="186"/>
                  </a:lnTo>
                  <a:lnTo>
                    <a:pt x="122" y="194"/>
                  </a:lnTo>
                  <a:lnTo>
                    <a:pt x="97" y="194"/>
                  </a:lnTo>
                  <a:lnTo>
                    <a:pt x="88" y="203"/>
                  </a:lnTo>
                  <a:lnTo>
                    <a:pt x="82" y="194"/>
                  </a:lnTo>
                  <a:lnTo>
                    <a:pt x="73" y="178"/>
                  </a:lnTo>
                  <a:lnTo>
                    <a:pt x="48" y="178"/>
                  </a:lnTo>
                  <a:lnTo>
                    <a:pt x="32" y="178"/>
                  </a:lnTo>
                  <a:lnTo>
                    <a:pt x="8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5" name="Freeform 23"/>
            <p:cNvSpPr>
              <a:spLocks/>
            </p:cNvSpPr>
            <p:nvPr/>
          </p:nvSpPr>
          <p:spPr bwMode="auto">
            <a:xfrm>
              <a:off x="3473" y="2200"/>
              <a:ext cx="176" cy="116"/>
            </a:xfrm>
            <a:custGeom>
              <a:avLst/>
              <a:gdLst/>
              <a:ahLst/>
              <a:cxnLst>
                <a:cxn ang="0">
                  <a:pos x="179" y="24"/>
                </a:cxn>
                <a:cxn ang="0">
                  <a:pos x="171" y="24"/>
                </a:cxn>
                <a:cxn ang="0">
                  <a:pos x="156" y="33"/>
                </a:cxn>
                <a:cxn ang="0">
                  <a:pos x="138" y="40"/>
                </a:cxn>
                <a:cxn ang="0">
                  <a:pos x="138" y="56"/>
                </a:cxn>
                <a:cxn ang="0">
                  <a:pos x="131" y="73"/>
                </a:cxn>
                <a:cxn ang="0">
                  <a:pos x="122" y="73"/>
                </a:cxn>
                <a:cxn ang="0">
                  <a:pos x="122" y="80"/>
                </a:cxn>
                <a:cxn ang="0">
                  <a:pos x="116" y="90"/>
                </a:cxn>
                <a:cxn ang="0">
                  <a:pos x="116" y="105"/>
                </a:cxn>
                <a:cxn ang="0">
                  <a:pos x="82" y="114"/>
                </a:cxn>
                <a:cxn ang="0">
                  <a:pos x="74" y="121"/>
                </a:cxn>
                <a:cxn ang="0">
                  <a:pos x="74" y="137"/>
                </a:cxn>
                <a:cxn ang="0">
                  <a:pos x="25" y="145"/>
                </a:cxn>
                <a:cxn ang="0">
                  <a:pos x="9" y="137"/>
                </a:cxn>
                <a:cxn ang="0">
                  <a:pos x="17" y="121"/>
                </a:cxn>
                <a:cxn ang="0">
                  <a:pos x="17" y="114"/>
                </a:cxn>
                <a:cxn ang="0">
                  <a:pos x="0" y="105"/>
                </a:cxn>
                <a:cxn ang="0">
                  <a:pos x="0" y="73"/>
                </a:cxn>
                <a:cxn ang="0">
                  <a:pos x="9" y="56"/>
                </a:cxn>
                <a:cxn ang="0">
                  <a:pos x="9" y="48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24"/>
                </a:cxn>
                <a:cxn ang="0">
                  <a:pos x="66" y="24"/>
                </a:cxn>
                <a:cxn ang="0">
                  <a:pos x="66" y="16"/>
                </a:cxn>
                <a:cxn ang="0">
                  <a:pos x="97" y="24"/>
                </a:cxn>
                <a:cxn ang="0">
                  <a:pos x="116" y="24"/>
                </a:cxn>
                <a:cxn ang="0">
                  <a:pos x="116" y="16"/>
                </a:cxn>
                <a:cxn ang="0">
                  <a:pos x="122" y="16"/>
                </a:cxn>
                <a:cxn ang="0">
                  <a:pos x="131" y="0"/>
                </a:cxn>
                <a:cxn ang="0">
                  <a:pos x="138" y="8"/>
                </a:cxn>
                <a:cxn ang="0">
                  <a:pos x="147" y="33"/>
                </a:cxn>
                <a:cxn ang="0">
                  <a:pos x="162" y="16"/>
                </a:cxn>
                <a:cxn ang="0">
                  <a:pos x="187" y="24"/>
                </a:cxn>
                <a:cxn ang="0">
                  <a:pos x="179" y="24"/>
                </a:cxn>
              </a:cxnLst>
              <a:rect l="0" t="0" r="r" b="b"/>
              <a:pathLst>
                <a:path w="188" h="146">
                  <a:moveTo>
                    <a:pt x="179" y="24"/>
                  </a:moveTo>
                  <a:lnTo>
                    <a:pt x="171" y="24"/>
                  </a:lnTo>
                  <a:lnTo>
                    <a:pt x="156" y="33"/>
                  </a:lnTo>
                  <a:lnTo>
                    <a:pt x="138" y="40"/>
                  </a:lnTo>
                  <a:lnTo>
                    <a:pt x="138" y="56"/>
                  </a:lnTo>
                  <a:lnTo>
                    <a:pt x="131" y="73"/>
                  </a:lnTo>
                  <a:lnTo>
                    <a:pt x="122" y="73"/>
                  </a:lnTo>
                  <a:lnTo>
                    <a:pt x="122" y="80"/>
                  </a:lnTo>
                  <a:lnTo>
                    <a:pt x="116" y="90"/>
                  </a:lnTo>
                  <a:lnTo>
                    <a:pt x="116" y="105"/>
                  </a:lnTo>
                  <a:lnTo>
                    <a:pt x="82" y="114"/>
                  </a:lnTo>
                  <a:lnTo>
                    <a:pt x="74" y="121"/>
                  </a:lnTo>
                  <a:lnTo>
                    <a:pt x="74" y="137"/>
                  </a:lnTo>
                  <a:lnTo>
                    <a:pt x="25" y="145"/>
                  </a:lnTo>
                  <a:lnTo>
                    <a:pt x="9" y="137"/>
                  </a:lnTo>
                  <a:lnTo>
                    <a:pt x="17" y="121"/>
                  </a:lnTo>
                  <a:lnTo>
                    <a:pt x="17" y="114"/>
                  </a:lnTo>
                  <a:lnTo>
                    <a:pt x="0" y="105"/>
                  </a:lnTo>
                  <a:lnTo>
                    <a:pt x="0" y="73"/>
                  </a:lnTo>
                  <a:lnTo>
                    <a:pt x="9" y="56"/>
                  </a:lnTo>
                  <a:lnTo>
                    <a:pt x="9" y="48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24"/>
                  </a:lnTo>
                  <a:lnTo>
                    <a:pt x="66" y="24"/>
                  </a:lnTo>
                  <a:lnTo>
                    <a:pt x="66" y="16"/>
                  </a:lnTo>
                  <a:lnTo>
                    <a:pt x="97" y="24"/>
                  </a:lnTo>
                  <a:lnTo>
                    <a:pt x="116" y="24"/>
                  </a:lnTo>
                  <a:lnTo>
                    <a:pt x="116" y="16"/>
                  </a:lnTo>
                  <a:lnTo>
                    <a:pt x="122" y="16"/>
                  </a:lnTo>
                  <a:lnTo>
                    <a:pt x="131" y="0"/>
                  </a:lnTo>
                  <a:lnTo>
                    <a:pt x="138" y="8"/>
                  </a:lnTo>
                  <a:lnTo>
                    <a:pt x="147" y="33"/>
                  </a:lnTo>
                  <a:lnTo>
                    <a:pt x="162" y="16"/>
                  </a:lnTo>
                  <a:lnTo>
                    <a:pt x="187" y="24"/>
                  </a:lnTo>
                  <a:lnTo>
                    <a:pt x="179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6" name="Freeform 24"/>
            <p:cNvSpPr>
              <a:spLocks/>
            </p:cNvSpPr>
            <p:nvPr/>
          </p:nvSpPr>
          <p:spPr bwMode="auto">
            <a:xfrm>
              <a:off x="3275" y="2180"/>
              <a:ext cx="228" cy="182"/>
            </a:xfrm>
            <a:custGeom>
              <a:avLst/>
              <a:gdLst/>
              <a:ahLst/>
              <a:cxnLst>
                <a:cxn ang="0">
                  <a:pos x="227" y="227"/>
                </a:cxn>
                <a:cxn ang="0">
                  <a:pos x="170" y="218"/>
                </a:cxn>
                <a:cxn ang="0">
                  <a:pos x="162" y="202"/>
                </a:cxn>
                <a:cxn ang="0">
                  <a:pos x="137" y="211"/>
                </a:cxn>
                <a:cxn ang="0">
                  <a:pos x="121" y="211"/>
                </a:cxn>
                <a:cxn ang="0">
                  <a:pos x="96" y="186"/>
                </a:cxn>
                <a:cxn ang="0">
                  <a:pos x="80" y="162"/>
                </a:cxn>
                <a:cxn ang="0">
                  <a:pos x="65" y="155"/>
                </a:cxn>
                <a:cxn ang="0">
                  <a:pos x="56" y="155"/>
                </a:cxn>
                <a:cxn ang="0">
                  <a:pos x="48" y="146"/>
                </a:cxn>
                <a:cxn ang="0">
                  <a:pos x="40" y="121"/>
                </a:cxn>
                <a:cxn ang="0">
                  <a:pos x="24" y="115"/>
                </a:cxn>
                <a:cxn ang="0">
                  <a:pos x="15" y="98"/>
                </a:cxn>
                <a:cxn ang="0">
                  <a:pos x="24" y="81"/>
                </a:cxn>
                <a:cxn ang="0">
                  <a:pos x="24" y="65"/>
                </a:cxn>
                <a:cxn ang="0">
                  <a:pos x="15" y="65"/>
                </a:cxn>
                <a:cxn ang="0">
                  <a:pos x="8" y="49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24" y="16"/>
                </a:cxn>
                <a:cxn ang="0">
                  <a:pos x="31" y="16"/>
                </a:cxn>
                <a:cxn ang="0">
                  <a:pos x="48" y="9"/>
                </a:cxn>
                <a:cxn ang="0">
                  <a:pos x="56" y="9"/>
                </a:cxn>
                <a:cxn ang="0">
                  <a:pos x="48" y="16"/>
                </a:cxn>
                <a:cxn ang="0">
                  <a:pos x="65" y="25"/>
                </a:cxn>
                <a:cxn ang="0">
                  <a:pos x="65" y="41"/>
                </a:cxn>
                <a:cxn ang="0">
                  <a:pos x="96" y="58"/>
                </a:cxn>
                <a:cxn ang="0">
                  <a:pos x="130" y="58"/>
                </a:cxn>
                <a:cxn ang="0">
                  <a:pos x="130" y="41"/>
                </a:cxn>
                <a:cxn ang="0">
                  <a:pos x="145" y="33"/>
                </a:cxn>
                <a:cxn ang="0">
                  <a:pos x="170" y="33"/>
                </a:cxn>
                <a:cxn ang="0">
                  <a:pos x="219" y="58"/>
                </a:cxn>
                <a:cxn ang="0">
                  <a:pos x="219" y="65"/>
                </a:cxn>
                <a:cxn ang="0">
                  <a:pos x="219" y="73"/>
                </a:cxn>
                <a:cxn ang="0">
                  <a:pos x="219" y="81"/>
                </a:cxn>
                <a:cxn ang="0">
                  <a:pos x="210" y="98"/>
                </a:cxn>
                <a:cxn ang="0">
                  <a:pos x="210" y="130"/>
                </a:cxn>
                <a:cxn ang="0">
                  <a:pos x="227" y="139"/>
                </a:cxn>
                <a:cxn ang="0">
                  <a:pos x="227" y="146"/>
                </a:cxn>
                <a:cxn ang="0">
                  <a:pos x="219" y="162"/>
                </a:cxn>
                <a:cxn ang="0">
                  <a:pos x="227" y="178"/>
                </a:cxn>
                <a:cxn ang="0">
                  <a:pos x="235" y="186"/>
                </a:cxn>
                <a:cxn ang="0">
                  <a:pos x="242" y="202"/>
                </a:cxn>
                <a:cxn ang="0">
                  <a:pos x="227" y="211"/>
                </a:cxn>
                <a:cxn ang="0">
                  <a:pos x="227" y="227"/>
                </a:cxn>
              </a:cxnLst>
              <a:rect l="0" t="0" r="r" b="b"/>
              <a:pathLst>
                <a:path w="243" h="228">
                  <a:moveTo>
                    <a:pt x="227" y="227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137" y="211"/>
                  </a:lnTo>
                  <a:lnTo>
                    <a:pt x="121" y="211"/>
                  </a:lnTo>
                  <a:lnTo>
                    <a:pt x="96" y="186"/>
                  </a:lnTo>
                  <a:lnTo>
                    <a:pt x="80" y="162"/>
                  </a:lnTo>
                  <a:lnTo>
                    <a:pt x="65" y="155"/>
                  </a:lnTo>
                  <a:lnTo>
                    <a:pt x="56" y="155"/>
                  </a:lnTo>
                  <a:lnTo>
                    <a:pt x="48" y="146"/>
                  </a:lnTo>
                  <a:lnTo>
                    <a:pt x="40" y="121"/>
                  </a:lnTo>
                  <a:lnTo>
                    <a:pt x="24" y="115"/>
                  </a:lnTo>
                  <a:lnTo>
                    <a:pt x="15" y="98"/>
                  </a:lnTo>
                  <a:lnTo>
                    <a:pt x="24" y="81"/>
                  </a:lnTo>
                  <a:lnTo>
                    <a:pt x="24" y="65"/>
                  </a:lnTo>
                  <a:lnTo>
                    <a:pt x="15" y="65"/>
                  </a:lnTo>
                  <a:lnTo>
                    <a:pt x="8" y="49"/>
                  </a:lnTo>
                  <a:lnTo>
                    <a:pt x="0" y="9"/>
                  </a:lnTo>
                  <a:lnTo>
                    <a:pt x="8" y="0"/>
                  </a:lnTo>
                  <a:lnTo>
                    <a:pt x="15" y="16"/>
                  </a:lnTo>
                  <a:lnTo>
                    <a:pt x="24" y="16"/>
                  </a:lnTo>
                  <a:lnTo>
                    <a:pt x="31" y="16"/>
                  </a:lnTo>
                  <a:lnTo>
                    <a:pt x="48" y="9"/>
                  </a:lnTo>
                  <a:lnTo>
                    <a:pt x="56" y="9"/>
                  </a:lnTo>
                  <a:lnTo>
                    <a:pt x="48" y="16"/>
                  </a:lnTo>
                  <a:lnTo>
                    <a:pt x="65" y="25"/>
                  </a:lnTo>
                  <a:lnTo>
                    <a:pt x="65" y="41"/>
                  </a:lnTo>
                  <a:lnTo>
                    <a:pt x="96" y="58"/>
                  </a:lnTo>
                  <a:lnTo>
                    <a:pt x="130" y="58"/>
                  </a:lnTo>
                  <a:lnTo>
                    <a:pt x="130" y="41"/>
                  </a:lnTo>
                  <a:lnTo>
                    <a:pt x="145" y="33"/>
                  </a:lnTo>
                  <a:lnTo>
                    <a:pt x="170" y="33"/>
                  </a:lnTo>
                  <a:lnTo>
                    <a:pt x="219" y="58"/>
                  </a:lnTo>
                  <a:lnTo>
                    <a:pt x="219" y="65"/>
                  </a:lnTo>
                  <a:lnTo>
                    <a:pt x="219" y="73"/>
                  </a:lnTo>
                  <a:lnTo>
                    <a:pt x="219" y="81"/>
                  </a:lnTo>
                  <a:lnTo>
                    <a:pt x="210" y="98"/>
                  </a:lnTo>
                  <a:lnTo>
                    <a:pt x="210" y="130"/>
                  </a:lnTo>
                  <a:lnTo>
                    <a:pt x="227" y="139"/>
                  </a:lnTo>
                  <a:lnTo>
                    <a:pt x="227" y="146"/>
                  </a:lnTo>
                  <a:lnTo>
                    <a:pt x="219" y="162"/>
                  </a:lnTo>
                  <a:lnTo>
                    <a:pt x="227" y="178"/>
                  </a:lnTo>
                  <a:lnTo>
                    <a:pt x="235" y="186"/>
                  </a:lnTo>
                  <a:lnTo>
                    <a:pt x="242" y="202"/>
                  </a:lnTo>
                  <a:lnTo>
                    <a:pt x="227" y="211"/>
                  </a:lnTo>
                  <a:lnTo>
                    <a:pt x="227" y="22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7" name="Freeform 25"/>
            <p:cNvSpPr>
              <a:spLocks/>
            </p:cNvSpPr>
            <p:nvPr/>
          </p:nvSpPr>
          <p:spPr bwMode="auto">
            <a:xfrm>
              <a:off x="3582" y="2136"/>
              <a:ext cx="130" cy="52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24"/>
                </a:cxn>
                <a:cxn ang="0">
                  <a:pos x="112" y="40"/>
                </a:cxn>
                <a:cxn ang="0">
                  <a:pos x="95" y="40"/>
                </a:cxn>
                <a:cxn ang="0">
                  <a:pos x="87" y="49"/>
                </a:cxn>
                <a:cxn ang="0">
                  <a:pos x="71" y="49"/>
                </a:cxn>
                <a:cxn ang="0">
                  <a:pos x="55" y="56"/>
                </a:cxn>
                <a:cxn ang="0">
                  <a:pos x="55" y="65"/>
                </a:cxn>
                <a:cxn ang="0">
                  <a:pos x="31" y="65"/>
                </a:cxn>
                <a:cxn ang="0">
                  <a:pos x="22" y="65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15" y="56"/>
                </a:cxn>
                <a:cxn ang="0">
                  <a:pos x="15" y="49"/>
                </a:cxn>
                <a:cxn ang="0">
                  <a:pos x="31" y="49"/>
                </a:cxn>
                <a:cxn ang="0">
                  <a:pos x="46" y="40"/>
                </a:cxn>
                <a:cxn ang="0">
                  <a:pos x="31" y="32"/>
                </a:cxn>
                <a:cxn ang="0">
                  <a:pos x="22" y="32"/>
                </a:cxn>
                <a:cxn ang="0">
                  <a:pos x="6" y="32"/>
                </a:cxn>
                <a:cxn ang="0">
                  <a:pos x="22" y="15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46" y="15"/>
                </a:cxn>
                <a:cxn ang="0">
                  <a:pos x="46" y="9"/>
                </a:cxn>
                <a:cxn ang="0">
                  <a:pos x="55" y="0"/>
                </a:cxn>
                <a:cxn ang="0">
                  <a:pos x="71" y="9"/>
                </a:cxn>
                <a:cxn ang="0">
                  <a:pos x="120" y="9"/>
                </a:cxn>
                <a:cxn ang="0">
                  <a:pos x="137" y="15"/>
                </a:cxn>
              </a:cxnLst>
              <a:rect l="0" t="0" r="r" b="b"/>
              <a:pathLst>
                <a:path w="138" h="66">
                  <a:moveTo>
                    <a:pt x="137" y="15"/>
                  </a:moveTo>
                  <a:lnTo>
                    <a:pt x="137" y="24"/>
                  </a:lnTo>
                  <a:lnTo>
                    <a:pt x="112" y="40"/>
                  </a:lnTo>
                  <a:lnTo>
                    <a:pt x="95" y="40"/>
                  </a:lnTo>
                  <a:lnTo>
                    <a:pt x="87" y="49"/>
                  </a:lnTo>
                  <a:lnTo>
                    <a:pt x="71" y="49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31" y="65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31" y="49"/>
                  </a:lnTo>
                  <a:lnTo>
                    <a:pt x="46" y="40"/>
                  </a:lnTo>
                  <a:lnTo>
                    <a:pt x="31" y="32"/>
                  </a:lnTo>
                  <a:lnTo>
                    <a:pt x="22" y="32"/>
                  </a:lnTo>
                  <a:lnTo>
                    <a:pt x="6" y="32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46" y="15"/>
                  </a:lnTo>
                  <a:lnTo>
                    <a:pt x="46" y="9"/>
                  </a:lnTo>
                  <a:lnTo>
                    <a:pt x="55" y="0"/>
                  </a:lnTo>
                  <a:lnTo>
                    <a:pt x="71" y="9"/>
                  </a:lnTo>
                  <a:lnTo>
                    <a:pt x="120" y="9"/>
                  </a:lnTo>
                  <a:lnTo>
                    <a:pt x="137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8" name="Freeform 26"/>
            <p:cNvSpPr>
              <a:spLocks/>
            </p:cNvSpPr>
            <p:nvPr/>
          </p:nvSpPr>
          <p:spPr bwMode="auto">
            <a:xfrm>
              <a:off x="3373" y="2143"/>
              <a:ext cx="178" cy="96"/>
            </a:xfrm>
            <a:custGeom>
              <a:avLst/>
              <a:gdLst/>
              <a:ahLst/>
              <a:cxnLst>
                <a:cxn ang="0">
                  <a:pos x="179" y="96"/>
                </a:cxn>
                <a:cxn ang="0">
                  <a:pos x="171" y="88"/>
                </a:cxn>
                <a:cxn ang="0">
                  <a:pos x="171" y="96"/>
                </a:cxn>
                <a:cxn ang="0">
                  <a:pos x="162" y="96"/>
                </a:cxn>
                <a:cxn ang="0">
                  <a:pos x="155" y="112"/>
                </a:cxn>
                <a:cxn ang="0">
                  <a:pos x="137" y="112"/>
                </a:cxn>
                <a:cxn ang="0">
                  <a:pos x="137" y="120"/>
                </a:cxn>
                <a:cxn ang="0">
                  <a:pos x="114" y="120"/>
                </a:cxn>
                <a:cxn ang="0">
                  <a:pos x="114" y="112"/>
                </a:cxn>
                <a:cxn ang="0">
                  <a:pos x="114" y="105"/>
                </a:cxn>
                <a:cxn ang="0">
                  <a:pos x="65" y="80"/>
                </a:cxn>
                <a:cxn ang="0">
                  <a:pos x="40" y="80"/>
                </a:cxn>
                <a:cxn ang="0">
                  <a:pos x="25" y="88"/>
                </a:cxn>
                <a:cxn ang="0">
                  <a:pos x="25" y="63"/>
                </a:cxn>
                <a:cxn ang="0">
                  <a:pos x="16" y="63"/>
                </a:cxn>
                <a:cxn ang="0">
                  <a:pos x="16" y="47"/>
                </a:cxn>
                <a:cxn ang="0">
                  <a:pos x="9" y="47"/>
                </a:cxn>
                <a:cxn ang="0">
                  <a:pos x="9" y="40"/>
                </a:cxn>
                <a:cxn ang="0">
                  <a:pos x="25" y="40"/>
                </a:cxn>
                <a:cxn ang="0">
                  <a:pos x="32" y="31"/>
                </a:cxn>
                <a:cxn ang="0">
                  <a:pos x="16" y="15"/>
                </a:cxn>
                <a:cxn ang="0">
                  <a:pos x="9" y="15"/>
                </a:cxn>
                <a:cxn ang="0">
                  <a:pos x="9" y="31"/>
                </a:cxn>
                <a:cxn ang="0">
                  <a:pos x="0" y="15"/>
                </a:cxn>
                <a:cxn ang="0">
                  <a:pos x="25" y="6"/>
                </a:cxn>
                <a:cxn ang="0">
                  <a:pos x="40" y="23"/>
                </a:cxn>
                <a:cxn ang="0">
                  <a:pos x="49" y="23"/>
                </a:cxn>
                <a:cxn ang="0">
                  <a:pos x="57" y="23"/>
                </a:cxn>
                <a:cxn ang="0">
                  <a:pos x="57" y="15"/>
                </a:cxn>
                <a:cxn ang="0">
                  <a:pos x="74" y="6"/>
                </a:cxn>
                <a:cxn ang="0">
                  <a:pos x="81" y="6"/>
                </a:cxn>
                <a:cxn ang="0">
                  <a:pos x="74" y="0"/>
                </a:cxn>
                <a:cxn ang="0">
                  <a:pos x="81" y="0"/>
                </a:cxn>
                <a:cxn ang="0">
                  <a:pos x="97" y="6"/>
                </a:cxn>
                <a:cxn ang="0">
                  <a:pos x="97" y="23"/>
                </a:cxn>
                <a:cxn ang="0">
                  <a:pos x="122" y="23"/>
                </a:cxn>
                <a:cxn ang="0">
                  <a:pos x="130" y="47"/>
                </a:cxn>
                <a:cxn ang="0">
                  <a:pos x="171" y="72"/>
                </a:cxn>
                <a:cxn ang="0">
                  <a:pos x="187" y="80"/>
                </a:cxn>
                <a:cxn ang="0">
                  <a:pos x="179" y="96"/>
                </a:cxn>
              </a:cxnLst>
              <a:rect l="0" t="0" r="r" b="b"/>
              <a:pathLst>
                <a:path w="188" h="121">
                  <a:moveTo>
                    <a:pt x="179" y="96"/>
                  </a:moveTo>
                  <a:lnTo>
                    <a:pt x="171" y="88"/>
                  </a:lnTo>
                  <a:lnTo>
                    <a:pt x="171" y="96"/>
                  </a:lnTo>
                  <a:lnTo>
                    <a:pt x="162" y="96"/>
                  </a:lnTo>
                  <a:lnTo>
                    <a:pt x="155" y="112"/>
                  </a:lnTo>
                  <a:lnTo>
                    <a:pt x="137" y="112"/>
                  </a:lnTo>
                  <a:lnTo>
                    <a:pt x="137" y="120"/>
                  </a:lnTo>
                  <a:lnTo>
                    <a:pt x="114" y="120"/>
                  </a:lnTo>
                  <a:lnTo>
                    <a:pt x="114" y="112"/>
                  </a:lnTo>
                  <a:lnTo>
                    <a:pt x="114" y="105"/>
                  </a:lnTo>
                  <a:lnTo>
                    <a:pt x="65" y="80"/>
                  </a:lnTo>
                  <a:lnTo>
                    <a:pt x="40" y="80"/>
                  </a:lnTo>
                  <a:lnTo>
                    <a:pt x="25" y="88"/>
                  </a:lnTo>
                  <a:lnTo>
                    <a:pt x="25" y="63"/>
                  </a:lnTo>
                  <a:lnTo>
                    <a:pt x="16" y="63"/>
                  </a:lnTo>
                  <a:lnTo>
                    <a:pt x="16" y="47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25" y="40"/>
                  </a:lnTo>
                  <a:lnTo>
                    <a:pt x="32" y="31"/>
                  </a:lnTo>
                  <a:lnTo>
                    <a:pt x="16" y="15"/>
                  </a:lnTo>
                  <a:lnTo>
                    <a:pt x="9" y="15"/>
                  </a:lnTo>
                  <a:lnTo>
                    <a:pt x="9" y="31"/>
                  </a:lnTo>
                  <a:lnTo>
                    <a:pt x="0" y="15"/>
                  </a:lnTo>
                  <a:lnTo>
                    <a:pt x="25" y="6"/>
                  </a:lnTo>
                  <a:lnTo>
                    <a:pt x="40" y="23"/>
                  </a:lnTo>
                  <a:lnTo>
                    <a:pt x="49" y="23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81" y="6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97" y="6"/>
                  </a:lnTo>
                  <a:lnTo>
                    <a:pt x="97" y="23"/>
                  </a:lnTo>
                  <a:lnTo>
                    <a:pt x="122" y="23"/>
                  </a:lnTo>
                  <a:lnTo>
                    <a:pt x="130" y="47"/>
                  </a:lnTo>
                  <a:lnTo>
                    <a:pt x="171" y="72"/>
                  </a:lnTo>
                  <a:lnTo>
                    <a:pt x="187" y="80"/>
                  </a:lnTo>
                  <a:lnTo>
                    <a:pt x="179" y="9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699" name="Freeform 27"/>
            <p:cNvSpPr>
              <a:spLocks/>
            </p:cNvSpPr>
            <p:nvPr/>
          </p:nvSpPr>
          <p:spPr bwMode="auto">
            <a:xfrm>
              <a:off x="3420" y="2103"/>
              <a:ext cx="207" cy="117"/>
            </a:xfrm>
            <a:custGeom>
              <a:avLst/>
              <a:gdLst/>
              <a:ahLst/>
              <a:cxnLst>
                <a:cxn ang="0">
                  <a:pos x="130" y="146"/>
                </a:cxn>
                <a:cxn ang="0">
                  <a:pos x="147" y="146"/>
                </a:cxn>
                <a:cxn ang="0">
                  <a:pos x="153" y="130"/>
                </a:cxn>
                <a:cxn ang="0">
                  <a:pos x="153" y="113"/>
                </a:cxn>
                <a:cxn ang="0">
                  <a:pos x="147" y="106"/>
                </a:cxn>
                <a:cxn ang="0">
                  <a:pos x="162" y="106"/>
                </a:cxn>
                <a:cxn ang="0">
                  <a:pos x="172" y="90"/>
                </a:cxn>
                <a:cxn ang="0">
                  <a:pos x="172" y="81"/>
                </a:cxn>
                <a:cxn ang="0">
                  <a:pos x="187" y="81"/>
                </a:cxn>
                <a:cxn ang="0">
                  <a:pos x="187" y="90"/>
                </a:cxn>
                <a:cxn ang="0">
                  <a:pos x="203" y="90"/>
                </a:cxn>
                <a:cxn ang="0">
                  <a:pos x="218" y="81"/>
                </a:cxn>
                <a:cxn ang="0">
                  <a:pos x="203" y="73"/>
                </a:cxn>
                <a:cxn ang="0">
                  <a:pos x="194" y="73"/>
                </a:cxn>
                <a:cxn ang="0">
                  <a:pos x="178" y="73"/>
                </a:cxn>
                <a:cxn ang="0">
                  <a:pos x="194" y="56"/>
                </a:cxn>
                <a:cxn ang="0">
                  <a:pos x="187" y="56"/>
                </a:cxn>
                <a:cxn ang="0">
                  <a:pos x="162" y="81"/>
                </a:cxn>
                <a:cxn ang="0">
                  <a:pos x="153" y="73"/>
                </a:cxn>
                <a:cxn ang="0">
                  <a:pos x="138" y="73"/>
                </a:cxn>
                <a:cxn ang="0">
                  <a:pos x="138" y="65"/>
                </a:cxn>
                <a:cxn ang="0">
                  <a:pos x="130" y="65"/>
                </a:cxn>
                <a:cxn ang="0">
                  <a:pos x="130" y="50"/>
                </a:cxn>
                <a:cxn ang="0">
                  <a:pos x="113" y="31"/>
                </a:cxn>
                <a:cxn ang="0">
                  <a:pos x="73" y="31"/>
                </a:cxn>
                <a:cxn ang="0">
                  <a:pos x="48" y="9"/>
                </a:cxn>
                <a:cxn ang="0">
                  <a:pos x="32" y="0"/>
                </a:cxn>
                <a:cxn ang="0">
                  <a:pos x="0" y="9"/>
                </a:cxn>
                <a:cxn ang="0">
                  <a:pos x="0" y="73"/>
                </a:cxn>
                <a:cxn ang="0">
                  <a:pos x="8" y="73"/>
                </a:cxn>
                <a:cxn ang="0">
                  <a:pos x="8" y="65"/>
                </a:cxn>
                <a:cxn ang="0">
                  <a:pos x="25" y="56"/>
                </a:cxn>
                <a:cxn ang="0">
                  <a:pos x="32" y="56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48" y="56"/>
                </a:cxn>
                <a:cxn ang="0">
                  <a:pos x="48" y="73"/>
                </a:cxn>
                <a:cxn ang="0">
                  <a:pos x="73" y="73"/>
                </a:cxn>
                <a:cxn ang="0">
                  <a:pos x="81" y="97"/>
                </a:cxn>
                <a:cxn ang="0">
                  <a:pos x="122" y="122"/>
                </a:cxn>
                <a:cxn ang="0">
                  <a:pos x="138" y="130"/>
                </a:cxn>
                <a:cxn ang="0">
                  <a:pos x="130" y="146"/>
                </a:cxn>
              </a:cxnLst>
              <a:rect l="0" t="0" r="r" b="b"/>
              <a:pathLst>
                <a:path w="219" h="147">
                  <a:moveTo>
                    <a:pt x="130" y="146"/>
                  </a:moveTo>
                  <a:lnTo>
                    <a:pt x="147" y="146"/>
                  </a:lnTo>
                  <a:lnTo>
                    <a:pt x="153" y="130"/>
                  </a:lnTo>
                  <a:lnTo>
                    <a:pt x="153" y="113"/>
                  </a:lnTo>
                  <a:lnTo>
                    <a:pt x="147" y="106"/>
                  </a:lnTo>
                  <a:lnTo>
                    <a:pt x="162" y="106"/>
                  </a:lnTo>
                  <a:lnTo>
                    <a:pt x="172" y="90"/>
                  </a:lnTo>
                  <a:lnTo>
                    <a:pt x="172" y="81"/>
                  </a:lnTo>
                  <a:lnTo>
                    <a:pt x="187" y="81"/>
                  </a:lnTo>
                  <a:lnTo>
                    <a:pt x="187" y="90"/>
                  </a:lnTo>
                  <a:lnTo>
                    <a:pt x="203" y="90"/>
                  </a:lnTo>
                  <a:lnTo>
                    <a:pt x="218" y="81"/>
                  </a:lnTo>
                  <a:lnTo>
                    <a:pt x="203" y="73"/>
                  </a:lnTo>
                  <a:lnTo>
                    <a:pt x="194" y="73"/>
                  </a:lnTo>
                  <a:lnTo>
                    <a:pt x="178" y="73"/>
                  </a:lnTo>
                  <a:lnTo>
                    <a:pt x="194" y="56"/>
                  </a:lnTo>
                  <a:lnTo>
                    <a:pt x="187" y="56"/>
                  </a:lnTo>
                  <a:lnTo>
                    <a:pt x="162" y="81"/>
                  </a:lnTo>
                  <a:lnTo>
                    <a:pt x="153" y="73"/>
                  </a:lnTo>
                  <a:lnTo>
                    <a:pt x="138" y="73"/>
                  </a:lnTo>
                  <a:lnTo>
                    <a:pt x="138" y="65"/>
                  </a:lnTo>
                  <a:lnTo>
                    <a:pt x="130" y="65"/>
                  </a:lnTo>
                  <a:lnTo>
                    <a:pt x="130" y="50"/>
                  </a:lnTo>
                  <a:lnTo>
                    <a:pt x="113" y="31"/>
                  </a:lnTo>
                  <a:lnTo>
                    <a:pt x="73" y="31"/>
                  </a:lnTo>
                  <a:lnTo>
                    <a:pt x="48" y="9"/>
                  </a:lnTo>
                  <a:lnTo>
                    <a:pt x="32" y="0"/>
                  </a:lnTo>
                  <a:lnTo>
                    <a:pt x="0" y="9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65"/>
                  </a:lnTo>
                  <a:lnTo>
                    <a:pt x="25" y="56"/>
                  </a:lnTo>
                  <a:lnTo>
                    <a:pt x="32" y="56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48" y="56"/>
                  </a:lnTo>
                  <a:lnTo>
                    <a:pt x="48" y="73"/>
                  </a:lnTo>
                  <a:lnTo>
                    <a:pt x="73" y="73"/>
                  </a:lnTo>
                  <a:lnTo>
                    <a:pt x="81" y="97"/>
                  </a:lnTo>
                  <a:lnTo>
                    <a:pt x="122" y="122"/>
                  </a:lnTo>
                  <a:lnTo>
                    <a:pt x="138" y="130"/>
                  </a:lnTo>
                  <a:lnTo>
                    <a:pt x="13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0" name="Freeform 28"/>
            <p:cNvSpPr>
              <a:spLocks/>
            </p:cNvSpPr>
            <p:nvPr/>
          </p:nvSpPr>
          <p:spPr bwMode="auto">
            <a:xfrm>
              <a:off x="3304" y="1949"/>
              <a:ext cx="498" cy="219"/>
            </a:xfrm>
            <a:custGeom>
              <a:avLst/>
              <a:gdLst/>
              <a:ahLst/>
              <a:cxnLst>
                <a:cxn ang="0">
                  <a:pos x="504" y="144"/>
                </a:cxn>
                <a:cxn ang="0">
                  <a:pos x="487" y="169"/>
                </a:cxn>
                <a:cxn ang="0">
                  <a:pos x="456" y="202"/>
                </a:cxn>
                <a:cxn ang="0">
                  <a:pos x="432" y="209"/>
                </a:cxn>
                <a:cxn ang="0">
                  <a:pos x="432" y="249"/>
                </a:cxn>
                <a:cxn ang="0">
                  <a:pos x="366" y="243"/>
                </a:cxn>
                <a:cxn ang="0">
                  <a:pos x="341" y="243"/>
                </a:cxn>
                <a:cxn ang="0">
                  <a:pos x="317" y="243"/>
                </a:cxn>
                <a:cxn ang="0">
                  <a:pos x="285" y="274"/>
                </a:cxn>
                <a:cxn ang="0">
                  <a:pos x="261" y="266"/>
                </a:cxn>
                <a:cxn ang="0">
                  <a:pos x="253" y="258"/>
                </a:cxn>
                <a:cxn ang="0">
                  <a:pos x="236" y="224"/>
                </a:cxn>
                <a:cxn ang="0">
                  <a:pos x="171" y="202"/>
                </a:cxn>
                <a:cxn ang="0">
                  <a:pos x="123" y="202"/>
                </a:cxn>
                <a:cxn ang="0">
                  <a:pos x="114" y="266"/>
                </a:cxn>
                <a:cxn ang="0">
                  <a:pos x="74" y="258"/>
                </a:cxn>
                <a:cxn ang="0">
                  <a:pos x="65" y="243"/>
                </a:cxn>
                <a:cxn ang="0">
                  <a:pos x="49" y="218"/>
                </a:cxn>
                <a:cxn ang="0">
                  <a:pos x="59" y="209"/>
                </a:cxn>
                <a:cxn ang="0">
                  <a:pos x="99" y="202"/>
                </a:cxn>
                <a:cxn ang="0">
                  <a:pos x="74" y="169"/>
                </a:cxn>
                <a:cxn ang="0">
                  <a:pos x="34" y="177"/>
                </a:cxn>
                <a:cxn ang="0">
                  <a:pos x="34" y="169"/>
                </a:cxn>
                <a:cxn ang="0">
                  <a:pos x="9" y="153"/>
                </a:cxn>
                <a:cxn ang="0">
                  <a:pos x="9" y="96"/>
                </a:cxn>
                <a:cxn ang="0">
                  <a:pos x="34" y="112"/>
                </a:cxn>
                <a:cxn ang="0">
                  <a:pos x="49" y="72"/>
                </a:cxn>
                <a:cxn ang="0">
                  <a:pos x="74" y="72"/>
                </a:cxn>
                <a:cxn ang="0">
                  <a:pos x="114" y="96"/>
                </a:cxn>
                <a:cxn ang="0">
                  <a:pos x="148" y="87"/>
                </a:cxn>
                <a:cxn ang="0">
                  <a:pos x="188" y="96"/>
                </a:cxn>
                <a:cxn ang="0">
                  <a:pos x="171" y="72"/>
                </a:cxn>
                <a:cxn ang="0">
                  <a:pos x="179" y="56"/>
                </a:cxn>
                <a:cxn ang="0">
                  <a:pos x="188" y="22"/>
                </a:cxn>
                <a:cxn ang="0">
                  <a:pos x="276" y="7"/>
                </a:cxn>
                <a:cxn ang="0">
                  <a:pos x="285" y="0"/>
                </a:cxn>
                <a:cxn ang="0">
                  <a:pos x="317" y="16"/>
                </a:cxn>
                <a:cxn ang="0">
                  <a:pos x="326" y="22"/>
                </a:cxn>
                <a:cxn ang="0">
                  <a:pos x="341" y="40"/>
                </a:cxn>
                <a:cxn ang="0">
                  <a:pos x="375" y="22"/>
                </a:cxn>
                <a:cxn ang="0">
                  <a:pos x="398" y="40"/>
                </a:cxn>
                <a:cxn ang="0">
                  <a:pos x="438" y="81"/>
                </a:cxn>
                <a:cxn ang="0">
                  <a:pos x="472" y="87"/>
                </a:cxn>
                <a:cxn ang="0">
                  <a:pos x="512" y="121"/>
                </a:cxn>
                <a:cxn ang="0">
                  <a:pos x="528" y="129"/>
                </a:cxn>
              </a:cxnLst>
              <a:rect l="0" t="0" r="r" b="b"/>
              <a:pathLst>
                <a:path w="529" h="275">
                  <a:moveTo>
                    <a:pt x="512" y="137"/>
                  </a:moveTo>
                  <a:lnTo>
                    <a:pt x="504" y="144"/>
                  </a:lnTo>
                  <a:lnTo>
                    <a:pt x="497" y="169"/>
                  </a:lnTo>
                  <a:lnTo>
                    <a:pt x="487" y="169"/>
                  </a:lnTo>
                  <a:lnTo>
                    <a:pt x="463" y="169"/>
                  </a:lnTo>
                  <a:lnTo>
                    <a:pt x="456" y="202"/>
                  </a:lnTo>
                  <a:lnTo>
                    <a:pt x="432" y="202"/>
                  </a:lnTo>
                  <a:lnTo>
                    <a:pt x="432" y="209"/>
                  </a:lnTo>
                  <a:lnTo>
                    <a:pt x="438" y="243"/>
                  </a:lnTo>
                  <a:lnTo>
                    <a:pt x="432" y="249"/>
                  </a:lnTo>
                  <a:lnTo>
                    <a:pt x="415" y="243"/>
                  </a:lnTo>
                  <a:lnTo>
                    <a:pt x="366" y="243"/>
                  </a:lnTo>
                  <a:lnTo>
                    <a:pt x="350" y="234"/>
                  </a:lnTo>
                  <a:lnTo>
                    <a:pt x="341" y="243"/>
                  </a:lnTo>
                  <a:lnTo>
                    <a:pt x="341" y="249"/>
                  </a:lnTo>
                  <a:lnTo>
                    <a:pt x="317" y="243"/>
                  </a:lnTo>
                  <a:lnTo>
                    <a:pt x="310" y="249"/>
                  </a:lnTo>
                  <a:lnTo>
                    <a:pt x="285" y="274"/>
                  </a:lnTo>
                  <a:lnTo>
                    <a:pt x="276" y="266"/>
                  </a:lnTo>
                  <a:lnTo>
                    <a:pt x="261" y="266"/>
                  </a:lnTo>
                  <a:lnTo>
                    <a:pt x="261" y="258"/>
                  </a:lnTo>
                  <a:lnTo>
                    <a:pt x="253" y="258"/>
                  </a:lnTo>
                  <a:lnTo>
                    <a:pt x="253" y="243"/>
                  </a:lnTo>
                  <a:lnTo>
                    <a:pt x="236" y="224"/>
                  </a:lnTo>
                  <a:lnTo>
                    <a:pt x="196" y="224"/>
                  </a:lnTo>
                  <a:lnTo>
                    <a:pt x="171" y="202"/>
                  </a:lnTo>
                  <a:lnTo>
                    <a:pt x="155" y="193"/>
                  </a:lnTo>
                  <a:lnTo>
                    <a:pt x="123" y="202"/>
                  </a:lnTo>
                  <a:lnTo>
                    <a:pt x="123" y="266"/>
                  </a:lnTo>
                  <a:lnTo>
                    <a:pt x="114" y="266"/>
                  </a:lnTo>
                  <a:lnTo>
                    <a:pt x="99" y="249"/>
                  </a:lnTo>
                  <a:lnTo>
                    <a:pt x="74" y="258"/>
                  </a:lnTo>
                  <a:lnTo>
                    <a:pt x="74" y="243"/>
                  </a:lnTo>
                  <a:lnTo>
                    <a:pt x="65" y="243"/>
                  </a:lnTo>
                  <a:lnTo>
                    <a:pt x="59" y="218"/>
                  </a:lnTo>
                  <a:lnTo>
                    <a:pt x="49" y="218"/>
                  </a:lnTo>
                  <a:lnTo>
                    <a:pt x="65" y="218"/>
                  </a:lnTo>
                  <a:lnTo>
                    <a:pt x="59" y="209"/>
                  </a:lnTo>
                  <a:lnTo>
                    <a:pt x="65" y="202"/>
                  </a:lnTo>
                  <a:lnTo>
                    <a:pt x="99" y="202"/>
                  </a:lnTo>
                  <a:lnTo>
                    <a:pt x="90" y="177"/>
                  </a:lnTo>
                  <a:lnTo>
                    <a:pt x="74" y="169"/>
                  </a:lnTo>
                  <a:lnTo>
                    <a:pt x="59" y="161"/>
                  </a:lnTo>
                  <a:lnTo>
                    <a:pt x="34" y="177"/>
                  </a:lnTo>
                  <a:lnTo>
                    <a:pt x="25" y="177"/>
                  </a:lnTo>
                  <a:lnTo>
                    <a:pt x="34" y="169"/>
                  </a:lnTo>
                  <a:lnTo>
                    <a:pt x="25" y="153"/>
                  </a:lnTo>
                  <a:lnTo>
                    <a:pt x="9" y="153"/>
                  </a:lnTo>
                  <a:lnTo>
                    <a:pt x="0" y="137"/>
                  </a:lnTo>
                  <a:lnTo>
                    <a:pt x="9" y="96"/>
                  </a:lnTo>
                  <a:lnTo>
                    <a:pt x="25" y="112"/>
                  </a:lnTo>
                  <a:lnTo>
                    <a:pt x="34" y="11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65" y="81"/>
                  </a:lnTo>
                  <a:lnTo>
                    <a:pt x="74" y="72"/>
                  </a:lnTo>
                  <a:lnTo>
                    <a:pt x="90" y="81"/>
                  </a:lnTo>
                  <a:lnTo>
                    <a:pt x="114" y="96"/>
                  </a:lnTo>
                  <a:lnTo>
                    <a:pt x="131" y="87"/>
                  </a:lnTo>
                  <a:lnTo>
                    <a:pt x="148" y="87"/>
                  </a:lnTo>
                  <a:lnTo>
                    <a:pt x="155" y="96"/>
                  </a:lnTo>
                  <a:lnTo>
                    <a:pt x="188" y="96"/>
                  </a:lnTo>
                  <a:lnTo>
                    <a:pt x="196" y="81"/>
                  </a:lnTo>
                  <a:lnTo>
                    <a:pt x="171" y="72"/>
                  </a:lnTo>
                  <a:lnTo>
                    <a:pt x="188" y="63"/>
                  </a:lnTo>
                  <a:lnTo>
                    <a:pt x="179" y="56"/>
                  </a:lnTo>
                  <a:lnTo>
                    <a:pt x="188" y="47"/>
                  </a:lnTo>
                  <a:lnTo>
                    <a:pt x="188" y="22"/>
                  </a:lnTo>
                  <a:lnTo>
                    <a:pt x="204" y="32"/>
                  </a:lnTo>
                  <a:lnTo>
                    <a:pt x="276" y="7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310" y="0"/>
                  </a:lnTo>
                  <a:lnTo>
                    <a:pt x="317" y="16"/>
                  </a:lnTo>
                  <a:lnTo>
                    <a:pt x="317" y="22"/>
                  </a:lnTo>
                  <a:lnTo>
                    <a:pt x="326" y="22"/>
                  </a:lnTo>
                  <a:lnTo>
                    <a:pt x="341" y="32"/>
                  </a:lnTo>
                  <a:lnTo>
                    <a:pt x="341" y="40"/>
                  </a:lnTo>
                  <a:lnTo>
                    <a:pt x="358" y="40"/>
                  </a:lnTo>
                  <a:lnTo>
                    <a:pt x="375" y="22"/>
                  </a:lnTo>
                  <a:lnTo>
                    <a:pt x="390" y="16"/>
                  </a:lnTo>
                  <a:lnTo>
                    <a:pt x="398" y="40"/>
                  </a:lnTo>
                  <a:lnTo>
                    <a:pt x="432" y="96"/>
                  </a:lnTo>
                  <a:lnTo>
                    <a:pt x="438" y="81"/>
                  </a:lnTo>
                  <a:lnTo>
                    <a:pt x="447" y="96"/>
                  </a:lnTo>
                  <a:lnTo>
                    <a:pt x="472" y="87"/>
                  </a:lnTo>
                  <a:lnTo>
                    <a:pt x="497" y="112"/>
                  </a:lnTo>
                  <a:lnTo>
                    <a:pt x="512" y="121"/>
                  </a:lnTo>
                  <a:lnTo>
                    <a:pt x="512" y="112"/>
                  </a:lnTo>
                  <a:lnTo>
                    <a:pt x="528" y="129"/>
                  </a:lnTo>
                  <a:lnTo>
                    <a:pt x="512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1" name="Freeform 29"/>
            <p:cNvSpPr>
              <a:spLocks/>
            </p:cNvSpPr>
            <p:nvPr/>
          </p:nvSpPr>
          <p:spPr bwMode="auto">
            <a:xfrm>
              <a:off x="3035" y="2284"/>
              <a:ext cx="140" cy="117"/>
            </a:xfrm>
            <a:custGeom>
              <a:avLst/>
              <a:gdLst/>
              <a:ahLst/>
              <a:cxnLst>
                <a:cxn ang="0">
                  <a:pos x="147" y="130"/>
                </a:cxn>
                <a:cxn ang="0">
                  <a:pos x="122" y="146"/>
                </a:cxn>
                <a:cxn ang="0">
                  <a:pos x="115" y="137"/>
                </a:cxn>
                <a:cxn ang="0">
                  <a:pos x="10" y="137"/>
                </a:cxn>
                <a:cxn ang="0">
                  <a:pos x="10" y="48"/>
                </a:cxn>
                <a:cxn ang="0">
                  <a:pos x="0" y="32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34" y="9"/>
                </a:cxn>
                <a:cxn ang="0">
                  <a:pos x="57" y="16"/>
                </a:cxn>
                <a:cxn ang="0">
                  <a:pos x="91" y="9"/>
                </a:cxn>
                <a:cxn ang="0">
                  <a:pos x="97" y="9"/>
                </a:cxn>
                <a:cxn ang="0">
                  <a:pos x="97" y="16"/>
                </a:cxn>
                <a:cxn ang="0">
                  <a:pos x="107" y="9"/>
                </a:cxn>
                <a:cxn ang="0">
                  <a:pos x="107" y="16"/>
                </a:cxn>
                <a:cxn ang="0">
                  <a:pos x="122" y="9"/>
                </a:cxn>
                <a:cxn ang="0">
                  <a:pos x="131" y="40"/>
                </a:cxn>
                <a:cxn ang="0">
                  <a:pos x="122" y="65"/>
                </a:cxn>
                <a:cxn ang="0">
                  <a:pos x="115" y="48"/>
                </a:cxn>
                <a:cxn ang="0">
                  <a:pos x="107" y="25"/>
                </a:cxn>
                <a:cxn ang="0">
                  <a:pos x="107" y="32"/>
                </a:cxn>
                <a:cxn ang="0">
                  <a:pos x="107" y="40"/>
                </a:cxn>
                <a:cxn ang="0">
                  <a:pos x="147" y="130"/>
                </a:cxn>
              </a:cxnLst>
              <a:rect l="0" t="0" r="r" b="b"/>
              <a:pathLst>
                <a:path w="148" h="147">
                  <a:moveTo>
                    <a:pt x="147" y="130"/>
                  </a:moveTo>
                  <a:lnTo>
                    <a:pt x="122" y="146"/>
                  </a:lnTo>
                  <a:lnTo>
                    <a:pt x="115" y="137"/>
                  </a:lnTo>
                  <a:lnTo>
                    <a:pt x="10" y="137"/>
                  </a:lnTo>
                  <a:lnTo>
                    <a:pt x="10" y="48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34" y="9"/>
                  </a:lnTo>
                  <a:lnTo>
                    <a:pt x="57" y="16"/>
                  </a:lnTo>
                  <a:lnTo>
                    <a:pt x="91" y="9"/>
                  </a:lnTo>
                  <a:lnTo>
                    <a:pt x="97" y="9"/>
                  </a:lnTo>
                  <a:lnTo>
                    <a:pt x="97" y="16"/>
                  </a:lnTo>
                  <a:lnTo>
                    <a:pt x="107" y="9"/>
                  </a:lnTo>
                  <a:lnTo>
                    <a:pt x="107" y="16"/>
                  </a:lnTo>
                  <a:lnTo>
                    <a:pt x="122" y="9"/>
                  </a:lnTo>
                  <a:lnTo>
                    <a:pt x="131" y="40"/>
                  </a:lnTo>
                  <a:lnTo>
                    <a:pt x="122" y="65"/>
                  </a:lnTo>
                  <a:lnTo>
                    <a:pt x="115" y="48"/>
                  </a:lnTo>
                  <a:lnTo>
                    <a:pt x="107" y="25"/>
                  </a:lnTo>
                  <a:lnTo>
                    <a:pt x="107" y="32"/>
                  </a:lnTo>
                  <a:lnTo>
                    <a:pt x="107" y="40"/>
                  </a:lnTo>
                  <a:lnTo>
                    <a:pt x="147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2" name="Freeform 30"/>
            <p:cNvSpPr>
              <a:spLocks/>
            </p:cNvSpPr>
            <p:nvPr/>
          </p:nvSpPr>
          <p:spPr bwMode="auto">
            <a:xfrm>
              <a:off x="2855" y="2272"/>
              <a:ext cx="191" cy="154"/>
            </a:xfrm>
            <a:custGeom>
              <a:avLst/>
              <a:gdLst/>
              <a:ahLst/>
              <a:cxnLst>
                <a:cxn ang="0">
                  <a:pos x="31" y="137"/>
                </a:cxn>
                <a:cxn ang="0">
                  <a:pos x="22" y="120"/>
                </a:cxn>
                <a:cxn ang="0">
                  <a:pos x="15" y="120"/>
                </a:cxn>
                <a:cxn ang="0">
                  <a:pos x="0" y="96"/>
                </a:cxn>
                <a:cxn ang="0">
                  <a:pos x="6" y="87"/>
                </a:cxn>
                <a:cxn ang="0">
                  <a:pos x="6" y="71"/>
                </a:cxn>
                <a:cxn ang="0">
                  <a:pos x="6" y="55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6" y="31"/>
                </a:cxn>
                <a:cxn ang="0">
                  <a:pos x="6" y="24"/>
                </a:cxn>
                <a:cxn ang="0">
                  <a:pos x="22" y="6"/>
                </a:cxn>
                <a:cxn ang="0">
                  <a:pos x="22" y="0"/>
                </a:cxn>
                <a:cxn ang="0">
                  <a:pos x="40" y="0"/>
                </a:cxn>
                <a:cxn ang="0">
                  <a:pos x="63" y="6"/>
                </a:cxn>
                <a:cxn ang="0">
                  <a:pos x="80" y="6"/>
                </a:cxn>
                <a:cxn ang="0">
                  <a:pos x="80" y="24"/>
                </a:cxn>
                <a:cxn ang="0">
                  <a:pos x="128" y="40"/>
                </a:cxn>
                <a:cxn ang="0">
                  <a:pos x="137" y="31"/>
                </a:cxn>
                <a:cxn ang="0">
                  <a:pos x="137" y="15"/>
                </a:cxn>
                <a:cxn ang="0">
                  <a:pos x="161" y="0"/>
                </a:cxn>
                <a:cxn ang="0">
                  <a:pos x="177" y="6"/>
                </a:cxn>
                <a:cxn ang="0">
                  <a:pos x="177" y="15"/>
                </a:cxn>
                <a:cxn ang="0">
                  <a:pos x="202" y="15"/>
                </a:cxn>
                <a:cxn ang="0">
                  <a:pos x="192" y="47"/>
                </a:cxn>
                <a:cxn ang="0">
                  <a:pos x="202" y="63"/>
                </a:cxn>
                <a:cxn ang="0">
                  <a:pos x="202" y="152"/>
                </a:cxn>
                <a:cxn ang="0">
                  <a:pos x="202" y="177"/>
                </a:cxn>
                <a:cxn ang="0">
                  <a:pos x="192" y="186"/>
                </a:cxn>
                <a:cxn ang="0">
                  <a:pos x="184" y="192"/>
                </a:cxn>
                <a:cxn ang="0">
                  <a:pos x="87" y="137"/>
                </a:cxn>
                <a:cxn ang="0">
                  <a:pos x="72" y="145"/>
                </a:cxn>
                <a:cxn ang="0">
                  <a:pos x="63" y="137"/>
                </a:cxn>
                <a:cxn ang="0">
                  <a:pos x="31" y="137"/>
                </a:cxn>
              </a:cxnLst>
              <a:rect l="0" t="0" r="r" b="b"/>
              <a:pathLst>
                <a:path w="203" h="193">
                  <a:moveTo>
                    <a:pt x="31" y="137"/>
                  </a:moveTo>
                  <a:lnTo>
                    <a:pt x="22" y="120"/>
                  </a:lnTo>
                  <a:lnTo>
                    <a:pt x="15" y="120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6" y="71"/>
                  </a:lnTo>
                  <a:lnTo>
                    <a:pt x="6" y="55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6" y="31"/>
                  </a:lnTo>
                  <a:lnTo>
                    <a:pt x="6" y="2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63" y="6"/>
                  </a:lnTo>
                  <a:lnTo>
                    <a:pt x="80" y="6"/>
                  </a:lnTo>
                  <a:lnTo>
                    <a:pt x="80" y="24"/>
                  </a:lnTo>
                  <a:lnTo>
                    <a:pt x="128" y="40"/>
                  </a:lnTo>
                  <a:lnTo>
                    <a:pt x="137" y="31"/>
                  </a:lnTo>
                  <a:lnTo>
                    <a:pt x="137" y="15"/>
                  </a:lnTo>
                  <a:lnTo>
                    <a:pt x="161" y="0"/>
                  </a:lnTo>
                  <a:lnTo>
                    <a:pt x="177" y="6"/>
                  </a:lnTo>
                  <a:lnTo>
                    <a:pt x="177" y="15"/>
                  </a:lnTo>
                  <a:lnTo>
                    <a:pt x="202" y="15"/>
                  </a:lnTo>
                  <a:lnTo>
                    <a:pt x="192" y="47"/>
                  </a:lnTo>
                  <a:lnTo>
                    <a:pt x="202" y="63"/>
                  </a:lnTo>
                  <a:lnTo>
                    <a:pt x="202" y="152"/>
                  </a:lnTo>
                  <a:lnTo>
                    <a:pt x="202" y="177"/>
                  </a:lnTo>
                  <a:lnTo>
                    <a:pt x="192" y="186"/>
                  </a:lnTo>
                  <a:lnTo>
                    <a:pt x="184" y="192"/>
                  </a:lnTo>
                  <a:lnTo>
                    <a:pt x="87" y="137"/>
                  </a:lnTo>
                  <a:lnTo>
                    <a:pt x="72" y="145"/>
                  </a:lnTo>
                  <a:lnTo>
                    <a:pt x="63" y="137"/>
                  </a:lnTo>
                  <a:lnTo>
                    <a:pt x="31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3" name="Freeform 31"/>
            <p:cNvSpPr>
              <a:spLocks/>
            </p:cNvSpPr>
            <p:nvPr/>
          </p:nvSpPr>
          <p:spPr bwMode="auto">
            <a:xfrm>
              <a:off x="2639" y="2219"/>
              <a:ext cx="246" cy="207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90" y="32"/>
                </a:cxn>
                <a:cxn ang="0">
                  <a:pos x="98" y="72"/>
                </a:cxn>
                <a:cxn ang="0">
                  <a:pos x="65" y="81"/>
                </a:cxn>
                <a:cxn ang="0">
                  <a:pos x="65" y="90"/>
                </a:cxn>
                <a:cxn ang="0">
                  <a:pos x="42" y="106"/>
                </a:cxn>
                <a:cxn ang="0">
                  <a:pos x="8" y="12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48" y="178"/>
                </a:cxn>
                <a:cxn ang="0">
                  <a:pos x="122" y="234"/>
                </a:cxn>
                <a:cxn ang="0">
                  <a:pos x="130" y="243"/>
                </a:cxn>
                <a:cxn ang="0">
                  <a:pos x="145" y="252"/>
                </a:cxn>
                <a:cxn ang="0">
                  <a:pos x="154" y="258"/>
                </a:cxn>
                <a:cxn ang="0">
                  <a:pos x="163" y="258"/>
                </a:cxn>
                <a:cxn ang="0">
                  <a:pos x="179" y="258"/>
                </a:cxn>
                <a:cxn ang="0">
                  <a:pos x="260" y="203"/>
                </a:cxn>
                <a:cxn ang="0">
                  <a:pos x="251" y="186"/>
                </a:cxn>
                <a:cxn ang="0">
                  <a:pos x="244" y="186"/>
                </a:cxn>
                <a:cxn ang="0">
                  <a:pos x="229" y="162"/>
                </a:cxn>
                <a:cxn ang="0">
                  <a:pos x="235" y="153"/>
                </a:cxn>
                <a:cxn ang="0">
                  <a:pos x="235" y="137"/>
                </a:cxn>
                <a:cxn ang="0">
                  <a:pos x="235" y="121"/>
                </a:cxn>
                <a:cxn ang="0">
                  <a:pos x="229" y="113"/>
                </a:cxn>
                <a:cxn ang="0">
                  <a:pos x="229" y="106"/>
                </a:cxn>
                <a:cxn ang="0">
                  <a:pos x="229" y="81"/>
                </a:cxn>
                <a:cxn ang="0">
                  <a:pos x="210" y="72"/>
                </a:cxn>
                <a:cxn ang="0">
                  <a:pos x="204" y="56"/>
                </a:cxn>
                <a:cxn ang="0">
                  <a:pos x="219" y="41"/>
                </a:cxn>
                <a:cxn ang="0">
                  <a:pos x="210" y="9"/>
                </a:cxn>
                <a:cxn ang="0">
                  <a:pos x="219" y="0"/>
                </a:cxn>
                <a:cxn ang="0">
                  <a:pos x="210" y="9"/>
                </a:cxn>
                <a:cxn ang="0">
                  <a:pos x="187" y="0"/>
                </a:cxn>
                <a:cxn ang="0">
                  <a:pos x="179" y="9"/>
                </a:cxn>
                <a:cxn ang="0">
                  <a:pos x="163" y="0"/>
                </a:cxn>
                <a:cxn ang="0">
                  <a:pos x="145" y="9"/>
                </a:cxn>
                <a:cxn ang="0">
                  <a:pos x="122" y="9"/>
                </a:cxn>
                <a:cxn ang="0">
                  <a:pos x="82" y="32"/>
                </a:cxn>
              </a:cxnLst>
              <a:rect l="0" t="0" r="r" b="b"/>
              <a:pathLst>
                <a:path w="261" h="259">
                  <a:moveTo>
                    <a:pt x="82" y="32"/>
                  </a:moveTo>
                  <a:lnTo>
                    <a:pt x="90" y="32"/>
                  </a:lnTo>
                  <a:lnTo>
                    <a:pt x="98" y="72"/>
                  </a:lnTo>
                  <a:lnTo>
                    <a:pt x="65" y="81"/>
                  </a:lnTo>
                  <a:lnTo>
                    <a:pt x="65" y="90"/>
                  </a:lnTo>
                  <a:lnTo>
                    <a:pt x="42" y="106"/>
                  </a:lnTo>
                  <a:lnTo>
                    <a:pt x="8" y="12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48" y="178"/>
                  </a:lnTo>
                  <a:lnTo>
                    <a:pt x="122" y="234"/>
                  </a:lnTo>
                  <a:lnTo>
                    <a:pt x="130" y="243"/>
                  </a:lnTo>
                  <a:lnTo>
                    <a:pt x="145" y="252"/>
                  </a:lnTo>
                  <a:lnTo>
                    <a:pt x="154" y="258"/>
                  </a:lnTo>
                  <a:lnTo>
                    <a:pt x="163" y="258"/>
                  </a:lnTo>
                  <a:lnTo>
                    <a:pt x="179" y="258"/>
                  </a:lnTo>
                  <a:lnTo>
                    <a:pt x="260" y="203"/>
                  </a:lnTo>
                  <a:lnTo>
                    <a:pt x="251" y="186"/>
                  </a:lnTo>
                  <a:lnTo>
                    <a:pt x="244" y="186"/>
                  </a:lnTo>
                  <a:lnTo>
                    <a:pt x="229" y="162"/>
                  </a:lnTo>
                  <a:lnTo>
                    <a:pt x="235" y="153"/>
                  </a:lnTo>
                  <a:lnTo>
                    <a:pt x="235" y="137"/>
                  </a:lnTo>
                  <a:lnTo>
                    <a:pt x="235" y="121"/>
                  </a:lnTo>
                  <a:lnTo>
                    <a:pt x="229" y="113"/>
                  </a:lnTo>
                  <a:lnTo>
                    <a:pt x="229" y="106"/>
                  </a:lnTo>
                  <a:lnTo>
                    <a:pt x="229" y="81"/>
                  </a:lnTo>
                  <a:lnTo>
                    <a:pt x="210" y="72"/>
                  </a:lnTo>
                  <a:lnTo>
                    <a:pt x="204" y="56"/>
                  </a:lnTo>
                  <a:lnTo>
                    <a:pt x="219" y="41"/>
                  </a:lnTo>
                  <a:lnTo>
                    <a:pt x="210" y="9"/>
                  </a:lnTo>
                  <a:lnTo>
                    <a:pt x="219" y="0"/>
                  </a:lnTo>
                  <a:lnTo>
                    <a:pt x="210" y="9"/>
                  </a:lnTo>
                  <a:lnTo>
                    <a:pt x="187" y="0"/>
                  </a:lnTo>
                  <a:lnTo>
                    <a:pt x="179" y="9"/>
                  </a:lnTo>
                  <a:lnTo>
                    <a:pt x="163" y="0"/>
                  </a:lnTo>
                  <a:lnTo>
                    <a:pt x="145" y="9"/>
                  </a:lnTo>
                  <a:lnTo>
                    <a:pt x="122" y="9"/>
                  </a:lnTo>
                  <a:lnTo>
                    <a:pt x="82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4" name="Freeform 32"/>
            <p:cNvSpPr>
              <a:spLocks/>
            </p:cNvSpPr>
            <p:nvPr/>
          </p:nvSpPr>
          <p:spPr bwMode="auto">
            <a:xfrm>
              <a:off x="2594" y="2361"/>
              <a:ext cx="199" cy="16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70" y="56"/>
                </a:cxn>
                <a:cxn ang="0">
                  <a:pos x="178" y="65"/>
                </a:cxn>
                <a:cxn ang="0">
                  <a:pos x="193" y="74"/>
                </a:cxn>
                <a:cxn ang="0">
                  <a:pos x="202" y="80"/>
                </a:cxn>
                <a:cxn ang="0">
                  <a:pos x="211" y="80"/>
                </a:cxn>
                <a:cxn ang="0">
                  <a:pos x="211" y="121"/>
                </a:cxn>
                <a:cxn ang="0">
                  <a:pos x="202" y="130"/>
                </a:cxn>
                <a:cxn ang="0">
                  <a:pos x="162" y="137"/>
                </a:cxn>
                <a:cxn ang="0">
                  <a:pos x="146" y="137"/>
                </a:cxn>
                <a:cxn ang="0">
                  <a:pos x="130" y="155"/>
                </a:cxn>
                <a:cxn ang="0">
                  <a:pos x="113" y="162"/>
                </a:cxn>
                <a:cxn ang="0">
                  <a:pos x="96" y="187"/>
                </a:cxn>
                <a:cxn ang="0">
                  <a:pos x="90" y="195"/>
                </a:cxn>
                <a:cxn ang="0">
                  <a:pos x="81" y="202"/>
                </a:cxn>
                <a:cxn ang="0">
                  <a:pos x="72" y="195"/>
                </a:cxn>
                <a:cxn ang="0">
                  <a:pos x="65" y="202"/>
                </a:cxn>
                <a:cxn ang="0">
                  <a:pos x="56" y="202"/>
                </a:cxn>
                <a:cxn ang="0">
                  <a:pos x="41" y="170"/>
                </a:cxn>
                <a:cxn ang="0">
                  <a:pos x="23" y="177"/>
                </a:cxn>
                <a:cxn ang="0">
                  <a:pos x="7" y="177"/>
                </a:cxn>
                <a:cxn ang="0">
                  <a:pos x="16" y="170"/>
                </a:cxn>
                <a:cxn ang="0">
                  <a:pos x="0" y="137"/>
                </a:cxn>
                <a:cxn ang="0">
                  <a:pos x="16" y="130"/>
                </a:cxn>
                <a:cxn ang="0">
                  <a:pos x="23" y="137"/>
                </a:cxn>
                <a:cxn ang="0">
                  <a:pos x="31" y="130"/>
                </a:cxn>
                <a:cxn ang="0">
                  <a:pos x="90" y="130"/>
                </a:cxn>
                <a:cxn ang="0">
                  <a:pos x="72" y="0"/>
                </a:cxn>
                <a:cxn ang="0">
                  <a:pos x="96" y="0"/>
                </a:cxn>
              </a:cxnLst>
              <a:rect l="0" t="0" r="r" b="b"/>
              <a:pathLst>
                <a:path w="212" h="203">
                  <a:moveTo>
                    <a:pt x="96" y="0"/>
                  </a:moveTo>
                  <a:lnTo>
                    <a:pt x="170" y="56"/>
                  </a:lnTo>
                  <a:lnTo>
                    <a:pt x="178" y="65"/>
                  </a:lnTo>
                  <a:lnTo>
                    <a:pt x="193" y="74"/>
                  </a:lnTo>
                  <a:lnTo>
                    <a:pt x="202" y="80"/>
                  </a:lnTo>
                  <a:lnTo>
                    <a:pt x="211" y="80"/>
                  </a:lnTo>
                  <a:lnTo>
                    <a:pt x="211" y="121"/>
                  </a:lnTo>
                  <a:lnTo>
                    <a:pt x="202" y="130"/>
                  </a:lnTo>
                  <a:lnTo>
                    <a:pt x="162" y="137"/>
                  </a:lnTo>
                  <a:lnTo>
                    <a:pt x="146" y="137"/>
                  </a:lnTo>
                  <a:lnTo>
                    <a:pt x="130" y="155"/>
                  </a:lnTo>
                  <a:lnTo>
                    <a:pt x="113" y="162"/>
                  </a:lnTo>
                  <a:lnTo>
                    <a:pt x="96" y="187"/>
                  </a:lnTo>
                  <a:lnTo>
                    <a:pt x="90" y="195"/>
                  </a:lnTo>
                  <a:lnTo>
                    <a:pt x="81" y="202"/>
                  </a:lnTo>
                  <a:lnTo>
                    <a:pt x="72" y="195"/>
                  </a:lnTo>
                  <a:lnTo>
                    <a:pt x="65" y="202"/>
                  </a:lnTo>
                  <a:lnTo>
                    <a:pt x="56" y="202"/>
                  </a:lnTo>
                  <a:lnTo>
                    <a:pt x="41" y="170"/>
                  </a:lnTo>
                  <a:lnTo>
                    <a:pt x="23" y="177"/>
                  </a:lnTo>
                  <a:lnTo>
                    <a:pt x="7" y="177"/>
                  </a:lnTo>
                  <a:lnTo>
                    <a:pt x="16" y="170"/>
                  </a:lnTo>
                  <a:lnTo>
                    <a:pt x="0" y="137"/>
                  </a:lnTo>
                  <a:lnTo>
                    <a:pt x="16" y="130"/>
                  </a:lnTo>
                  <a:lnTo>
                    <a:pt x="23" y="137"/>
                  </a:lnTo>
                  <a:lnTo>
                    <a:pt x="31" y="130"/>
                  </a:lnTo>
                  <a:lnTo>
                    <a:pt x="90" y="130"/>
                  </a:lnTo>
                  <a:lnTo>
                    <a:pt x="72" y="0"/>
                  </a:lnTo>
                  <a:lnTo>
                    <a:pt x="9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5" name="Freeform 33"/>
            <p:cNvSpPr>
              <a:spLocks/>
            </p:cNvSpPr>
            <p:nvPr/>
          </p:nvSpPr>
          <p:spPr bwMode="auto">
            <a:xfrm>
              <a:off x="2639" y="2516"/>
              <a:ext cx="78" cy="66"/>
            </a:xfrm>
            <a:custGeom>
              <a:avLst/>
              <a:gdLst/>
              <a:ahLst/>
              <a:cxnLst>
                <a:cxn ang="0">
                  <a:pos x="73" y="72"/>
                </a:cxn>
                <a:cxn ang="0">
                  <a:pos x="73" y="47"/>
                </a:cxn>
                <a:cxn ang="0">
                  <a:pos x="82" y="32"/>
                </a:cxn>
                <a:cxn ang="0">
                  <a:pos x="73" y="16"/>
                </a:cxn>
                <a:cxn ang="0">
                  <a:pos x="65" y="7"/>
                </a:cxn>
                <a:cxn ang="0">
                  <a:pos x="48" y="7"/>
                </a:cxn>
                <a:cxn ang="0">
                  <a:pos x="42" y="0"/>
                </a:cxn>
                <a:cxn ang="0">
                  <a:pos x="33" y="7"/>
                </a:cxn>
                <a:cxn ang="0">
                  <a:pos x="24" y="0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8" y="16"/>
                </a:cxn>
                <a:cxn ang="0">
                  <a:pos x="8" y="23"/>
                </a:cxn>
                <a:cxn ang="0">
                  <a:pos x="8" y="32"/>
                </a:cxn>
                <a:cxn ang="0">
                  <a:pos x="8" y="41"/>
                </a:cxn>
                <a:cxn ang="0">
                  <a:pos x="0" y="41"/>
                </a:cxn>
                <a:cxn ang="0">
                  <a:pos x="0" y="56"/>
                </a:cxn>
                <a:cxn ang="0">
                  <a:pos x="17" y="65"/>
                </a:cxn>
                <a:cxn ang="0">
                  <a:pos x="17" y="81"/>
                </a:cxn>
                <a:cxn ang="0">
                  <a:pos x="33" y="72"/>
                </a:cxn>
                <a:cxn ang="0">
                  <a:pos x="57" y="72"/>
                </a:cxn>
                <a:cxn ang="0">
                  <a:pos x="73" y="72"/>
                </a:cxn>
              </a:cxnLst>
              <a:rect l="0" t="0" r="r" b="b"/>
              <a:pathLst>
                <a:path w="83" h="82">
                  <a:moveTo>
                    <a:pt x="73" y="72"/>
                  </a:moveTo>
                  <a:lnTo>
                    <a:pt x="73" y="47"/>
                  </a:lnTo>
                  <a:lnTo>
                    <a:pt x="82" y="32"/>
                  </a:lnTo>
                  <a:lnTo>
                    <a:pt x="73" y="16"/>
                  </a:lnTo>
                  <a:lnTo>
                    <a:pt x="65" y="7"/>
                  </a:lnTo>
                  <a:lnTo>
                    <a:pt x="48" y="7"/>
                  </a:lnTo>
                  <a:lnTo>
                    <a:pt x="42" y="0"/>
                  </a:lnTo>
                  <a:lnTo>
                    <a:pt x="33" y="7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8" y="7"/>
                  </a:lnTo>
                  <a:lnTo>
                    <a:pt x="8" y="16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7" y="65"/>
                  </a:lnTo>
                  <a:lnTo>
                    <a:pt x="17" y="81"/>
                  </a:lnTo>
                  <a:lnTo>
                    <a:pt x="33" y="72"/>
                  </a:lnTo>
                  <a:lnTo>
                    <a:pt x="57" y="72"/>
                  </a:lnTo>
                  <a:lnTo>
                    <a:pt x="73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2707" y="2510"/>
              <a:ext cx="48" cy="6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1" y="31"/>
                </a:cxn>
                <a:cxn ang="0">
                  <a:pos x="49" y="55"/>
                </a:cxn>
                <a:cxn ang="0">
                  <a:pos x="49" y="64"/>
                </a:cxn>
                <a:cxn ang="0">
                  <a:pos x="9" y="8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9" y="40"/>
                </a:cxn>
                <a:cxn ang="0">
                  <a:pos x="0" y="24"/>
                </a:cxn>
              </a:cxnLst>
              <a:rect l="0" t="0" r="r" b="b"/>
              <a:pathLst>
                <a:path w="50" h="8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1" y="31"/>
                  </a:lnTo>
                  <a:lnTo>
                    <a:pt x="49" y="55"/>
                  </a:lnTo>
                  <a:lnTo>
                    <a:pt x="49" y="64"/>
                  </a:lnTo>
                  <a:lnTo>
                    <a:pt x="9" y="8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9" y="4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7" name="Freeform 35"/>
            <p:cNvSpPr>
              <a:spLocks/>
            </p:cNvSpPr>
            <p:nvPr/>
          </p:nvSpPr>
          <p:spPr bwMode="auto">
            <a:xfrm>
              <a:off x="2845" y="2601"/>
              <a:ext cx="70" cy="65"/>
            </a:xfrm>
            <a:custGeom>
              <a:avLst/>
              <a:gdLst/>
              <a:ahLst/>
              <a:cxnLst>
                <a:cxn ang="0">
                  <a:pos x="16" y="15"/>
                </a:cxn>
                <a:cxn ang="0">
                  <a:pos x="32" y="1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57" y="15"/>
                </a:cxn>
                <a:cxn ang="0">
                  <a:pos x="65" y="6"/>
                </a:cxn>
                <a:cxn ang="0">
                  <a:pos x="73" y="15"/>
                </a:cxn>
                <a:cxn ang="0">
                  <a:pos x="73" y="23"/>
                </a:cxn>
                <a:cxn ang="0">
                  <a:pos x="73" y="56"/>
                </a:cxn>
                <a:cxn ang="0">
                  <a:pos x="50" y="56"/>
                </a:cxn>
                <a:cxn ang="0">
                  <a:pos x="41" y="63"/>
                </a:cxn>
                <a:cxn ang="0">
                  <a:pos x="41" y="72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16" y="63"/>
                </a:cxn>
                <a:cxn ang="0">
                  <a:pos x="0" y="40"/>
                </a:cxn>
                <a:cxn ang="0">
                  <a:pos x="10" y="31"/>
                </a:cxn>
                <a:cxn ang="0">
                  <a:pos x="10" y="23"/>
                </a:cxn>
                <a:cxn ang="0">
                  <a:pos x="16" y="15"/>
                </a:cxn>
              </a:cxnLst>
              <a:rect l="0" t="0" r="r" b="b"/>
              <a:pathLst>
                <a:path w="74" h="81">
                  <a:moveTo>
                    <a:pt x="16" y="15"/>
                  </a:moveTo>
                  <a:lnTo>
                    <a:pt x="32" y="15"/>
                  </a:lnTo>
                  <a:lnTo>
                    <a:pt x="32" y="0"/>
                  </a:lnTo>
                  <a:lnTo>
                    <a:pt x="57" y="0"/>
                  </a:lnTo>
                  <a:lnTo>
                    <a:pt x="57" y="15"/>
                  </a:lnTo>
                  <a:lnTo>
                    <a:pt x="65" y="6"/>
                  </a:lnTo>
                  <a:lnTo>
                    <a:pt x="73" y="15"/>
                  </a:lnTo>
                  <a:lnTo>
                    <a:pt x="73" y="23"/>
                  </a:lnTo>
                  <a:lnTo>
                    <a:pt x="73" y="56"/>
                  </a:lnTo>
                  <a:lnTo>
                    <a:pt x="50" y="56"/>
                  </a:lnTo>
                  <a:lnTo>
                    <a:pt x="41" y="63"/>
                  </a:lnTo>
                  <a:lnTo>
                    <a:pt x="41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16" y="63"/>
                  </a:lnTo>
                  <a:lnTo>
                    <a:pt x="0" y="40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16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8" name="Freeform 36"/>
            <p:cNvSpPr>
              <a:spLocks/>
            </p:cNvSpPr>
            <p:nvPr/>
          </p:nvSpPr>
          <p:spPr bwMode="auto">
            <a:xfrm>
              <a:off x="2845" y="2490"/>
              <a:ext cx="93" cy="117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80"/>
                </a:cxn>
                <a:cxn ang="0">
                  <a:pos x="25" y="80"/>
                </a:cxn>
                <a:cxn ang="0">
                  <a:pos x="32" y="89"/>
                </a:cxn>
                <a:cxn ang="0">
                  <a:pos x="41" y="80"/>
                </a:cxn>
                <a:cxn ang="0">
                  <a:pos x="57" y="56"/>
                </a:cxn>
                <a:cxn ang="0">
                  <a:pos x="65" y="33"/>
                </a:cxn>
                <a:cxn ang="0">
                  <a:pos x="73" y="15"/>
                </a:cxn>
                <a:cxn ang="0">
                  <a:pos x="73" y="8"/>
                </a:cxn>
                <a:cxn ang="0">
                  <a:pos x="73" y="0"/>
                </a:cxn>
                <a:cxn ang="0">
                  <a:pos x="73" y="8"/>
                </a:cxn>
                <a:cxn ang="0">
                  <a:pos x="90" y="40"/>
                </a:cxn>
                <a:cxn ang="0">
                  <a:pos x="73" y="40"/>
                </a:cxn>
                <a:cxn ang="0">
                  <a:pos x="73" y="49"/>
                </a:cxn>
                <a:cxn ang="0">
                  <a:pos x="82" y="56"/>
                </a:cxn>
                <a:cxn ang="0">
                  <a:pos x="90" y="74"/>
                </a:cxn>
                <a:cxn ang="0">
                  <a:pos x="73" y="98"/>
                </a:cxn>
                <a:cxn ang="0">
                  <a:pos x="82" y="105"/>
                </a:cxn>
                <a:cxn ang="0">
                  <a:pos x="97" y="130"/>
                </a:cxn>
                <a:cxn ang="0">
                  <a:pos x="97" y="145"/>
                </a:cxn>
                <a:cxn ang="0">
                  <a:pos x="57" y="139"/>
                </a:cxn>
                <a:cxn ang="0">
                  <a:pos x="32" y="139"/>
                </a:cxn>
                <a:cxn ang="0">
                  <a:pos x="16" y="139"/>
                </a:cxn>
                <a:cxn ang="0">
                  <a:pos x="16" y="130"/>
                </a:cxn>
                <a:cxn ang="0">
                  <a:pos x="10" y="121"/>
                </a:cxn>
                <a:cxn ang="0">
                  <a:pos x="0" y="114"/>
                </a:cxn>
                <a:cxn ang="0">
                  <a:pos x="0" y="105"/>
                </a:cxn>
              </a:cxnLst>
              <a:rect l="0" t="0" r="r" b="b"/>
              <a:pathLst>
                <a:path w="98" h="146">
                  <a:moveTo>
                    <a:pt x="0" y="105"/>
                  </a:moveTo>
                  <a:lnTo>
                    <a:pt x="16" y="80"/>
                  </a:lnTo>
                  <a:lnTo>
                    <a:pt x="25" y="80"/>
                  </a:lnTo>
                  <a:lnTo>
                    <a:pt x="32" y="89"/>
                  </a:lnTo>
                  <a:lnTo>
                    <a:pt x="41" y="80"/>
                  </a:lnTo>
                  <a:lnTo>
                    <a:pt x="57" y="56"/>
                  </a:lnTo>
                  <a:lnTo>
                    <a:pt x="65" y="33"/>
                  </a:lnTo>
                  <a:lnTo>
                    <a:pt x="73" y="15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73" y="8"/>
                  </a:lnTo>
                  <a:lnTo>
                    <a:pt x="90" y="40"/>
                  </a:lnTo>
                  <a:lnTo>
                    <a:pt x="73" y="40"/>
                  </a:lnTo>
                  <a:lnTo>
                    <a:pt x="73" y="49"/>
                  </a:lnTo>
                  <a:lnTo>
                    <a:pt x="82" y="56"/>
                  </a:lnTo>
                  <a:lnTo>
                    <a:pt x="90" y="74"/>
                  </a:lnTo>
                  <a:lnTo>
                    <a:pt x="73" y="98"/>
                  </a:lnTo>
                  <a:lnTo>
                    <a:pt x="82" y="105"/>
                  </a:lnTo>
                  <a:lnTo>
                    <a:pt x="97" y="130"/>
                  </a:lnTo>
                  <a:lnTo>
                    <a:pt x="97" y="145"/>
                  </a:lnTo>
                  <a:lnTo>
                    <a:pt x="57" y="139"/>
                  </a:lnTo>
                  <a:lnTo>
                    <a:pt x="32" y="139"/>
                  </a:lnTo>
                  <a:lnTo>
                    <a:pt x="16" y="139"/>
                  </a:lnTo>
                  <a:lnTo>
                    <a:pt x="16" y="130"/>
                  </a:lnTo>
                  <a:lnTo>
                    <a:pt x="10" y="121"/>
                  </a:lnTo>
                  <a:lnTo>
                    <a:pt x="0" y="114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09" name="Freeform 37"/>
            <p:cNvSpPr>
              <a:spLocks/>
            </p:cNvSpPr>
            <p:nvPr/>
          </p:nvSpPr>
          <p:spPr bwMode="auto">
            <a:xfrm>
              <a:off x="2775" y="2485"/>
              <a:ext cx="140" cy="97"/>
            </a:xfrm>
            <a:custGeom>
              <a:avLst/>
              <a:gdLst/>
              <a:ahLst/>
              <a:cxnLst>
                <a:cxn ang="0">
                  <a:pos x="74" y="112"/>
                </a:cxn>
                <a:cxn ang="0">
                  <a:pos x="90" y="87"/>
                </a:cxn>
                <a:cxn ang="0">
                  <a:pos x="99" y="87"/>
                </a:cxn>
                <a:cxn ang="0">
                  <a:pos x="106" y="96"/>
                </a:cxn>
                <a:cxn ang="0">
                  <a:pos x="115" y="87"/>
                </a:cxn>
                <a:cxn ang="0">
                  <a:pos x="131" y="63"/>
                </a:cxn>
                <a:cxn ang="0">
                  <a:pos x="139" y="40"/>
                </a:cxn>
                <a:cxn ang="0">
                  <a:pos x="147" y="22"/>
                </a:cxn>
                <a:cxn ang="0">
                  <a:pos x="147" y="15"/>
                </a:cxn>
                <a:cxn ang="0">
                  <a:pos x="147" y="7"/>
                </a:cxn>
                <a:cxn ang="0">
                  <a:pos x="139" y="0"/>
                </a:cxn>
                <a:cxn ang="0">
                  <a:pos x="131" y="0"/>
                </a:cxn>
                <a:cxn ang="0">
                  <a:pos x="124" y="7"/>
                </a:cxn>
                <a:cxn ang="0">
                  <a:pos x="99" y="7"/>
                </a:cxn>
                <a:cxn ang="0">
                  <a:pos x="84" y="15"/>
                </a:cxn>
                <a:cxn ang="0">
                  <a:pos x="65" y="7"/>
                </a:cxn>
                <a:cxn ang="0">
                  <a:pos x="59" y="7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9" y="15"/>
                </a:cxn>
                <a:cxn ang="0">
                  <a:pos x="9" y="22"/>
                </a:cxn>
                <a:cxn ang="0">
                  <a:pos x="9" y="40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25" y="96"/>
                </a:cxn>
                <a:cxn ang="0">
                  <a:pos x="25" y="105"/>
                </a:cxn>
                <a:cxn ang="0">
                  <a:pos x="34" y="121"/>
                </a:cxn>
                <a:cxn ang="0">
                  <a:pos x="42" y="121"/>
                </a:cxn>
                <a:cxn ang="0">
                  <a:pos x="74" y="121"/>
                </a:cxn>
                <a:cxn ang="0">
                  <a:pos x="74" y="112"/>
                </a:cxn>
              </a:cxnLst>
              <a:rect l="0" t="0" r="r" b="b"/>
              <a:pathLst>
                <a:path w="148" h="122">
                  <a:moveTo>
                    <a:pt x="74" y="112"/>
                  </a:moveTo>
                  <a:lnTo>
                    <a:pt x="90" y="87"/>
                  </a:lnTo>
                  <a:lnTo>
                    <a:pt x="99" y="87"/>
                  </a:lnTo>
                  <a:lnTo>
                    <a:pt x="106" y="96"/>
                  </a:lnTo>
                  <a:lnTo>
                    <a:pt x="115" y="87"/>
                  </a:lnTo>
                  <a:lnTo>
                    <a:pt x="131" y="63"/>
                  </a:lnTo>
                  <a:lnTo>
                    <a:pt x="139" y="40"/>
                  </a:lnTo>
                  <a:lnTo>
                    <a:pt x="147" y="22"/>
                  </a:lnTo>
                  <a:lnTo>
                    <a:pt x="147" y="15"/>
                  </a:lnTo>
                  <a:lnTo>
                    <a:pt x="147" y="7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4" y="7"/>
                  </a:lnTo>
                  <a:lnTo>
                    <a:pt x="99" y="7"/>
                  </a:lnTo>
                  <a:lnTo>
                    <a:pt x="84" y="15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40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105"/>
                  </a:lnTo>
                  <a:lnTo>
                    <a:pt x="34" y="121"/>
                  </a:lnTo>
                  <a:lnTo>
                    <a:pt x="42" y="121"/>
                  </a:lnTo>
                  <a:lnTo>
                    <a:pt x="74" y="121"/>
                  </a:lnTo>
                  <a:lnTo>
                    <a:pt x="74" y="11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0" name="Freeform 38"/>
            <p:cNvSpPr>
              <a:spLocks/>
            </p:cNvSpPr>
            <p:nvPr/>
          </p:nvSpPr>
          <p:spPr bwMode="auto">
            <a:xfrm>
              <a:off x="2746" y="2381"/>
              <a:ext cx="192" cy="122"/>
            </a:xfrm>
            <a:custGeom>
              <a:avLst/>
              <a:gdLst/>
              <a:ahLst/>
              <a:cxnLst>
                <a:cxn ang="0">
                  <a:pos x="170" y="130"/>
                </a:cxn>
                <a:cxn ang="0">
                  <a:pos x="170" y="120"/>
                </a:cxn>
                <a:cxn ang="0">
                  <a:pos x="195" y="89"/>
                </a:cxn>
                <a:cxn ang="0">
                  <a:pos x="202" y="40"/>
                </a:cxn>
                <a:cxn ang="0">
                  <a:pos x="187" y="24"/>
                </a:cxn>
                <a:cxn ang="0">
                  <a:pos x="187" y="8"/>
                </a:cxn>
                <a:cxn ang="0">
                  <a:pos x="178" y="0"/>
                </a:cxn>
                <a:cxn ang="0">
                  <a:pos x="146" y="0"/>
                </a:cxn>
                <a:cxn ang="0">
                  <a:pos x="65" y="55"/>
                </a:cxn>
                <a:cxn ang="0">
                  <a:pos x="49" y="55"/>
                </a:cxn>
                <a:cxn ang="0">
                  <a:pos x="49" y="96"/>
                </a:cxn>
                <a:cxn ang="0">
                  <a:pos x="40" y="105"/>
                </a:cxn>
                <a:cxn ang="0">
                  <a:pos x="0" y="112"/>
                </a:cxn>
                <a:cxn ang="0">
                  <a:pos x="0" y="130"/>
                </a:cxn>
                <a:cxn ang="0">
                  <a:pos x="16" y="145"/>
                </a:cxn>
                <a:cxn ang="0">
                  <a:pos x="25" y="145"/>
                </a:cxn>
                <a:cxn ang="0">
                  <a:pos x="25" y="152"/>
                </a:cxn>
                <a:cxn ang="0">
                  <a:pos x="25" y="145"/>
                </a:cxn>
                <a:cxn ang="0">
                  <a:pos x="31" y="145"/>
                </a:cxn>
                <a:cxn ang="0">
                  <a:pos x="40" y="152"/>
                </a:cxn>
                <a:cxn ang="0">
                  <a:pos x="40" y="145"/>
                </a:cxn>
                <a:cxn ang="0">
                  <a:pos x="56" y="130"/>
                </a:cxn>
                <a:cxn ang="0">
                  <a:pos x="65" y="130"/>
                </a:cxn>
                <a:cxn ang="0">
                  <a:pos x="90" y="137"/>
                </a:cxn>
                <a:cxn ang="0">
                  <a:pos x="96" y="137"/>
                </a:cxn>
                <a:cxn ang="0">
                  <a:pos x="115" y="145"/>
                </a:cxn>
                <a:cxn ang="0">
                  <a:pos x="130" y="137"/>
                </a:cxn>
                <a:cxn ang="0">
                  <a:pos x="155" y="137"/>
                </a:cxn>
                <a:cxn ang="0">
                  <a:pos x="162" y="130"/>
                </a:cxn>
                <a:cxn ang="0">
                  <a:pos x="170" y="130"/>
                </a:cxn>
              </a:cxnLst>
              <a:rect l="0" t="0" r="r" b="b"/>
              <a:pathLst>
                <a:path w="203" h="153">
                  <a:moveTo>
                    <a:pt x="170" y="130"/>
                  </a:moveTo>
                  <a:lnTo>
                    <a:pt x="170" y="120"/>
                  </a:lnTo>
                  <a:lnTo>
                    <a:pt x="195" y="89"/>
                  </a:lnTo>
                  <a:lnTo>
                    <a:pt x="202" y="40"/>
                  </a:lnTo>
                  <a:lnTo>
                    <a:pt x="187" y="24"/>
                  </a:lnTo>
                  <a:lnTo>
                    <a:pt x="187" y="8"/>
                  </a:lnTo>
                  <a:lnTo>
                    <a:pt x="178" y="0"/>
                  </a:lnTo>
                  <a:lnTo>
                    <a:pt x="146" y="0"/>
                  </a:lnTo>
                  <a:lnTo>
                    <a:pt x="65" y="55"/>
                  </a:lnTo>
                  <a:lnTo>
                    <a:pt x="49" y="55"/>
                  </a:lnTo>
                  <a:lnTo>
                    <a:pt x="49" y="96"/>
                  </a:lnTo>
                  <a:lnTo>
                    <a:pt x="40" y="105"/>
                  </a:lnTo>
                  <a:lnTo>
                    <a:pt x="0" y="112"/>
                  </a:lnTo>
                  <a:lnTo>
                    <a:pt x="0" y="130"/>
                  </a:lnTo>
                  <a:lnTo>
                    <a:pt x="16" y="145"/>
                  </a:lnTo>
                  <a:lnTo>
                    <a:pt x="25" y="145"/>
                  </a:lnTo>
                  <a:lnTo>
                    <a:pt x="25" y="152"/>
                  </a:lnTo>
                  <a:lnTo>
                    <a:pt x="25" y="145"/>
                  </a:lnTo>
                  <a:lnTo>
                    <a:pt x="31" y="145"/>
                  </a:lnTo>
                  <a:lnTo>
                    <a:pt x="40" y="152"/>
                  </a:lnTo>
                  <a:lnTo>
                    <a:pt x="40" y="145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90" y="137"/>
                  </a:lnTo>
                  <a:lnTo>
                    <a:pt x="96" y="137"/>
                  </a:lnTo>
                  <a:lnTo>
                    <a:pt x="115" y="145"/>
                  </a:lnTo>
                  <a:lnTo>
                    <a:pt x="130" y="137"/>
                  </a:lnTo>
                  <a:lnTo>
                    <a:pt x="155" y="137"/>
                  </a:lnTo>
                  <a:lnTo>
                    <a:pt x="162" y="130"/>
                  </a:lnTo>
                  <a:lnTo>
                    <a:pt x="170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1" name="Freeform 39"/>
            <p:cNvSpPr>
              <a:spLocks/>
            </p:cNvSpPr>
            <p:nvPr/>
          </p:nvSpPr>
          <p:spPr bwMode="auto">
            <a:xfrm>
              <a:off x="3006" y="2388"/>
              <a:ext cx="201" cy="200"/>
            </a:xfrm>
            <a:custGeom>
              <a:avLst/>
              <a:gdLst/>
              <a:ahLst/>
              <a:cxnLst>
                <a:cxn ang="0">
                  <a:pos x="7" y="154"/>
                </a:cxn>
                <a:cxn ang="0">
                  <a:pos x="23" y="169"/>
                </a:cxn>
                <a:cxn ang="0">
                  <a:pos x="23" y="185"/>
                </a:cxn>
                <a:cxn ang="0">
                  <a:pos x="41" y="194"/>
                </a:cxn>
                <a:cxn ang="0">
                  <a:pos x="73" y="234"/>
                </a:cxn>
                <a:cxn ang="0">
                  <a:pos x="81" y="243"/>
                </a:cxn>
                <a:cxn ang="0">
                  <a:pos x="106" y="243"/>
                </a:cxn>
                <a:cxn ang="0">
                  <a:pos x="113" y="250"/>
                </a:cxn>
                <a:cxn ang="0">
                  <a:pos x="128" y="250"/>
                </a:cxn>
                <a:cxn ang="0">
                  <a:pos x="153" y="243"/>
                </a:cxn>
                <a:cxn ang="0">
                  <a:pos x="162" y="243"/>
                </a:cxn>
                <a:cxn ang="0">
                  <a:pos x="178" y="243"/>
                </a:cxn>
                <a:cxn ang="0">
                  <a:pos x="178" y="227"/>
                </a:cxn>
                <a:cxn ang="0">
                  <a:pos x="170" y="227"/>
                </a:cxn>
                <a:cxn ang="0">
                  <a:pos x="153" y="203"/>
                </a:cxn>
                <a:cxn ang="0">
                  <a:pos x="146" y="194"/>
                </a:cxn>
                <a:cxn ang="0">
                  <a:pos x="153" y="185"/>
                </a:cxn>
                <a:cxn ang="0">
                  <a:pos x="162" y="162"/>
                </a:cxn>
                <a:cxn ang="0">
                  <a:pos x="187" y="129"/>
                </a:cxn>
                <a:cxn ang="0">
                  <a:pos x="193" y="81"/>
                </a:cxn>
                <a:cxn ang="0">
                  <a:pos x="212" y="72"/>
                </a:cxn>
                <a:cxn ang="0">
                  <a:pos x="212" y="64"/>
                </a:cxn>
                <a:cxn ang="0">
                  <a:pos x="203" y="57"/>
                </a:cxn>
                <a:cxn ang="0">
                  <a:pos x="193" y="7"/>
                </a:cxn>
                <a:cxn ang="0">
                  <a:pos x="178" y="0"/>
                </a:cxn>
                <a:cxn ang="0">
                  <a:pos x="153" y="16"/>
                </a:cxn>
                <a:cxn ang="0">
                  <a:pos x="146" y="7"/>
                </a:cxn>
                <a:cxn ang="0">
                  <a:pos x="41" y="7"/>
                </a:cxn>
                <a:cxn ang="0">
                  <a:pos x="41" y="32"/>
                </a:cxn>
                <a:cxn ang="0">
                  <a:pos x="31" y="41"/>
                </a:cxn>
                <a:cxn ang="0">
                  <a:pos x="23" y="47"/>
                </a:cxn>
                <a:cxn ang="0">
                  <a:pos x="23" y="88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0" y="129"/>
                </a:cxn>
                <a:cxn ang="0">
                  <a:pos x="16" y="154"/>
                </a:cxn>
                <a:cxn ang="0">
                  <a:pos x="7" y="154"/>
                </a:cxn>
              </a:cxnLst>
              <a:rect l="0" t="0" r="r" b="b"/>
              <a:pathLst>
                <a:path w="213" h="251">
                  <a:moveTo>
                    <a:pt x="7" y="154"/>
                  </a:moveTo>
                  <a:lnTo>
                    <a:pt x="23" y="169"/>
                  </a:lnTo>
                  <a:lnTo>
                    <a:pt x="23" y="185"/>
                  </a:lnTo>
                  <a:lnTo>
                    <a:pt x="41" y="194"/>
                  </a:lnTo>
                  <a:lnTo>
                    <a:pt x="73" y="234"/>
                  </a:lnTo>
                  <a:lnTo>
                    <a:pt x="81" y="243"/>
                  </a:lnTo>
                  <a:lnTo>
                    <a:pt x="106" y="243"/>
                  </a:lnTo>
                  <a:lnTo>
                    <a:pt x="113" y="250"/>
                  </a:lnTo>
                  <a:lnTo>
                    <a:pt x="128" y="250"/>
                  </a:lnTo>
                  <a:lnTo>
                    <a:pt x="153" y="243"/>
                  </a:lnTo>
                  <a:lnTo>
                    <a:pt x="162" y="243"/>
                  </a:lnTo>
                  <a:lnTo>
                    <a:pt x="178" y="243"/>
                  </a:lnTo>
                  <a:lnTo>
                    <a:pt x="178" y="227"/>
                  </a:lnTo>
                  <a:lnTo>
                    <a:pt x="170" y="227"/>
                  </a:lnTo>
                  <a:lnTo>
                    <a:pt x="153" y="203"/>
                  </a:lnTo>
                  <a:lnTo>
                    <a:pt x="146" y="194"/>
                  </a:lnTo>
                  <a:lnTo>
                    <a:pt x="153" y="185"/>
                  </a:lnTo>
                  <a:lnTo>
                    <a:pt x="162" y="162"/>
                  </a:lnTo>
                  <a:lnTo>
                    <a:pt x="187" y="129"/>
                  </a:lnTo>
                  <a:lnTo>
                    <a:pt x="193" y="81"/>
                  </a:lnTo>
                  <a:lnTo>
                    <a:pt x="212" y="72"/>
                  </a:lnTo>
                  <a:lnTo>
                    <a:pt x="212" y="64"/>
                  </a:lnTo>
                  <a:lnTo>
                    <a:pt x="203" y="57"/>
                  </a:lnTo>
                  <a:lnTo>
                    <a:pt x="193" y="7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6" y="7"/>
                  </a:lnTo>
                  <a:lnTo>
                    <a:pt x="41" y="7"/>
                  </a:lnTo>
                  <a:lnTo>
                    <a:pt x="41" y="32"/>
                  </a:lnTo>
                  <a:lnTo>
                    <a:pt x="31" y="41"/>
                  </a:lnTo>
                  <a:lnTo>
                    <a:pt x="23" y="47"/>
                  </a:lnTo>
                  <a:lnTo>
                    <a:pt x="23" y="88"/>
                  </a:lnTo>
                  <a:lnTo>
                    <a:pt x="23" y="97"/>
                  </a:lnTo>
                  <a:lnTo>
                    <a:pt x="16" y="97"/>
                  </a:lnTo>
                  <a:lnTo>
                    <a:pt x="0" y="129"/>
                  </a:lnTo>
                  <a:lnTo>
                    <a:pt x="16" y="154"/>
                  </a:lnTo>
                  <a:lnTo>
                    <a:pt x="7" y="15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2" name="Freeform 40"/>
            <p:cNvSpPr>
              <a:spLocks/>
            </p:cNvSpPr>
            <p:nvPr/>
          </p:nvSpPr>
          <p:spPr bwMode="auto">
            <a:xfrm>
              <a:off x="2914" y="2510"/>
              <a:ext cx="162" cy="8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1" y="15"/>
                </a:cxn>
                <a:cxn ang="0">
                  <a:pos x="121" y="31"/>
                </a:cxn>
                <a:cxn ang="0">
                  <a:pos x="139" y="40"/>
                </a:cxn>
                <a:cxn ang="0">
                  <a:pos x="171" y="80"/>
                </a:cxn>
                <a:cxn ang="0">
                  <a:pos x="114" y="80"/>
                </a:cxn>
                <a:cxn ang="0">
                  <a:pos x="105" y="89"/>
                </a:cxn>
                <a:cxn ang="0">
                  <a:pos x="80" y="89"/>
                </a:cxn>
                <a:cxn ang="0">
                  <a:pos x="74" y="80"/>
                </a:cxn>
                <a:cxn ang="0">
                  <a:pos x="65" y="80"/>
                </a:cxn>
                <a:cxn ang="0">
                  <a:pos x="57" y="96"/>
                </a:cxn>
                <a:cxn ang="0">
                  <a:pos x="34" y="105"/>
                </a:cxn>
                <a:cxn ang="0">
                  <a:pos x="24" y="105"/>
                </a:cxn>
                <a:cxn ang="0">
                  <a:pos x="9" y="80"/>
                </a:cxn>
                <a:cxn ang="0">
                  <a:pos x="0" y="73"/>
                </a:cxn>
                <a:cxn ang="0">
                  <a:pos x="17" y="49"/>
                </a:cxn>
                <a:cxn ang="0">
                  <a:pos x="57" y="40"/>
                </a:cxn>
                <a:cxn ang="0">
                  <a:pos x="65" y="31"/>
                </a:cxn>
                <a:cxn ang="0">
                  <a:pos x="57" y="31"/>
                </a:cxn>
                <a:cxn ang="0">
                  <a:pos x="80" y="24"/>
                </a:cxn>
                <a:cxn ang="0">
                  <a:pos x="98" y="8"/>
                </a:cxn>
                <a:cxn ang="0">
                  <a:pos x="105" y="0"/>
                </a:cxn>
              </a:cxnLst>
              <a:rect l="0" t="0" r="r" b="b"/>
              <a:pathLst>
                <a:path w="172" h="106">
                  <a:moveTo>
                    <a:pt x="105" y="0"/>
                  </a:moveTo>
                  <a:lnTo>
                    <a:pt x="121" y="15"/>
                  </a:lnTo>
                  <a:lnTo>
                    <a:pt x="121" y="31"/>
                  </a:lnTo>
                  <a:lnTo>
                    <a:pt x="139" y="40"/>
                  </a:lnTo>
                  <a:lnTo>
                    <a:pt x="171" y="80"/>
                  </a:lnTo>
                  <a:lnTo>
                    <a:pt x="114" y="80"/>
                  </a:lnTo>
                  <a:lnTo>
                    <a:pt x="105" y="89"/>
                  </a:lnTo>
                  <a:lnTo>
                    <a:pt x="80" y="89"/>
                  </a:lnTo>
                  <a:lnTo>
                    <a:pt x="74" y="80"/>
                  </a:lnTo>
                  <a:lnTo>
                    <a:pt x="65" y="80"/>
                  </a:lnTo>
                  <a:lnTo>
                    <a:pt x="57" y="96"/>
                  </a:lnTo>
                  <a:lnTo>
                    <a:pt x="34" y="105"/>
                  </a:lnTo>
                  <a:lnTo>
                    <a:pt x="24" y="105"/>
                  </a:lnTo>
                  <a:lnTo>
                    <a:pt x="9" y="80"/>
                  </a:lnTo>
                  <a:lnTo>
                    <a:pt x="0" y="73"/>
                  </a:lnTo>
                  <a:lnTo>
                    <a:pt x="17" y="49"/>
                  </a:lnTo>
                  <a:lnTo>
                    <a:pt x="57" y="40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80" y="24"/>
                  </a:lnTo>
                  <a:lnTo>
                    <a:pt x="98" y="8"/>
                  </a:lnTo>
                  <a:lnTo>
                    <a:pt x="10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3" name="Freeform 41"/>
            <p:cNvSpPr>
              <a:spLocks/>
            </p:cNvSpPr>
            <p:nvPr/>
          </p:nvSpPr>
          <p:spPr bwMode="auto">
            <a:xfrm>
              <a:off x="3151" y="2581"/>
              <a:ext cx="101" cy="9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90" y="0"/>
                </a:cxn>
                <a:cxn ang="0">
                  <a:pos x="65" y="7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17" y="31"/>
                </a:cxn>
                <a:cxn ang="0">
                  <a:pos x="0" y="56"/>
                </a:cxn>
                <a:cxn ang="0">
                  <a:pos x="0" y="65"/>
                </a:cxn>
                <a:cxn ang="0">
                  <a:pos x="9" y="65"/>
                </a:cxn>
                <a:cxn ang="0">
                  <a:pos x="50" y="88"/>
                </a:cxn>
                <a:cxn ang="0">
                  <a:pos x="50" y="105"/>
                </a:cxn>
                <a:cxn ang="0">
                  <a:pos x="74" y="113"/>
                </a:cxn>
                <a:cxn ang="0">
                  <a:pos x="82" y="88"/>
                </a:cxn>
                <a:cxn ang="0">
                  <a:pos x="90" y="88"/>
                </a:cxn>
                <a:cxn ang="0">
                  <a:pos x="99" y="72"/>
                </a:cxn>
                <a:cxn ang="0">
                  <a:pos x="90" y="65"/>
                </a:cxn>
                <a:cxn ang="0">
                  <a:pos x="90" y="25"/>
                </a:cxn>
                <a:cxn ang="0">
                  <a:pos x="106" y="7"/>
                </a:cxn>
              </a:cxnLst>
              <a:rect l="0" t="0" r="r" b="b"/>
              <a:pathLst>
                <a:path w="107" h="114">
                  <a:moveTo>
                    <a:pt x="106" y="7"/>
                  </a:moveTo>
                  <a:lnTo>
                    <a:pt x="90" y="0"/>
                  </a:lnTo>
                  <a:lnTo>
                    <a:pt x="65" y="7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7"/>
                  </a:lnTo>
                  <a:lnTo>
                    <a:pt x="17" y="31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50" y="88"/>
                  </a:lnTo>
                  <a:lnTo>
                    <a:pt x="50" y="105"/>
                  </a:lnTo>
                  <a:lnTo>
                    <a:pt x="74" y="113"/>
                  </a:lnTo>
                  <a:lnTo>
                    <a:pt x="82" y="88"/>
                  </a:lnTo>
                  <a:lnTo>
                    <a:pt x="90" y="88"/>
                  </a:lnTo>
                  <a:lnTo>
                    <a:pt x="99" y="72"/>
                  </a:lnTo>
                  <a:lnTo>
                    <a:pt x="90" y="65"/>
                  </a:lnTo>
                  <a:lnTo>
                    <a:pt x="90" y="25"/>
                  </a:lnTo>
                  <a:lnTo>
                    <a:pt x="10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4" name="Freeform 42"/>
            <p:cNvSpPr>
              <a:spLocks/>
            </p:cNvSpPr>
            <p:nvPr/>
          </p:nvSpPr>
          <p:spPr bwMode="auto">
            <a:xfrm>
              <a:off x="3098" y="2581"/>
              <a:ext cx="70" cy="5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5" y="7"/>
                </a:cxn>
                <a:cxn ang="0">
                  <a:pos x="73" y="31"/>
                </a:cxn>
                <a:cxn ang="0">
                  <a:pos x="56" y="56"/>
                </a:cxn>
                <a:cxn ang="0">
                  <a:pos x="56" y="65"/>
                </a:cxn>
                <a:cxn ang="0">
                  <a:pos x="31" y="65"/>
                </a:cxn>
                <a:cxn ang="0">
                  <a:pos x="16" y="65"/>
                </a:cxn>
                <a:cxn ang="0">
                  <a:pos x="0" y="72"/>
                </a:cxn>
                <a:cxn ang="0">
                  <a:pos x="9" y="48"/>
                </a:cxn>
                <a:cxn ang="0">
                  <a:pos x="16" y="4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31" y="7"/>
                </a:cxn>
                <a:cxn ang="0">
                  <a:pos x="56" y="0"/>
                </a:cxn>
              </a:cxnLst>
              <a:rect l="0" t="0" r="r" b="b"/>
              <a:pathLst>
                <a:path w="74" h="73">
                  <a:moveTo>
                    <a:pt x="56" y="0"/>
                  </a:moveTo>
                  <a:lnTo>
                    <a:pt x="65" y="7"/>
                  </a:lnTo>
                  <a:lnTo>
                    <a:pt x="73" y="31"/>
                  </a:lnTo>
                  <a:lnTo>
                    <a:pt x="56" y="56"/>
                  </a:lnTo>
                  <a:lnTo>
                    <a:pt x="56" y="65"/>
                  </a:lnTo>
                  <a:lnTo>
                    <a:pt x="31" y="65"/>
                  </a:lnTo>
                  <a:lnTo>
                    <a:pt x="16" y="65"/>
                  </a:lnTo>
                  <a:lnTo>
                    <a:pt x="0" y="72"/>
                  </a:lnTo>
                  <a:lnTo>
                    <a:pt x="9" y="48"/>
                  </a:lnTo>
                  <a:lnTo>
                    <a:pt x="16" y="4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31" y="7"/>
                  </a:lnTo>
                  <a:lnTo>
                    <a:pt x="5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5" name="Freeform 43"/>
            <p:cNvSpPr>
              <a:spLocks/>
            </p:cNvSpPr>
            <p:nvPr/>
          </p:nvSpPr>
          <p:spPr bwMode="auto">
            <a:xfrm>
              <a:off x="3098" y="2633"/>
              <a:ext cx="131" cy="110"/>
            </a:xfrm>
            <a:custGeom>
              <a:avLst/>
              <a:gdLst/>
              <a:ahLst/>
              <a:cxnLst>
                <a:cxn ang="0">
                  <a:pos x="49" y="113"/>
                </a:cxn>
                <a:cxn ang="0">
                  <a:pos x="25" y="97"/>
                </a:cxn>
                <a:cxn ang="0">
                  <a:pos x="16" y="97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23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1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106" y="23"/>
                </a:cxn>
                <a:cxn ang="0">
                  <a:pos x="106" y="40"/>
                </a:cxn>
                <a:cxn ang="0">
                  <a:pos x="130" y="48"/>
                </a:cxn>
                <a:cxn ang="0">
                  <a:pos x="121" y="63"/>
                </a:cxn>
                <a:cxn ang="0">
                  <a:pos x="130" y="80"/>
                </a:cxn>
                <a:cxn ang="0">
                  <a:pos x="130" y="103"/>
                </a:cxn>
                <a:cxn ang="0">
                  <a:pos x="130" y="113"/>
                </a:cxn>
                <a:cxn ang="0">
                  <a:pos x="138" y="122"/>
                </a:cxn>
                <a:cxn ang="0">
                  <a:pos x="121" y="137"/>
                </a:cxn>
                <a:cxn ang="0">
                  <a:pos x="90" y="137"/>
                </a:cxn>
                <a:cxn ang="0">
                  <a:pos x="73" y="137"/>
                </a:cxn>
                <a:cxn ang="0">
                  <a:pos x="65" y="113"/>
                </a:cxn>
                <a:cxn ang="0">
                  <a:pos x="56" y="113"/>
                </a:cxn>
                <a:cxn ang="0">
                  <a:pos x="49" y="113"/>
                </a:cxn>
              </a:cxnLst>
              <a:rect l="0" t="0" r="r" b="b"/>
              <a:pathLst>
                <a:path w="139" h="138">
                  <a:moveTo>
                    <a:pt x="49" y="113"/>
                  </a:moveTo>
                  <a:lnTo>
                    <a:pt x="25" y="97"/>
                  </a:lnTo>
                  <a:lnTo>
                    <a:pt x="16" y="97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23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106" y="23"/>
                  </a:lnTo>
                  <a:lnTo>
                    <a:pt x="106" y="40"/>
                  </a:lnTo>
                  <a:lnTo>
                    <a:pt x="130" y="48"/>
                  </a:lnTo>
                  <a:lnTo>
                    <a:pt x="121" y="63"/>
                  </a:lnTo>
                  <a:lnTo>
                    <a:pt x="130" y="80"/>
                  </a:lnTo>
                  <a:lnTo>
                    <a:pt x="130" y="103"/>
                  </a:lnTo>
                  <a:lnTo>
                    <a:pt x="130" y="113"/>
                  </a:lnTo>
                  <a:lnTo>
                    <a:pt x="138" y="122"/>
                  </a:lnTo>
                  <a:lnTo>
                    <a:pt x="121" y="137"/>
                  </a:lnTo>
                  <a:lnTo>
                    <a:pt x="90" y="137"/>
                  </a:lnTo>
                  <a:lnTo>
                    <a:pt x="73" y="137"/>
                  </a:lnTo>
                  <a:lnTo>
                    <a:pt x="65" y="113"/>
                  </a:lnTo>
                  <a:lnTo>
                    <a:pt x="56" y="113"/>
                  </a:lnTo>
                  <a:lnTo>
                    <a:pt x="49" y="11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6" name="Freeform 44"/>
            <p:cNvSpPr>
              <a:spLocks/>
            </p:cNvSpPr>
            <p:nvPr/>
          </p:nvSpPr>
          <p:spPr bwMode="auto">
            <a:xfrm>
              <a:off x="2893" y="2574"/>
              <a:ext cx="229" cy="189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37" y="0"/>
                </a:cxn>
                <a:cxn ang="0">
                  <a:pos x="128" y="9"/>
                </a:cxn>
                <a:cxn ang="0">
                  <a:pos x="103" y="9"/>
                </a:cxn>
                <a:cxn ang="0">
                  <a:pos x="97" y="0"/>
                </a:cxn>
                <a:cxn ang="0">
                  <a:pos x="88" y="0"/>
                </a:cxn>
                <a:cxn ang="0">
                  <a:pos x="80" y="16"/>
                </a:cxn>
                <a:cxn ang="0">
                  <a:pos x="63" y="74"/>
                </a:cxn>
                <a:cxn ang="0">
                  <a:pos x="47" y="90"/>
                </a:cxn>
                <a:cxn ang="0">
                  <a:pos x="40" y="114"/>
                </a:cxn>
                <a:cxn ang="0">
                  <a:pos x="23" y="122"/>
                </a:cxn>
                <a:cxn ang="0">
                  <a:pos x="7" y="122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15" y="137"/>
                </a:cxn>
                <a:cxn ang="0">
                  <a:pos x="47" y="137"/>
                </a:cxn>
                <a:cxn ang="0">
                  <a:pos x="57" y="137"/>
                </a:cxn>
                <a:cxn ang="0">
                  <a:pos x="57" y="154"/>
                </a:cxn>
                <a:cxn ang="0">
                  <a:pos x="72" y="171"/>
                </a:cxn>
                <a:cxn ang="0">
                  <a:pos x="88" y="162"/>
                </a:cxn>
                <a:cxn ang="0">
                  <a:pos x="88" y="154"/>
                </a:cxn>
                <a:cxn ang="0">
                  <a:pos x="103" y="154"/>
                </a:cxn>
                <a:cxn ang="0">
                  <a:pos x="121" y="162"/>
                </a:cxn>
                <a:cxn ang="0">
                  <a:pos x="121" y="187"/>
                </a:cxn>
                <a:cxn ang="0">
                  <a:pos x="128" y="196"/>
                </a:cxn>
                <a:cxn ang="0">
                  <a:pos x="121" y="202"/>
                </a:cxn>
                <a:cxn ang="0">
                  <a:pos x="121" y="211"/>
                </a:cxn>
                <a:cxn ang="0">
                  <a:pos x="144" y="202"/>
                </a:cxn>
                <a:cxn ang="0">
                  <a:pos x="177" y="219"/>
                </a:cxn>
                <a:cxn ang="0">
                  <a:pos x="186" y="211"/>
                </a:cxn>
                <a:cxn ang="0">
                  <a:pos x="209" y="227"/>
                </a:cxn>
                <a:cxn ang="0">
                  <a:pos x="218" y="236"/>
                </a:cxn>
                <a:cxn ang="0">
                  <a:pos x="218" y="219"/>
                </a:cxn>
                <a:cxn ang="0">
                  <a:pos x="209" y="219"/>
                </a:cxn>
                <a:cxn ang="0">
                  <a:pos x="209" y="211"/>
                </a:cxn>
                <a:cxn ang="0">
                  <a:pos x="209" y="177"/>
                </a:cxn>
                <a:cxn ang="0">
                  <a:pos x="209" y="171"/>
                </a:cxn>
                <a:cxn ang="0">
                  <a:pos x="234" y="171"/>
                </a:cxn>
                <a:cxn ang="0">
                  <a:pos x="218" y="146"/>
                </a:cxn>
                <a:cxn ang="0">
                  <a:pos x="218" y="122"/>
                </a:cxn>
                <a:cxn ang="0">
                  <a:pos x="218" y="106"/>
                </a:cxn>
                <a:cxn ang="0">
                  <a:pos x="218" y="97"/>
                </a:cxn>
                <a:cxn ang="0">
                  <a:pos x="209" y="97"/>
                </a:cxn>
                <a:cxn ang="0">
                  <a:pos x="218" y="81"/>
                </a:cxn>
                <a:cxn ang="0">
                  <a:pos x="227" y="57"/>
                </a:cxn>
                <a:cxn ang="0">
                  <a:pos x="234" y="49"/>
                </a:cxn>
                <a:cxn ang="0">
                  <a:pos x="243" y="34"/>
                </a:cxn>
                <a:cxn ang="0">
                  <a:pos x="234" y="34"/>
                </a:cxn>
                <a:cxn ang="0">
                  <a:pos x="234" y="16"/>
                </a:cxn>
                <a:cxn ang="0">
                  <a:pos x="227" y="9"/>
                </a:cxn>
                <a:cxn ang="0">
                  <a:pos x="202" y="9"/>
                </a:cxn>
                <a:cxn ang="0">
                  <a:pos x="194" y="0"/>
                </a:cxn>
              </a:cxnLst>
              <a:rect l="0" t="0" r="r" b="b"/>
              <a:pathLst>
                <a:path w="244" h="237">
                  <a:moveTo>
                    <a:pt x="194" y="0"/>
                  </a:moveTo>
                  <a:lnTo>
                    <a:pt x="137" y="0"/>
                  </a:lnTo>
                  <a:lnTo>
                    <a:pt x="128" y="9"/>
                  </a:lnTo>
                  <a:lnTo>
                    <a:pt x="103" y="9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0" y="16"/>
                  </a:lnTo>
                  <a:lnTo>
                    <a:pt x="63" y="74"/>
                  </a:lnTo>
                  <a:lnTo>
                    <a:pt x="47" y="90"/>
                  </a:lnTo>
                  <a:lnTo>
                    <a:pt x="40" y="114"/>
                  </a:lnTo>
                  <a:lnTo>
                    <a:pt x="23" y="122"/>
                  </a:lnTo>
                  <a:lnTo>
                    <a:pt x="7" y="122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15" y="137"/>
                  </a:lnTo>
                  <a:lnTo>
                    <a:pt x="47" y="137"/>
                  </a:lnTo>
                  <a:lnTo>
                    <a:pt x="57" y="137"/>
                  </a:lnTo>
                  <a:lnTo>
                    <a:pt x="57" y="154"/>
                  </a:lnTo>
                  <a:lnTo>
                    <a:pt x="72" y="171"/>
                  </a:lnTo>
                  <a:lnTo>
                    <a:pt x="88" y="162"/>
                  </a:lnTo>
                  <a:lnTo>
                    <a:pt x="88" y="154"/>
                  </a:lnTo>
                  <a:lnTo>
                    <a:pt x="103" y="154"/>
                  </a:lnTo>
                  <a:lnTo>
                    <a:pt x="121" y="162"/>
                  </a:lnTo>
                  <a:lnTo>
                    <a:pt x="121" y="187"/>
                  </a:lnTo>
                  <a:lnTo>
                    <a:pt x="128" y="196"/>
                  </a:lnTo>
                  <a:lnTo>
                    <a:pt x="121" y="202"/>
                  </a:lnTo>
                  <a:lnTo>
                    <a:pt x="121" y="211"/>
                  </a:lnTo>
                  <a:lnTo>
                    <a:pt x="144" y="202"/>
                  </a:lnTo>
                  <a:lnTo>
                    <a:pt x="177" y="219"/>
                  </a:lnTo>
                  <a:lnTo>
                    <a:pt x="186" y="211"/>
                  </a:lnTo>
                  <a:lnTo>
                    <a:pt x="209" y="227"/>
                  </a:lnTo>
                  <a:lnTo>
                    <a:pt x="218" y="236"/>
                  </a:lnTo>
                  <a:lnTo>
                    <a:pt x="218" y="219"/>
                  </a:lnTo>
                  <a:lnTo>
                    <a:pt x="209" y="219"/>
                  </a:lnTo>
                  <a:lnTo>
                    <a:pt x="209" y="211"/>
                  </a:lnTo>
                  <a:lnTo>
                    <a:pt x="209" y="177"/>
                  </a:lnTo>
                  <a:lnTo>
                    <a:pt x="209" y="171"/>
                  </a:lnTo>
                  <a:lnTo>
                    <a:pt x="234" y="171"/>
                  </a:lnTo>
                  <a:lnTo>
                    <a:pt x="218" y="146"/>
                  </a:lnTo>
                  <a:lnTo>
                    <a:pt x="218" y="122"/>
                  </a:lnTo>
                  <a:lnTo>
                    <a:pt x="218" y="106"/>
                  </a:lnTo>
                  <a:lnTo>
                    <a:pt x="218" y="97"/>
                  </a:lnTo>
                  <a:lnTo>
                    <a:pt x="209" y="97"/>
                  </a:lnTo>
                  <a:lnTo>
                    <a:pt x="218" y="81"/>
                  </a:lnTo>
                  <a:lnTo>
                    <a:pt x="227" y="57"/>
                  </a:lnTo>
                  <a:lnTo>
                    <a:pt x="234" y="49"/>
                  </a:lnTo>
                  <a:lnTo>
                    <a:pt x="243" y="34"/>
                  </a:lnTo>
                  <a:lnTo>
                    <a:pt x="234" y="34"/>
                  </a:lnTo>
                  <a:lnTo>
                    <a:pt x="234" y="16"/>
                  </a:lnTo>
                  <a:lnTo>
                    <a:pt x="227" y="9"/>
                  </a:lnTo>
                  <a:lnTo>
                    <a:pt x="202" y="9"/>
                  </a:lnTo>
                  <a:lnTo>
                    <a:pt x="194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7" name="Freeform 45"/>
            <p:cNvSpPr>
              <a:spLocks/>
            </p:cNvSpPr>
            <p:nvPr/>
          </p:nvSpPr>
          <p:spPr bwMode="auto">
            <a:xfrm>
              <a:off x="3006" y="2711"/>
              <a:ext cx="145" cy="97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56" y="48"/>
                </a:cxn>
                <a:cxn ang="0">
                  <a:pos x="65" y="40"/>
                </a:cxn>
                <a:cxn ang="0">
                  <a:pos x="88" y="56"/>
                </a:cxn>
                <a:cxn ang="0">
                  <a:pos x="97" y="65"/>
                </a:cxn>
                <a:cxn ang="0">
                  <a:pos x="97" y="48"/>
                </a:cxn>
                <a:cxn ang="0">
                  <a:pos x="88" y="48"/>
                </a:cxn>
                <a:cxn ang="0">
                  <a:pos x="88" y="40"/>
                </a:cxn>
                <a:cxn ang="0">
                  <a:pos x="88" y="6"/>
                </a:cxn>
                <a:cxn ang="0">
                  <a:pos x="88" y="0"/>
                </a:cxn>
                <a:cxn ang="0">
                  <a:pos x="113" y="0"/>
                </a:cxn>
                <a:cxn ang="0">
                  <a:pos x="122" y="0"/>
                </a:cxn>
                <a:cxn ang="0">
                  <a:pos x="146" y="16"/>
                </a:cxn>
                <a:cxn ang="0">
                  <a:pos x="153" y="31"/>
                </a:cxn>
                <a:cxn ang="0">
                  <a:pos x="146" y="40"/>
                </a:cxn>
                <a:cxn ang="0">
                  <a:pos x="146" y="48"/>
                </a:cxn>
                <a:cxn ang="0">
                  <a:pos x="138" y="65"/>
                </a:cxn>
                <a:cxn ang="0">
                  <a:pos x="146" y="72"/>
                </a:cxn>
                <a:cxn ang="0">
                  <a:pos x="106" y="88"/>
                </a:cxn>
                <a:cxn ang="0">
                  <a:pos x="106" y="97"/>
                </a:cxn>
                <a:cxn ang="0">
                  <a:pos x="88" y="97"/>
                </a:cxn>
                <a:cxn ang="0">
                  <a:pos x="88" y="105"/>
                </a:cxn>
                <a:cxn ang="0">
                  <a:pos x="65" y="121"/>
                </a:cxn>
                <a:cxn ang="0">
                  <a:pos x="41" y="121"/>
                </a:cxn>
                <a:cxn ang="0">
                  <a:pos x="23" y="112"/>
                </a:cxn>
                <a:cxn ang="0">
                  <a:pos x="16" y="121"/>
                </a:cxn>
                <a:cxn ang="0">
                  <a:pos x="0" y="105"/>
                </a:cxn>
                <a:cxn ang="0">
                  <a:pos x="0" y="65"/>
                </a:cxn>
                <a:cxn ang="0">
                  <a:pos x="31" y="56"/>
                </a:cxn>
                <a:cxn ang="0">
                  <a:pos x="23" y="31"/>
                </a:cxn>
              </a:cxnLst>
              <a:rect l="0" t="0" r="r" b="b"/>
              <a:pathLst>
                <a:path w="154" h="122">
                  <a:moveTo>
                    <a:pt x="23" y="31"/>
                  </a:moveTo>
                  <a:lnTo>
                    <a:pt x="56" y="48"/>
                  </a:lnTo>
                  <a:lnTo>
                    <a:pt x="65" y="40"/>
                  </a:lnTo>
                  <a:lnTo>
                    <a:pt x="88" y="56"/>
                  </a:lnTo>
                  <a:lnTo>
                    <a:pt x="97" y="65"/>
                  </a:lnTo>
                  <a:lnTo>
                    <a:pt x="97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46" y="16"/>
                  </a:lnTo>
                  <a:lnTo>
                    <a:pt x="153" y="31"/>
                  </a:lnTo>
                  <a:lnTo>
                    <a:pt x="146" y="40"/>
                  </a:lnTo>
                  <a:lnTo>
                    <a:pt x="146" y="48"/>
                  </a:lnTo>
                  <a:lnTo>
                    <a:pt x="138" y="65"/>
                  </a:lnTo>
                  <a:lnTo>
                    <a:pt x="146" y="72"/>
                  </a:lnTo>
                  <a:lnTo>
                    <a:pt x="106" y="88"/>
                  </a:lnTo>
                  <a:lnTo>
                    <a:pt x="106" y="97"/>
                  </a:lnTo>
                  <a:lnTo>
                    <a:pt x="88" y="97"/>
                  </a:lnTo>
                  <a:lnTo>
                    <a:pt x="88" y="105"/>
                  </a:lnTo>
                  <a:lnTo>
                    <a:pt x="65" y="121"/>
                  </a:lnTo>
                  <a:lnTo>
                    <a:pt x="41" y="121"/>
                  </a:lnTo>
                  <a:lnTo>
                    <a:pt x="23" y="112"/>
                  </a:lnTo>
                  <a:lnTo>
                    <a:pt x="16" y="121"/>
                  </a:lnTo>
                  <a:lnTo>
                    <a:pt x="0" y="105"/>
                  </a:lnTo>
                  <a:lnTo>
                    <a:pt x="0" y="65"/>
                  </a:lnTo>
                  <a:lnTo>
                    <a:pt x="31" y="56"/>
                  </a:lnTo>
                  <a:lnTo>
                    <a:pt x="23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8" name="Freeform 46"/>
            <p:cNvSpPr>
              <a:spLocks/>
            </p:cNvSpPr>
            <p:nvPr/>
          </p:nvSpPr>
          <p:spPr bwMode="auto">
            <a:xfrm>
              <a:off x="3136" y="2723"/>
              <a:ext cx="39" cy="7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0" y="49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32" y="49"/>
                </a:cxn>
                <a:cxn ang="0">
                  <a:pos x="40" y="64"/>
                </a:cxn>
                <a:cxn ang="0">
                  <a:pos x="40" y="81"/>
                </a:cxn>
                <a:cxn ang="0">
                  <a:pos x="32" y="96"/>
                </a:cxn>
                <a:cxn ang="0">
                  <a:pos x="24" y="81"/>
                </a:cxn>
                <a:cxn ang="0">
                  <a:pos x="24" y="64"/>
                </a:cxn>
                <a:cxn ang="0">
                  <a:pos x="15" y="64"/>
                </a:cxn>
                <a:cxn ang="0">
                  <a:pos x="8" y="56"/>
                </a:cxn>
              </a:cxnLst>
              <a:rect l="0" t="0" r="r" b="b"/>
              <a:pathLst>
                <a:path w="41" h="97">
                  <a:moveTo>
                    <a:pt x="8" y="56"/>
                  </a:moveTo>
                  <a:lnTo>
                    <a:pt x="0" y="49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32" y="49"/>
                  </a:lnTo>
                  <a:lnTo>
                    <a:pt x="40" y="64"/>
                  </a:lnTo>
                  <a:lnTo>
                    <a:pt x="40" y="81"/>
                  </a:lnTo>
                  <a:lnTo>
                    <a:pt x="32" y="96"/>
                  </a:lnTo>
                  <a:lnTo>
                    <a:pt x="24" y="81"/>
                  </a:lnTo>
                  <a:lnTo>
                    <a:pt x="24" y="64"/>
                  </a:lnTo>
                  <a:lnTo>
                    <a:pt x="15" y="64"/>
                  </a:lnTo>
                  <a:lnTo>
                    <a:pt x="8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19" name="Freeform 47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0" name="Freeform 48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1" name="Line 49"/>
            <p:cNvSpPr>
              <a:spLocks noChangeShapeType="1"/>
            </p:cNvSpPr>
            <p:nvPr/>
          </p:nvSpPr>
          <p:spPr bwMode="auto">
            <a:xfrm>
              <a:off x="841" y="2406"/>
              <a:ext cx="7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2" name="Line 50"/>
            <p:cNvSpPr>
              <a:spLocks noChangeShapeType="1"/>
            </p:cNvSpPr>
            <p:nvPr/>
          </p:nvSpPr>
          <p:spPr bwMode="auto">
            <a:xfrm>
              <a:off x="3059" y="2200"/>
              <a:ext cx="0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3" name="Line 51"/>
            <p:cNvSpPr>
              <a:spLocks noChangeShapeType="1"/>
            </p:cNvSpPr>
            <p:nvPr/>
          </p:nvSpPr>
          <p:spPr bwMode="auto">
            <a:xfrm flipV="1">
              <a:off x="1827" y="2238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4" name="Freeform 52"/>
            <p:cNvSpPr>
              <a:spLocks/>
            </p:cNvSpPr>
            <p:nvPr/>
          </p:nvSpPr>
          <p:spPr bwMode="auto">
            <a:xfrm>
              <a:off x="3075" y="2077"/>
              <a:ext cx="170" cy="91"/>
            </a:xfrm>
            <a:custGeom>
              <a:avLst/>
              <a:gdLst/>
              <a:ahLst/>
              <a:cxnLst>
                <a:cxn ang="0">
                  <a:pos x="114" y="41"/>
                </a:cxn>
                <a:cxn ang="0">
                  <a:pos x="105" y="41"/>
                </a:cxn>
                <a:cxn ang="0">
                  <a:pos x="89" y="32"/>
                </a:cxn>
                <a:cxn ang="0">
                  <a:pos x="130" y="8"/>
                </a:cxn>
                <a:cxn ang="0">
                  <a:pos x="145" y="0"/>
                </a:cxn>
                <a:cxn ang="0">
                  <a:pos x="154" y="8"/>
                </a:cxn>
                <a:cxn ang="0">
                  <a:pos x="130" y="16"/>
                </a:cxn>
                <a:cxn ang="0">
                  <a:pos x="139" y="23"/>
                </a:cxn>
                <a:cxn ang="0">
                  <a:pos x="120" y="41"/>
                </a:cxn>
                <a:cxn ang="0">
                  <a:pos x="114" y="41"/>
                </a:cxn>
                <a:cxn ang="0">
                  <a:pos x="120" y="41"/>
                </a:cxn>
                <a:cxn ang="0">
                  <a:pos x="179" y="88"/>
                </a:cxn>
                <a:cxn ang="0">
                  <a:pos x="179" y="97"/>
                </a:cxn>
                <a:cxn ang="0">
                  <a:pos x="179" y="105"/>
                </a:cxn>
                <a:cxn ang="0">
                  <a:pos x="154" y="113"/>
                </a:cxn>
                <a:cxn ang="0">
                  <a:pos x="120" y="113"/>
                </a:cxn>
                <a:cxn ang="0">
                  <a:pos x="97" y="97"/>
                </a:cxn>
                <a:cxn ang="0">
                  <a:pos x="73" y="97"/>
                </a:cxn>
                <a:cxn ang="0">
                  <a:pos x="49" y="113"/>
                </a:cxn>
                <a:cxn ang="0">
                  <a:pos x="33" y="113"/>
                </a:cxn>
                <a:cxn ang="0">
                  <a:pos x="15" y="113"/>
                </a:cxn>
                <a:cxn ang="0">
                  <a:pos x="8" y="97"/>
                </a:cxn>
                <a:cxn ang="0">
                  <a:pos x="0" y="88"/>
                </a:cxn>
                <a:cxn ang="0">
                  <a:pos x="8" y="73"/>
                </a:cxn>
                <a:cxn ang="0">
                  <a:pos x="15" y="73"/>
                </a:cxn>
                <a:cxn ang="0">
                  <a:pos x="15" y="63"/>
                </a:cxn>
                <a:cxn ang="0">
                  <a:pos x="15" y="57"/>
                </a:cxn>
                <a:cxn ang="0">
                  <a:pos x="24" y="48"/>
                </a:cxn>
                <a:cxn ang="0">
                  <a:pos x="24" y="41"/>
                </a:cxn>
                <a:cxn ang="0">
                  <a:pos x="24" y="32"/>
                </a:cxn>
                <a:cxn ang="0">
                  <a:pos x="33" y="32"/>
                </a:cxn>
                <a:cxn ang="0">
                  <a:pos x="40" y="16"/>
                </a:cxn>
                <a:cxn ang="0">
                  <a:pos x="55" y="16"/>
                </a:cxn>
                <a:cxn ang="0">
                  <a:pos x="55" y="23"/>
                </a:cxn>
                <a:cxn ang="0">
                  <a:pos x="80" y="32"/>
                </a:cxn>
                <a:cxn ang="0">
                  <a:pos x="65" y="41"/>
                </a:cxn>
                <a:cxn ang="0">
                  <a:pos x="73" y="48"/>
                </a:cxn>
                <a:cxn ang="0">
                  <a:pos x="73" y="57"/>
                </a:cxn>
                <a:cxn ang="0">
                  <a:pos x="80" y="57"/>
                </a:cxn>
                <a:cxn ang="0">
                  <a:pos x="105" y="41"/>
                </a:cxn>
                <a:cxn ang="0">
                  <a:pos x="114" y="41"/>
                </a:cxn>
              </a:cxnLst>
              <a:rect l="0" t="0" r="r" b="b"/>
              <a:pathLst>
                <a:path w="180" h="114">
                  <a:moveTo>
                    <a:pt x="114" y="41"/>
                  </a:moveTo>
                  <a:lnTo>
                    <a:pt x="105" y="41"/>
                  </a:lnTo>
                  <a:lnTo>
                    <a:pt x="89" y="32"/>
                  </a:lnTo>
                  <a:lnTo>
                    <a:pt x="130" y="8"/>
                  </a:lnTo>
                  <a:lnTo>
                    <a:pt x="145" y="0"/>
                  </a:lnTo>
                  <a:lnTo>
                    <a:pt x="154" y="8"/>
                  </a:lnTo>
                  <a:lnTo>
                    <a:pt x="130" y="16"/>
                  </a:lnTo>
                  <a:lnTo>
                    <a:pt x="139" y="23"/>
                  </a:lnTo>
                  <a:lnTo>
                    <a:pt x="120" y="41"/>
                  </a:lnTo>
                  <a:lnTo>
                    <a:pt x="114" y="41"/>
                  </a:lnTo>
                  <a:lnTo>
                    <a:pt x="120" y="41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9" y="105"/>
                  </a:lnTo>
                  <a:lnTo>
                    <a:pt x="154" y="113"/>
                  </a:lnTo>
                  <a:lnTo>
                    <a:pt x="120" y="113"/>
                  </a:lnTo>
                  <a:lnTo>
                    <a:pt x="97" y="97"/>
                  </a:lnTo>
                  <a:lnTo>
                    <a:pt x="73" y="97"/>
                  </a:lnTo>
                  <a:lnTo>
                    <a:pt x="49" y="113"/>
                  </a:lnTo>
                  <a:lnTo>
                    <a:pt x="33" y="113"/>
                  </a:lnTo>
                  <a:lnTo>
                    <a:pt x="15" y="113"/>
                  </a:lnTo>
                  <a:lnTo>
                    <a:pt x="8" y="97"/>
                  </a:lnTo>
                  <a:lnTo>
                    <a:pt x="0" y="88"/>
                  </a:lnTo>
                  <a:lnTo>
                    <a:pt x="8" y="73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5" y="57"/>
                  </a:lnTo>
                  <a:lnTo>
                    <a:pt x="24" y="48"/>
                  </a:lnTo>
                  <a:lnTo>
                    <a:pt x="24" y="41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40" y="16"/>
                  </a:lnTo>
                  <a:lnTo>
                    <a:pt x="55" y="16"/>
                  </a:lnTo>
                  <a:lnTo>
                    <a:pt x="55" y="23"/>
                  </a:lnTo>
                  <a:lnTo>
                    <a:pt x="80" y="32"/>
                  </a:lnTo>
                  <a:lnTo>
                    <a:pt x="65" y="41"/>
                  </a:lnTo>
                  <a:lnTo>
                    <a:pt x="73" y="48"/>
                  </a:lnTo>
                  <a:lnTo>
                    <a:pt x="73" y="57"/>
                  </a:lnTo>
                  <a:lnTo>
                    <a:pt x="80" y="57"/>
                  </a:lnTo>
                  <a:lnTo>
                    <a:pt x="105" y="41"/>
                  </a:lnTo>
                  <a:lnTo>
                    <a:pt x="114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6" name="Freeform 54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7" name="Freeform 55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8" name="Freeform 56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29" name="Freeform 57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0" name="Freeform 58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1" name="Freeform 59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2" name="Freeform 60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3" name="Freeform 61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4" name="Freeform 62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5" name="Freeform 63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6" name="Freeform 64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8" name="Freeform 66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39" name="Freeform 67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0" name="Freeform 68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1" name="Freeform 69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2" name="Freeform 70"/>
            <p:cNvSpPr>
              <a:spLocks/>
            </p:cNvSpPr>
            <p:nvPr/>
          </p:nvSpPr>
          <p:spPr bwMode="auto">
            <a:xfrm>
              <a:off x="3068" y="1328"/>
              <a:ext cx="1974" cy="833"/>
            </a:xfrm>
            <a:custGeom>
              <a:avLst/>
              <a:gdLst/>
              <a:ahLst/>
              <a:cxnLst>
                <a:cxn ang="0">
                  <a:pos x="1030" y="210"/>
                </a:cxn>
                <a:cxn ang="0">
                  <a:pos x="1014" y="73"/>
                </a:cxn>
                <a:cxn ang="0">
                  <a:pos x="949" y="73"/>
                </a:cxn>
                <a:cxn ang="0">
                  <a:pos x="682" y="218"/>
                </a:cxn>
                <a:cxn ang="0">
                  <a:pos x="640" y="266"/>
                </a:cxn>
                <a:cxn ang="0">
                  <a:pos x="608" y="340"/>
                </a:cxn>
                <a:cxn ang="0">
                  <a:pos x="560" y="477"/>
                </a:cxn>
                <a:cxn ang="0">
                  <a:pos x="585" y="250"/>
                </a:cxn>
                <a:cxn ang="0">
                  <a:pos x="511" y="372"/>
                </a:cxn>
                <a:cxn ang="0">
                  <a:pos x="438" y="396"/>
                </a:cxn>
                <a:cxn ang="0">
                  <a:pos x="349" y="396"/>
                </a:cxn>
                <a:cxn ang="0">
                  <a:pos x="243" y="412"/>
                </a:cxn>
                <a:cxn ang="0">
                  <a:pos x="194" y="486"/>
                </a:cxn>
                <a:cxn ang="0">
                  <a:pos x="122" y="558"/>
                </a:cxn>
                <a:cxn ang="0">
                  <a:pos x="147" y="493"/>
                </a:cxn>
                <a:cxn ang="0">
                  <a:pos x="63" y="364"/>
                </a:cxn>
                <a:cxn ang="0">
                  <a:pos x="41" y="501"/>
                </a:cxn>
                <a:cxn ang="0">
                  <a:pos x="32" y="632"/>
                </a:cxn>
                <a:cxn ang="0">
                  <a:pos x="0" y="688"/>
                </a:cxn>
                <a:cxn ang="0">
                  <a:pos x="48" y="769"/>
                </a:cxn>
                <a:cxn ang="0">
                  <a:pos x="57" y="825"/>
                </a:cxn>
                <a:cxn ang="0">
                  <a:pos x="105" y="859"/>
                </a:cxn>
                <a:cxn ang="0">
                  <a:pos x="153" y="922"/>
                </a:cxn>
                <a:cxn ang="0">
                  <a:pos x="147" y="962"/>
                </a:cxn>
                <a:cxn ang="0">
                  <a:pos x="234" y="1021"/>
                </a:cxn>
                <a:cxn ang="0">
                  <a:pos x="259" y="1002"/>
                </a:cxn>
                <a:cxn ang="0">
                  <a:pos x="275" y="955"/>
                </a:cxn>
                <a:cxn ang="0">
                  <a:pos x="275" y="890"/>
                </a:cxn>
                <a:cxn ang="0">
                  <a:pos x="340" y="859"/>
                </a:cxn>
                <a:cxn ang="0">
                  <a:pos x="446" y="859"/>
                </a:cxn>
                <a:cxn ang="0">
                  <a:pos x="454" y="810"/>
                </a:cxn>
                <a:cxn ang="0">
                  <a:pos x="567" y="800"/>
                </a:cxn>
                <a:cxn ang="0">
                  <a:pos x="640" y="794"/>
                </a:cxn>
                <a:cxn ang="0">
                  <a:pos x="747" y="890"/>
                </a:cxn>
                <a:cxn ang="0">
                  <a:pos x="859" y="882"/>
                </a:cxn>
                <a:cxn ang="0">
                  <a:pos x="973" y="882"/>
                </a:cxn>
                <a:cxn ang="0">
                  <a:pos x="1120" y="882"/>
                </a:cxn>
                <a:cxn ang="0">
                  <a:pos x="1200" y="841"/>
                </a:cxn>
                <a:cxn ang="0">
                  <a:pos x="1290" y="899"/>
                </a:cxn>
                <a:cxn ang="0">
                  <a:pos x="1379" y="939"/>
                </a:cxn>
                <a:cxn ang="0">
                  <a:pos x="1347" y="1012"/>
                </a:cxn>
                <a:cxn ang="0">
                  <a:pos x="1461" y="850"/>
                </a:cxn>
                <a:cxn ang="0">
                  <a:pos x="1419" y="800"/>
                </a:cxn>
                <a:cxn ang="0">
                  <a:pos x="1518" y="679"/>
                </a:cxn>
                <a:cxn ang="0">
                  <a:pos x="1598" y="679"/>
                </a:cxn>
                <a:cxn ang="0">
                  <a:pos x="1704" y="614"/>
                </a:cxn>
                <a:cxn ang="0">
                  <a:pos x="1754" y="608"/>
                </a:cxn>
                <a:cxn ang="0">
                  <a:pos x="1663" y="874"/>
                </a:cxn>
                <a:cxn ang="0">
                  <a:pos x="1729" y="769"/>
                </a:cxn>
                <a:cxn ang="0">
                  <a:pos x="1744" y="688"/>
                </a:cxn>
                <a:cxn ang="0">
                  <a:pos x="1817" y="655"/>
                </a:cxn>
                <a:cxn ang="0">
                  <a:pos x="1938" y="551"/>
                </a:cxn>
                <a:cxn ang="0">
                  <a:pos x="1963" y="493"/>
                </a:cxn>
                <a:cxn ang="0">
                  <a:pos x="2061" y="526"/>
                </a:cxn>
                <a:cxn ang="0">
                  <a:pos x="1956" y="396"/>
                </a:cxn>
                <a:cxn ang="0">
                  <a:pos x="1809" y="372"/>
                </a:cxn>
                <a:cxn ang="0">
                  <a:pos x="1711" y="372"/>
                </a:cxn>
                <a:cxn ang="0">
                  <a:pos x="1598" y="307"/>
                </a:cxn>
                <a:cxn ang="0">
                  <a:pos x="1436" y="275"/>
                </a:cxn>
                <a:cxn ang="0">
                  <a:pos x="1322" y="324"/>
                </a:cxn>
                <a:cxn ang="0">
                  <a:pos x="1225" y="225"/>
                </a:cxn>
                <a:cxn ang="0">
                  <a:pos x="1063" y="194"/>
                </a:cxn>
              </a:cxnLst>
              <a:rect l="0" t="0" r="r" b="b"/>
              <a:pathLst>
                <a:path w="2093" h="1044">
                  <a:moveTo>
                    <a:pt x="1063" y="194"/>
                  </a:moveTo>
                  <a:lnTo>
                    <a:pt x="1055" y="201"/>
                  </a:lnTo>
                  <a:lnTo>
                    <a:pt x="1063" y="218"/>
                  </a:lnTo>
                  <a:lnTo>
                    <a:pt x="1030" y="235"/>
                  </a:lnTo>
                  <a:lnTo>
                    <a:pt x="1023" y="235"/>
                  </a:lnTo>
                  <a:lnTo>
                    <a:pt x="1030" y="210"/>
                  </a:lnTo>
                  <a:lnTo>
                    <a:pt x="1111" y="138"/>
                  </a:lnTo>
                  <a:lnTo>
                    <a:pt x="1111" y="88"/>
                  </a:lnTo>
                  <a:lnTo>
                    <a:pt x="1080" y="57"/>
                  </a:lnTo>
                  <a:lnTo>
                    <a:pt x="1038" y="57"/>
                  </a:lnTo>
                  <a:lnTo>
                    <a:pt x="1038" y="73"/>
                  </a:lnTo>
                  <a:lnTo>
                    <a:pt x="1014" y="73"/>
                  </a:lnTo>
                  <a:lnTo>
                    <a:pt x="1030" y="41"/>
                  </a:lnTo>
                  <a:lnTo>
                    <a:pt x="989" y="33"/>
                  </a:lnTo>
                  <a:lnTo>
                    <a:pt x="1014" y="16"/>
                  </a:lnTo>
                  <a:lnTo>
                    <a:pt x="989" y="0"/>
                  </a:lnTo>
                  <a:lnTo>
                    <a:pt x="949" y="41"/>
                  </a:lnTo>
                  <a:lnTo>
                    <a:pt x="949" y="73"/>
                  </a:lnTo>
                  <a:lnTo>
                    <a:pt x="924" y="73"/>
                  </a:lnTo>
                  <a:lnTo>
                    <a:pt x="852" y="88"/>
                  </a:lnTo>
                  <a:lnTo>
                    <a:pt x="787" y="128"/>
                  </a:lnTo>
                  <a:lnTo>
                    <a:pt x="762" y="162"/>
                  </a:lnTo>
                  <a:lnTo>
                    <a:pt x="769" y="201"/>
                  </a:lnTo>
                  <a:lnTo>
                    <a:pt x="682" y="218"/>
                  </a:lnTo>
                  <a:lnTo>
                    <a:pt x="688" y="266"/>
                  </a:lnTo>
                  <a:lnTo>
                    <a:pt x="713" y="290"/>
                  </a:lnTo>
                  <a:lnTo>
                    <a:pt x="697" y="299"/>
                  </a:lnTo>
                  <a:lnTo>
                    <a:pt x="673" y="266"/>
                  </a:lnTo>
                  <a:lnTo>
                    <a:pt x="648" y="259"/>
                  </a:lnTo>
                  <a:lnTo>
                    <a:pt x="640" y="266"/>
                  </a:lnTo>
                  <a:lnTo>
                    <a:pt x="625" y="250"/>
                  </a:lnTo>
                  <a:lnTo>
                    <a:pt x="608" y="235"/>
                  </a:lnTo>
                  <a:lnTo>
                    <a:pt x="608" y="243"/>
                  </a:lnTo>
                  <a:lnTo>
                    <a:pt x="616" y="266"/>
                  </a:lnTo>
                  <a:lnTo>
                    <a:pt x="591" y="307"/>
                  </a:lnTo>
                  <a:lnTo>
                    <a:pt x="608" y="340"/>
                  </a:lnTo>
                  <a:lnTo>
                    <a:pt x="600" y="372"/>
                  </a:lnTo>
                  <a:lnTo>
                    <a:pt x="600" y="396"/>
                  </a:lnTo>
                  <a:lnTo>
                    <a:pt x="608" y="405"/>
                  </a:lnTo>
                  <a:lnTo>
                    <a:pt x="616" y="446"/>
                  </a:lnTo>
                  <a:lnTo>
                    <a:pt x="567" y="486"/>
                  </a:lnTo>
                  <a:lnTo>
                    <a:pt x="560" y="477"/>
                  </a:lnTo>
                  <a:lnTo>
                    <a:pt x="591" y="437"/>
                  </a:lnTo>
                  <a:lnTo>
                    <a:pt x="600" y="412"/>
                  </a:lnTo>
                  <a:lnTo>
                    <a:pt x="585" y="396"/>
                  </a:lnTo>
                  <a:lnTo>
                    <a:pt x="585" y="315"/>
                  </a:lnTo>
                  <a:lnTo>
                    <a:pt x="576" y="299"/>
                  </a:lnTo>
                  <a:lnTo>
                    <a:pt x="585" y="250"/>
                  </a:lnTo>
                  <a:lnTo>
                    <a:pt x="567" y="243"/>
                  </a:lnTo>
                  <a:lnTo>
                    <a:pt x="576" y="235"/>
                  </a:lnTo>
                  <a:lnTo>
                    <a:pt x="567" y="218"/>
                  </a:lnTo>
                  <a:lnTo>
                    <a:pt x="551" y="225"/>
                  </a:lnTo>
                  <a:lnTo>
                    <a:pt x="511" y="331"/>
                  </a:lnTo>
                  <a:lnTo>
                    <a:pt x="511" y="372"/>
                  </a:lnTo>
                  <a:lnTo>
                    <a:pt x="535" y="405"/>
                  </a:lnTo>
                  <a:lnTo>
                    <a:pt x="535" y="421"/>
                  </a:lnTo>
                  <a:lnTo>
                    <a:pt x="511" y="405"/>
                  </a:lnTo>
                  <a:lnTo>
                    <a:pt x="414" y="340"/>
                  </a:lnTo>
                  <a:lnTo>
                    <a:pt x="405" y="356"/>
                  </a:lnTo>
                  <a:lnTo>
                    <a:pt x="438" y="396"/>
                  </a:lnTo>
                  <a:lnTo>
                    <a:pt x="421" y="405"/>
                  </a:lnTo>
                  <a:lnTo>
                    <a:pt x="414" y="396"/>
                  </a:lnTo>
                  <a:lnTo>
                    <a:pt x="364" y="412"/>
                  </a:lnTo>
                  <a:lnTo>
                    <a:pt x="356" y="427"/>
                  </a:lnTo>
                  <a:lnTo>
                    <a:pt x="349" y="412"/>
                  </a:lnTo>
                  <a:lnTo>
                    <a:pt x="349" y="396"/>
                  </a:lnTo>
                  <a:lnTo>
                    <a:pt x="267" y="446"/>
                  </a:lnTo>
                  <a:lnTo>
                    <a:pt x="267" y="461"/>
                  </a:lnTo>
                  <a:lnTo>
                    <a:pt x="250" y="469"/>
                  </a:lnTo>
                  <a:lnTo>
                    <a:pt x="227" y="452"/>
                  </a:lnTo>
                  <a:lnTo>
                    <a:pt x="250" y="437"/>
                  </a:lnTo>
                  <a:lnTo>
                    <a:pt x="243" y="412"/>
                  </a:lnTo>
                  <a:lnTo>
                    <a:pt x="210" y="405"/>
                  </a:lnTo>
                  <a:lnTo>
                    <a:pt x="219" y="421"/>
                  </a:lnTo>
                  <a:lnTo>
                    <a:pt x="219" y="461"/>
                  </a:lnTo>
                  <a:lnTo>
                    <a:pt x="227" y="477"/>
                  </a:lnTo>
                  <a:lnTo>
                    <a:pt x="219" y="493"/>
                  </a:lnTo>
                  <a:lnTo>
                    <a:pt x="194" y="486"/>
                  </a:lnTo>
                  <a:lnTo>
                    <a:pt x="162" y="509"/>
                  </a:lnTo>
                  <a:lnTo>
                    <a:pt x="178" y="542"/>
                  </a:lnTo>
                  <a:lnTo>
                    <a:pt x="128" y="526"/>
                  </a:lnTo>
                  <a:lnTo>
                    <a:pt x="122" y="533"/>
                  </a:lnTo>
                  <a:lnTo>
                    <a:pt x="138" y="558"/>
                  </a:lnTo>
                  <a:lnTo>
                    <a:pt x="122" y="558"/>
                  </a:lnTo>
                  <a:lnTo>
                    <a:pt x="97" y="542"/>
                  </a:lnTo>
                  <a:lnTo>
                    <a:pt x="97" y="493"/>
                  </a:lnTo>
                  <a:lnTo>
                    <a:pt x="73" y="477"/>
                  </a:lnTo>
                  <a:lnTo>
                    <a:pt x="63" y="461"/>
                  </a:lnTo>
                  <a:lnTo>
                    <a:pt x="81" y="469"/>
                  </a:lnTo>
                  <a:lnTo>
                    <a:pt x="147" y="493"/>
                  </a:lnTo>
                  <a:lnTo>
                    <a:pt x="187" y="469"/>
                  </a:lnTo>
                  <a:lnTo>
                    <a:pt x="178" y="446"/>
                  </a:lnTo>
                  <a:lnTo>
                    <a:pt x="128" y="396"/>
                  </a:lnTo>
                  <a:lnTo>
                    <a:pt x="81" y="380"/>
                  </a:lnTo>
                  <a:lnTo>
                    <a:pt x="81" y="372"/>
                  </a:lnTo>
                  <a:lnTo>
                    <a:pt x="63" y="364"/>
                  </a:lnTo>
                  <a:lnTo>
                    <a:pt x="48" y="372"/>
                  </a:lnTo>
                  <a:lnTo>
                    <a:pt x="23" y="396"/>
                  </a:lnTo>
                  <a:lnTo>
                    <a:pt x="23" y="421"/>
                  </a:lnTo>
                  <a:lnTo>
                    <a:pt x="41" y="437"/>
                  </a:lnTo>
                  <a:lnTo>
                    <a:pt x="32" y="461"/>
                  </a:lnTo>
                  <a:lnTo>
                    <a:pt x="41" y="501"/>
                  </a:lnTo>
                  <a:lnTo>
                    <a:pt x="32" y="526"/>
                  </a:lnTo>
                  <a:lnTo>
                    <a:pt x="48" y="551"/>
                  </a:lnTo>
                  <a:lnTo>
                    <a:pt x="41" y="566"/>
                  </a:lnTo>
                  <a:lnTo>
                    <a:pt x="57" y="583"/>
                  </a:lnTo>
                  <a:lnTo>
                    <a:pt x="57" y="591"/>
                  </a:lnTo>
                  <a:lnTo>
                    <a:pt x="32" y="632"/>
                  </a:lnTo>
                  <a:lnTo>
                    <a:pt x="8" y="648"/>
                  </a:lnTo>
                  <a:lnTo>
                    <a:pt x="16" y="648"/>
                  </a:lnTo>
                  <a:lnTo>
                    <a:pt x="32" y="663"/>
                  </a:lnTo>
                  <a:lnTo>
                    <a:pt x="16" y="679"/>
                  </a:lnTo>
                  <a:lnTo>
                    <a:pt x="8" y="688"/>
                  </a:lnTo>
                  <a:lnTo>
                    <a:pt x="0" y="688"/>
                  </a:lnTo>
                  <a:lnTo>
                    <a:pt x="8" y="713"/>
                  </a:lnTo>
                  <a:lnTo>
                    <a:pt x="8" y="720"/>
                  </a:lnTo>
                  <a:lnTo>
                    <a:pt x="8" y="736"/>
                  </a:lnTo>
                  <a:lnTo>
                    <a:pt x="16" y="753"/>
                  </a:lnTo>
                  <a:lnTo>
                    <a:pt x="41" y="760"/>
                  </a:lnTo>
                  <a:lnTo>
                    <a:pt x="48" y="769"/>
                  </a:lnTo>
                  <a:lnTo>
                    <a:pt x="48" y="785"/>
                  </a:lnTo>
                  <a:lnTo>
                    <a:pt x="63" y="810"/>
                  </a:lnTo>
                  <a:lnTo>
                    <a:pt x="73" y="810"/>
                  </a:lnTo>
                  <a:lnTo>
                    <a:pt x="63" y="825"/>
                  </a:lnTo>
                  <a:lnTo>
                    <a:pt x="57" y="818"/>
                  </a:lnTo>
                  <a:lnTo>
                    <a:pt x="57" y="825"/>
                  </a:lnTo>
                  <a:lnTo>
                    <a:pt x="63" y="841"/>
                  </a:lnTo>
                  <a:lnTo>
                    <a:pt x="88" y="841"/>
                  </a:lnTo>
                  <a:lnTo>
                    <a:pt x="97" y="850"/>
                  </a:lnTo>
                  <a:lnTo>
                    <a:pt x="88" y="850"/>
                  </a:lnTo>
                  <a:lnTo>
                    <a:pt x="97" y="859"/>
                  </a:lnTo>
                  <a:lnTo>
                    <a:pt x="105" y="859"/>
                  </a:lnTo>
                  <a:lnTo>
                    <a:pt x="113" y="874"/>
                  </a:lnTo>
                  <a:lnTo>
                    <a:pt x="122" y="882"/>
                  </a:lnTo>
                  <a:lnTo>
                    <a:pt x="128" y="874"/>
                  </a:lnTo>
                  <a:lnTo>
                    <a:pt x="170" y="899"/>
                  </a:lnTo>
                  <a:lnTo>
                    <a:pt x="162" y="931"/>
                  </a:lnTo>
                  <a:lnTo>
                    <a:pt x="153" y="922"/>
                  </a:lnTo>
                  <a:lnTo>
                    <a:pt x="147" y="931"/>
                  </a:lnTo>
                  <a:lnTo>
                    <a:pt x="147" y="947"/>
                  </a:lnTo>
                  <a:lnTo>
                    <a:pt x="153" y="939"/>
                  </a:lnTo>
                  <a:lnTo>
                    <a:pt x="162" y="947"/>
                  </a:lnTo>
                  <a:lnTo>
                    <a:pt x="138" y="955"/>
                  </a:lnTo>
                  <a:lnTo>
                    <a:pt x="147" y="962"/>
                  </a:lnTo>
                  <a:lnTo>
                    <a:pt x="128" y="980"/>
                  </a:lnTo>
                  <a:lnTo>
                    <a:pt x="128" y="980"/>
                  </a:lnTo>
                  <a:lnTo>
                    <a:pt x="162" y="1012"/>
                  </a:lnTo>
                  <a:lnTo>
                    <a:pt x="202" y="1012"/>
                  </a:lnTo>
                  <a:lnTo>
                    <a:pt x="219" y="1021"/>
                  </a:lnTo>
                  <a:lnTo>
                    <a:pt x="234" y="1021"/>
                  </a:lnTo>
                  <a:lnTo>
                    <a:pt x="250" y="1036"/>
                  </a:lnTo>
                  <a:lnTo>
                    <a:pt x="259" y="1044"/>
                  </a:lnTo>
                  <a:lnTo>
                    <a:pt x="267" y="1044"/>
                  </a:lnTo>
                  <a:lnTo>
                    <a:pt x="275" y="1036"/>
                  </a:lnTo>
                  <a:lnTo>
                    <a:pt x="259" y="1021"/>
                  </a:lnTo>
                  <a:lnTo>
                    <a:pt x="259" y="1002"/>
                  </a:lnTo>
                  <a:lnTo>
                    <a:pt x="250" y="987"/>
                  </a:lnTo>
                  <a:lnTo>
                    <a:pt x="267" y="962"/>
                  </a:lnTo>
                  <a:lnTo>
                    <a:pt x="275" y="971"/>
                  </a:lnTo>
                  <a:lnTo>
                    <a:pt x="284" y="962"/>
                  </a:lnTo>
                  <a:lnTo>
                    <a:pt x="284" y="955"/>
                  </a:lnTo>
                  <a:lnTo>
                    <a:pt x="275" y="955"/>
                  </a:lnTo>
                  <a:lnTo>
                    <a:pt x="284" y="947"/>
                  </a:lnTo>
                  <a:lnTo>
                    <a:pt x="275" y="931"/>
                  </a:lnTo>
                  <a:lnTo>
                    <a:pt x="259" y="931"/>
                  </a:lnTo>
                  <a:lnTo>
                    <a:pt x="250" y="915"/>
                  </a:lnTo>
                  <a:lnTo>
                    <a:pt x="259" y="874"/>
                  </a:lnTo>
                  <a:lnTo>
                    <a:pt x="275" y="890"/>
                  </a:lnTo>
                  <a:lnTo>
                    <a:pt x="284" y="890"/>
                  </a:lnTo>
                  <a:lnTo>
                    <a:pt x="275" y="874"/>
                  </a:lnTo>
                  <a:lnTo>
                    <a:pt x="299" y="850"/>
                  </a:lnTo>
                  <a:lnTo>
                    <a:pt x="315" y="859"/>
                  </a:lnTo>
                  <a:lnTo>
                    <a:pt x="324" y="850"/>
                  </a:lnTo>
                  <a:lnTo>
                    <a:pt x="340" y="859"/>
                  </a:lnTo>
                  <a:lnTo>
                    <a:pt x="364" y="874"/>
                  </a:lnTo>
                  <a:lnTo>
                    <a:pt x="381" y="865"/>
                  </a:lnTo>
                  <a:lnTo>
                    <a:pt x="398" y="865"/>
                  </a:lnTo>
                  <a:lnTo>
                    <a:pt x="405" y="874"/>
                  </a:lnTo>
                  <a:lnTo>
                    <a:pt x="438" y="874"/>
                  </a:lnTo>
                  <a:lnTo>
                    <a:pt x="446" y="859"/>
                  </a:lnTo>
                  <a:lnTo>
                    <a:pt x="421" y="850"/>
                  </a:lnTo>
                  <a:lnTo>
                    <a:pt x="438" y="841"/>
                  </a:lnTo>
                  <a:lnTo>
                    <a:pt x="429" y="834"/>
                  </a:lnTo>
                  <a:lnTo>
                    <a:pt x="438" y="825"/>
                  </a:lnTo>
                  <a:lnTo>
                    <a:pt x="438" y="800"/>
                  </a:lnTo>
                  <a:lnTo>
                    <a:pt x="454" y="810"/>
                  </a:lnTo>
                  <a:lnTo>
                    <a:pt x="526" y="785"/>
                  </a:lnTo>
                  <a:lnTo>
                    <a:pt x="526" y="778"/>
                  </a:lnTo>
                  <a:lnTo>
                    <a:pt x="535" y="778"/>
                  </a:lnTo>
                  <a:lnTo>
                    <a:pt x="560" y="778"/>
                  </a:lnTo>
                  <a:lnTo>
                    <a:pt x="567" y="794"/>
                  </a:lnTo>
                  <a:lnTo>
                    <a:pt x="567" y="800"/>
                  </a:lnTo>
                  <a:lnTo>
                    <a:pt x="576" y="800"/>
                  </a:lnTo>
                  <a:lnTo>
                    <a:pt x="591" y="810"/>
                  </a:lnTo>
                  <a:lnTo>
                    <a:pt x="591" y="818"/>
                  </a:lnTo>
                  <a:lnTo>
                    <a:pt x="608" y="818"/>
                  </a:lnTo>
                  <a:lnTo>
                    <a:pt x="625" y="800"/>
                  </a:lnTo>
                  <a:lnTo>
                    <a:pt x="640" y="794"/>
                  </a:lnTo>
                  <a:lnTo>
                    <a:pt x="648" y="818"/>
                  </a:lnTo>
                  <a:lnTo>
                    <a:pt x="682" y="874"/>
                  </a:lnTo>
                  <a:lnTo>
                    <a:pt x="688" y="859"/>
                  </a:lnTo>
                  <a:lnTo>
                    <a:pt x="697" y="874"/>
                  </a:lnTo>
                  <a:lnTo>
                    <a:pt x="722" y="865"/>
                  </a:lnTo>
                  <a:lnTo>
                    <a:pt x="747" y="890"/>
                  </a:lnTo>
                  <a:lnTo>
                    <a:pt x="762" y="899"/>
                  </a:lnTo>
                  <a:lnTo>
                    <a:pt x="762" y="890"/>
                  </a:lnTo>
                  <a:lnTo>
                    <a:pt x="778" y="907"/>
                  </a:lnTo>
                  <a:lnTo>
                    <a:pt x="787" y="899"/>
                  </a:lnTo>
                  <a:lnTo>
                    <a:pt x="827" y="874"/>
                  </a:lnTo>
                  <a:lnTo>
                    <a:pt x="859" y="882"/>
                  </a:lnTo>
                  <a:lnTo>
                    <a:pt x="875" y="890"/>
                  </a:lnTo>
                  <a:lnTo>
                    <a:pt x="908" y="890"/>
                  </a:lnTo>
                  <a:lnTo>
                    <a:pt x="908" y="859"/>
                  </a:lnTo>
                  <a:lnTo>
                    <a:pt x="924" y="850"/>
                  </a:lnTo>
                  <a:lnTo>
                    <a:pt x="958" y="859"/>
                  </a:lnTo>
                  <a:lnTo>
                    <a:pt x="973" y="882"/>
                  </a:lnTo>
                  <a:lnTo>
                    <a:pt x="983" y="882"/>
                  </a:lnTo>
                  <a:lnTo>
                    <a:pt x="998" y="874"/>
                  </a:lnTo>
                  <a:lnTo>
                    <a:pt x="1046" y="899"/>
                  </a:lnTo>
                  <a:lnTo>
                    <a:pt x="1070" y="907"/>
                  </a:lnTo>
                  <a:lnTo>
                    <a:pt x="1103" y="899"/>
                  </a:lnTo>
                  <a:lnTo>
                    <a:pt x="1120" y="882"/>
                  </a:lnTo>
                  <a:lnTo>
                    <a:pt x="1144" y="890"/>
                  </a:lnTo>
                  <a:lnTo>
                    <a:pt x="1160" y="899"/>
                  </a:lnTo>
                  <a:lnTo>
                    <a:pt x="1185" y="890"/>
                  </a:lnTo>
                  <a:lnTo>
                    <a:pt x="1192" y="859"/>
                  </a:lnTo>
                  <a:lnTo>
                    <a:pt x="1200" y="850"/>
                  </a:lnTo>
                  <a:lnTo>
                    <a:pt x="1200" y="841"/>
                  </a:lnTo>
                  <a:lnTo>
                    <a:pt x="1192" y="841"/>
                  </a:lnTo>
                  <a:lnTo>
                    <a:pt x="1200" y="825"/>
                  </a:lnTo>
                  <a:lnTo>
                    <a:pt x="1232" y="818"/>
                  </a:lnTo>
                  <a:lnTo>
                    <a:pt x="1257" y="825"/>
                  </a:lnTo>
                  <a:lnTo>
                    <a:pt x="1272" y="841"/>
                  </a:lnTo>
                  <a:lnTo>
                    <a:pt x="1290" y="899"/>
                  </a:lnTo>
                  <a:lnTo>
                    <a:pt x="1306" y="899"/>
                  </a:lnTo>
                  <a:lnTo>
                    <a:pt x="1331" y="915"/>
                  </a:lnTo>
                  <a:lnTo>
                    <a:pt x="1331" y="931"/>
                  </a:lnTo>
                  <a:lnTo>
                    <a:pt x="1347" y="931"/>
                  </a:lnTo>
                  <a:lnTo>
                    <a:pt x="1379" y="922"/>
                  </a:lnTo>
                  <a:lnTo>
                    <a:pt x="1379" y="939"/>
                  </a:lnTo>
                  <a:lnTo>
                    <a:pt x="1356" y="987"/>
                  </a:lnTo>
                  <a:lnTo>
                    <a:pt x="1347" y="980"/>
                  </a:lnTo>
                  <a:lnTo>
                    <a:pt x="1331" y="987"/>
                  </a:lnTo>
                  <a:lnTo>
                    <a:pt x="1331" y="1027"/>
                  </a:lnTo>
                  <a:lnTo>
                    <a:pt x="1337" y="1012"/>
                  </a:lnTo>
                  <a:lnTo>
                    <a:pt x="1347" y="1012"/>
                  </a:lnTo>
                  <a:lnTo>
                    <a:pt x="1347" y="1021"/>
                  </a:lnTo>
                  <a:lnTo>
                    <a:pt x="1356" y="1027"/>
                  </a:lnTo>
                  <a:lnTo>
                    <a:pt x="1379" y="1012"/>
                  </a:lnTo>
                  <a:lnTo>
                    <a:pt x="1452" y="922"/>
                  </a:lnTo>
                  <a:lnTo>
                    <a:pt x="1452" y="865"/>
                  </a:lnTo>
                  <a:lnTo>
                    <a:pt x="1461" y="850"/>
                  </a:lnTo>
                  <a:lnTo>
                    <a:pt x="1461" y="825"/>
                  </a:lnTo>
                  <a:lnTo>
                    <a:pt x="1443" y="800"/>
                  </a:lnTo>
                  <a:lnTo>
                    <a:pt x="1436" y="800"/>
                  </a:lnTo>
                  <a:lnTo>
                    <a:pt x="1428" y="818"/>
                  </a:lnTo>
                  <a:lnTo>
                    <a:pt x="1411" y="818"/>
                  </a:lnTo>
                  <a:lnTo>
                    <a:pt x="1419" y="800"/>
                  </a:lnTo>
                  <a:lnTo>
                    <a:pt x="1411" y="800"/>
                  </a:lnTo>
                  <a:lnTo>
                    <a:pt x="1403" y="794"/>
                  </a:lnTo>
                  <a:lnTo>
                    <a:pt x="1387" y="794"/>
                  </a:lnTo>
                  <a:lnTo>
                    <a:pt x="1387" y="785"/>
                  </a:lnTo>
                  <a:lnTo>
                    <a:pt x="1484" y="688"/>
                  </a:lnTo>
                  <a:lnTo>
                    <a:pt x="1518" y="679"/>
                  </a:lnTo>
                  <a:lnTo>
                    <a:pt x="1524" y="688"/>
                  </a:lnTo>
                  <a:lnTo>
                    <a:pt x="1533" y="679"/>
                  </a:lnTo>
                  <a:lnTo>
                    <a:pt x="1558" y="688"/>
                  </a:lnTo>
                  <a:lnTo>
                    <a:pt x="1565" y="672"/>
                  </a:lnTo>
                  <a:lnTo>
                    <a:pt x="1590" y="679"/>
                  </a:lnTo>
                  <a:lnTo>
                    <a:pt x="1598" y="679"/>
                  </a:lnTo>
                  <a:lnTo>
                    <a:pt x="1590" y="688"/>
                  </a:lnTo>
                  <a:lnTo>
                    <a:pt x="1590" y="695"/>
                  </a:lnTo>
                  <a:lnTo>
                    <a:pt x="1638" y="688"/>
                  </a:lnTo>
                  <a:lnTo>
                    <a:pt x="1630" y="679"/>
                  </a:lnTo>
                  <a:lnTo>
                    <a:pt x="1663" y="623"/>
                  </a:lnTo>
                  <a:lnTo>
                    <a:pt x="1704" y="614"/>
                  </a:lnTo>
                  <a:lnTo>
                    <a:pt x="1704" y="632"/>
                  </a:lnTo>
                  <a:lnTo>
                    <a:pt x="1704" y="648"/>
                  </a:lnTo>
                  <a:lnTo>
                    <a:pt x="1744" y="623"/>
                  </a:lnTo>
                  <a:lnTo>
                    <a:pt x="1744" y="598"/>
                  </a:lnTo>
                  <a:lnTo>
                    <a:pt x="1760" y="598"/>
                  </a:lnTo>
                  <a:lnTo>
                    <a:pt x="1754" y="608"/>
                  </a:lnTo>
                  <a:lnTo>
                    <a:pt x="1744" y="648"/>
                  </a:lnTo>
                  <a:lnTo>
                    <a:pt x="1729" y="655"/>
                  </a:lnTo>
                  <a:lnTo>
                    <a:pt x="1679" y="713"/>
                  </a:lnTo>
                  <a:lnTo>
                    <a:pt x="1663" y="720"/>
                  </a:lnTo>
                  <a:lnTo>
                    <a:pt x="1646" y="778"/>
                  </a:lnTo>
                  <a:lnTo>
                    <a:pt x="1663" y="874"/>
                  </a:lnTo>
                  <a:lnTo>
                    <a:pt x="1679" y="859"/>
                  </a:lnTo>
                  <a:lnTo>
                    <a:pt x="1704" y="825"/>
                  </a:lnTo>
                  <a:lnTo>
                    <a:pt x="1704" y="800"/>
                  </a:lnTo>
                  <a:lnTo>
                    <a:pt x="1711" y="800"/>
                  </a:lnTo>
                  <a:lnTo>
                    <a:pt x="1729" y="794"/>
                  </a:lnTo>
                  <a:lnTo>
                    <a:pt x="1729" y="769"/>
                  </a:lnTo>
                  <a:lnTo>
                    <a:pt x="1735" y="760"/>
                  </a:lnTo>
                  <a:lnTo>
                    <a:pt x="1744" y="760"/>
                  </a:lnTo>
                  <a:lnTo>
                    <a:pt x="1744" y="745"/>
                  </a:lnTo>
                  <a:lnTo>
                    <a:pt x="1744" y="728"/>
                  </a:lnTo>
                  <a:lnTo>
                    <a:pt x="1729" y="713"/>
                  </a:lnTo>
                  <a:lnTo>
                    <a:pt x="1744" y="688"/>
                  </a:lnTo>
                  <a:lnTo>
                    <a:pt x="1744" y="672"/>
                  </a:lnTo>
                  <a:lnTo>
                    <a:pt x="1760" y="672"/>
                  </a:lnTo>
                  <a:lnTo>
                    <a:pt x="1785" y="655"/>
                  </a:lnTo>
                  <a:lnTo>
                    <a:pt x="1785" y="672"/>
                  </a:lnTo>
                  <a:lnTo>
                    <a:pt x="1794" y="663"/>
                  </a:lnTo>
                  <a:lnTo>
                    <a:pt x="1817" y="655"/>
                  </a:lnTo>
                  <a:lnTo>
                    <a:pt x="1834" y="672"/>
                  </a:lnTo>
                  <a:lnTo>
                    <a:pt x="1841" y="655"/>
                  </a:lnTo>
                  <a:lnTo>
                    <a:pt x="1922" y="598"/>
                  </a:lnTo>
                  <a:lnTo>
                    <a:pt x="1946" y="608"/>
                  </a:lnTo>
                  <a:lnTo>
                    <a:pt x="1956" y="598"/>
                  </a:lnTo>
                  <a:lnTo>
                    <a:pt x="1938" y="551"/>
                  </a:lnTo>
                  <a:lnTo>
                    <a:pt x="1931" y="551"/>
                  </a:lnTo>
                  <a:lnTo>
                    <a:pt x="1931" y="533"/>
                  </a:lnTo>
                  <a:lnTo>
                    <a:pt x="1938" y="533"/>
                  </a:lnTo>
                  <a:lnTo>
                    <a:pt x="1956" y="526"/>
                  </a:lnTo>
                  <a:lnTo>
                    <a:pt x="1971" y="509"/>
                  </a:lnTo>
                  <a:lnTo>
                    <a:pt x="1963" y="493"/>
                  </a:lnTo>
                  <a:lnTo>
                    <a:pt x="1971" y="486"/>
                  </a:lnTo>
                  <a:lnTo>
                    <a:pt x="1980" y="509"/>
                  </a:lnTo>
                  <a:lnTo>
                    <a:pt x="1996" y="509"/>
                  </a:lnTo>
                  <a:lnTo>
                    <a:pt x="2011" y="526"/>
                  </a:lnTo>
                  <a:lnTo>
                    <a:pt x="2053" y="551"/>
                  </a:lnTo>
                  <a:lnTo>
                    <a:pt x="2061" y="526"/>
                  </a:lnTo>
                  <a:lnTo>
                    <a:pt x="2061" y="509"/>
                  </a:lnTo>
                  <a:lnTo>
                    <a:pt x="2077" y="509"/>
                  </a:lnTo>
                  <a:lnTo>
                    <a:pt x="2093" y="493"/>
                  </a:lnTo>
                  <a:lnTo>
                    <a:pt x="2068" y="469"/>
                  </a:lnTo>
                  <a:lnTo>
                    <a:pt x="2028" y="461"/>
                  </a:lnTo>
                  <a:lnTo>
                    <a:pt x="1956" y="396"/>
                  </a:lnTo>
                  <a:lnTo>
                    <a:pt x="1906" y="364"/>
                  </a:lnTo>
                  <a:lnTo>
                    <a:pt x="1841" y="356"/>
                  </a:lnTo>
                  <a:lnTo>
                    <a:pt x="1841" y="396"/>
                  </a:lnTo>
                  <a:lnTo>
                    <a:pt x="1825" y="405"/>
                  </a:lnTo>
                  <a:lnTo>
                    <a:pt x="1809" y="387"/>
                  </a:lnTo>
                  <a:lnTo>
                    <a:pt x="1809" y="372"/>
                  </a:lnTo>
                  <a:lnTo>
                    <a:pt x="1817" y="372"/>
                  </a:lnTo>
                  <a:lnTo>
                    <a:pt x="1825" y="364"/>
                  </a:lnTo>
                  <a:lnTo>
                    <a:pt x="1809" y="364"/>
                  </a:lnTo>
                  <a:lnTo>
                    <a:pt x="1794" y="380"/>
                  </a:lnTo>
                  <a:lnTo>
                    <a:pt x="1754" y="372"/>
                  </a:lnTo>
                  <a:lnTo>
                    <a:pt x="1711" y="372"/>
                  </a:lnTo>
                  <a:lnTo>
                    <a:pt x="1695" y="364"/>
                  </a:lnTo>
                  <a:lnTo>
                    <a:pt x="1704" y="349"/>
                  </a:lnTo>
                  <a:lnTo>
                    <a:pt x="1688" y="324"/>
                  </a:lnTo>
                  <a:lnTo>
                    <a:pt x="1655" y="315"/>
                  </a:lnTo>
                  <a:lnTo>
                    <a:pt x="1605" y="331"/>
                  </a:lnTo>
                  <a:lnTo>
                    <a:pt x="1598" y="307"/>
                  </a:lnTo>
                  <a:lnTo>
                    <a:pt x="1583" y="307"/>
                  </a:lnTo>
                  <a:lnTo>
                    <a:pt x="1573" y="299"/>
                  </a:lnTo>
                  <a:lnTo>
                    <a:pt x="1573" y="275"/>
                  </a:lnTo>
                  <a:lnTo>
                    <a:pt x="1518" y="259"/>
                  </a:lnTo>
                  <a:lnTo>
                    <a:pt x="1452" y="243"/>
                  </a:lnTo>
                  <a:lnTo>
                    <a:pt x="1436" y="275"/>
                  </a:lnTo>
                  <a:lnTo>
                    <a:pt x="1452" y="299"/>
                  </a:lnTo>
                  <a:lnTo>
                    <a:pt x="1396" y="299"/>
                  </a:lnTo>
                  <a:lnTo>
                    <a:pt x="1379" y="307"/>
                  </a:lnTo>
                  <a:lnTo>
                    <a:pt x="1356" y="284"/>
                  </a:lnTo>
                  <a:lnTo>
                    <a:pt x="1337" y="331"/>
                  </a:lnTo>
                  <a:lnTo>
                    <a:pt x="1322" y="324"/>
                  </a:lnTo>
                  <a:lnTo>
                    <a:pt x="1306" y="290"/>
                  </a:lnTo>
                  <a:lnTo>
                    <a:pt x="1315" y="250"/>
                  </a:lnTo>
                  <a:lnTo>
                    <a:pt x="1297" y="225"/>
                  </a:lnTo>
                  <a:lnTo>
                    <a:pt x="1250" y="210"/>
                  </a:lnTo>
                  <a:lnTo>
                    <a:pt x="1232" y="210"/>
                  </a:lnTo>
                  <a:lnTo>
                    <a:pt x="1225" y="225"/>
                  </a:lnTo>
                  <a:lnTo>
                    <a:pt x="1232" y="243"/>
                  </a:lnTo>
                  <a:lnTo>
                    <a:pt x="1167" y="235"/>
                  </a:lnTo>
                  <a:lnTo>
                    <a:pt x="1175" y="210"/>
                  </a:lnTo>
                  <a:lnTo>
                    <a:pt x="1135" y="201"/>
                  </a:lnTo>
                  <a:lnTo>
                    <a:pt x="1111" y="218"/>
                  </a:lnTo>
                  <a:lnTo>
                    <a:pt x="1063" y="19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3" name="Freeform 71"/>
            <p:cNvSpPr>
              <a:spLocks/>
            </p:cNvSpPr>
            <p:nvPr/>
          </p:nvSpPr>
          <p:spPr bwMode="auto">
            <a:xfrm>
              <a:off x="2799" y="1580"/>
              <a:ext cx="323" cy="318"/>
            </a:xfrm>
            <a:custGeom>
              <a:avLst/>
              <a:gdLst/>
              <a:ahLst/>
              <a:cxnLst>
                <a:cxn ang="0">
                  <a:pos x="81" y="373"/>
                </a:cxn>
                <a:cxn ang="0">
                  <a:pos x="74" y="373"/>
                </a:cxn>
                <a:cxn ang="0">
                  <a:pos x="40" y="398"/>
                </a:cxn>
                <a:cxn ang="0">
                  <a:pos x="9" y="388"/>
                </a:cxn>
                <a:cxn ang="0">
                  <a:pos x="0" y="324"/>
                </a:cxn>
                <a:cxn ang="0">
                  <a:pos x="0" y="299"/>
                </a:cxn>
                <a:cxn ang="0">
                  <a:pos x="40" y="268"/>
                </a:cxn>
                <a:cxn ang="0">
                  <a:pos x="81" y="218"/>
                </a:cxn>
                <a:cxn ang="0">
                  <a:pos x="114" y="162"/>
                </a:cxn>
                <a:cxn ang="0">
                  <a:pos x="146" y="106"/>
                </a:cxn>
                <a:cxn ang="0">
                  <a:pos x="106" y="122"/>
                </a:cxn>
                <a:cxn ang="0">
                  <a:pos x="122" y="90"/>
                </a:cxn>
                <a:cxn ang="0">
                  <a:pos x="146" y="90"/>
                </a:cxn>
                <a:cxn ang="0">
                  <a:pos x="156" y="65"/>
                </a:cxn>
                <a:cxn ang="0">
                  <a:pos x="179" y="41"/>
                </a:cxn>
                <a:cxn ang="0">
                  <a:pos x="211" y="34"/>
                </a:cxn>
                <a:cxn ang="0">
                  <a:pos x="251" y="16"/>
                </a:cxn>
                <a:cxn ang="0">
                  <a:pos x="293" y="0"/>
                </a:cxn>
                <a:cxn ang="0">
                  <a:pos x="342" y="34"/>
                </a:cxn>
                <a:cxn ang="0">
                  <a:pos x="308" y="41"/>
                </a:cxn>
                <a:cxn ang="0">
                  <a:pos x="333" y="57"/>
                </a:cxn>
                <a:cxn ang="0">
                  <a:pos x="317" y="57"/>
                </a:cxn>
                <a:cxn ang="0">
                  <a:pos x="276" y="49"/>
                </a:cxn>
                <a:cxn ang="0">
                  <a:pos x="261" y="90"/>
                </a:cxn>
                <a:cxn ang="0">
                  <a:pos x="211" y="72"/>
                </a:cxn>
                <a:cxn ang="0">
                  <a:pos x="196" y="81"/>
                </a:cxn>
                <a:cxn ang="0">
                  <a:pos x="179" y="97"/>
                </a:cxn>
                <a:cxn ang="0">
                  <a:pos x="171" y="112"/>
                </a:cxn>
                <a:cxn ang="0">
                  <a:pos x="156" y="122"/>
                </a:cxn>
                <a:cxn ang="0">
                  <a:pos x="146" y="154"/>
                </a:cxn>
                <a:cxn ang="0">
                  <a:pos x="122" y="203"/>
                </a:cxn>
                <a:cxn ang="0">
                  <a:pos x="122" y="236"/>
                </a:cxn>
                <a:cxn ang="0">
                  <a:pos x="99" y="251"/>
                </a:cxn>
                <a:cxn ang="0">
                  <a:pos x="99" y="317"/>
                </a:cxn>
                <a:cxn ang="0">
                  <a:pos x="90" y="357"/>
                </a:cxn>
                <a:cxn ang="0">
                  <a:pos x="81" y="380"/>
                </a:cxn>
              </a:cxnLst>
              <a:rect l="0" t="0" r="r" b="b"/>
              <a:pathLst>
                <a:path w="343" h="399">
                  <a:moveTo>
                    <a:pt x="81" y="380"/>
                  </a:moveTo>
                  <a:lnTo>
                    <a:pt x="81" y="373"/>
                  </a:lnTo>
                  <a:lnTo>
                    <a:pt x="74" y="364"/>
                  </a:lnTo>
                  <a:lnTo>
                    <a:pt x="74" y="373"/>
                  </a:lnTo>
                  <a:lnTo>
                    <a:pt x="65" y="373"/>
                  </a:lnTo>
                  <a:lnTo>
                    <a:pt x="40" y="398"/>
                  </a:lnTo>
                  <a:lnTo>
                    <a:pt x="25" y="398"/>
                  </a:lnTo>
                  <a:lnTo>
                    <a:pt x="9" y="388"/>
                  </a:lnTo>
                  <a:lnTo>
                    <a:pt x="9" y="340"/>
                  </a:lnTo>
                  <a:lnTo>
                    <a:pt x="0" y="324"/>
                  </a:lnTo>
                  <a:lnTo>
                    <a:pt x="9" y="308"/>
                  </a:lnTo>
                  <a:lnTo>
                    <a:pt x="0" y="299"/>
                  </a:lnTo>
                  <a:lnTo>
                    <a:pt x="34" y="276"/>
                  </a:lnTo>
                  <a:lnTo>
                    <a:pt x="40" y="268"/>
                  </a:lnTo>
                  <a:lnTo>
                    <a:pt x="59" y="259"/>
                  </a:lnTo>
                  <a:lnTo>
                    <a:pt x="81" y="218"/>
                  </a:lnTo>
                  <a:lnTo>
                    <a:pt x="99" y="203"/>
                  </a:lnTo>
                  <a:lnTo>
                    <a:pt x="114" y="162"/>
                  </a:lnTo>
                  <a:lnTo>
                    <a:pt x="131" y="122"/>
                  </a:lnTo>
                  <a:lnTo>
                    <a:pt x="146" y="106"/>
                  </a:lnTo>
                  <a:lnTo>
                    <a:pt x="122" y="112"/>
                  </a:lnTo>
                  <a:lnTo>
                    <a:pt x="106" y="122"/>
                  </a:lnTo>
                  <a:lnTo>
                    <a:pt x="114" y="106"/>
                  </a:lnTo>
                  <a:lnTo>
                    <a:pt x="122" y="90"/>
                  </a:lnTo>
                  <a:lnTo>
                    <a:pt x="146" y="72"/>
                  </a:lnTo>
                  <a:lnTo>
                    <a:pt x="146" y="90"/>
                  </a:lnTo>
                  <a:lnTo>
                    <a:pt x="156" y="81"/>
                  </a:lnTo>
                  <a:lnTo>
                    <a:pt x="156" y="65"/>
                  </a:lnTo>
                  <a:lnTo>
                    <a:pt x="171" y="57"/>
                  </a:lnTo>
                  <a:lnTo>
                    <a:pt x="179" y="41"/>
                  </a:lnTo>
                  <a:lnTo>
                    <a:pt x="196" y="41"/>
                  </a:lnTo>
                  <a:lnTo>
                    <a:pt x="211" y="34"/>
                  </a:lnTo>
                  <a:lnTo>
                    <a:pt x="236" y="9"/>
                  </a:lnTo>
                  <a:lnTo>
                    <a:pt x="251" y="16"/>
                  </a:lnTo>
                  <a:lnTo>
                    <a:pt x="268" y="0"/>
                  </a:lnTo>
                  <a:lnTo>
                    <a:pt x="293" y="0"/>
                  </a:lnTo>
                  <a:lnTo>
                    <a:pt x="308" y="9"/>
                  </a:lnTo>
                  <a:lnTo>
                    <a:pt x="342" y="34"/>
                  </a:lnTo>
                  <a:lnTo>
                    <a:pt x="326" y="41"/>
                  </a:lnTo>
                  <a:lnTo>
                    <a:pt x="308" y="41"/>
                  </a:lnTo>
                  <a:lnTo>
                    <a:pt x="326" y="49"/>
                  </a:lnTo>
                  <a:lnTo>
                    <a:pt x="333" y="57"/>
                  </a:lnTo>
                  <a:lnTo>
                    <a:pt x="308" y="81"/>
                  </a:lnTo>
                  <a:lnTo>
                    <a:pt x="317" y="57"/>
                  </a:lnTo>
                  <a:lnTo>
                    <a:pt x="293" y="41"/>
                  </a:lnTo>
                  <a:lnTo>
                    <a:pt x="276" y="49"/>
                  </a:lnTo>
                  <a:lnTo>
                    <a:pt x="268" y="81"/>
                  </a:lnTo>
                  <a:lnTo>
                    <a:pt x="261" y="90"/>
                  </a:lnTo>
                  <a:lnTo>
                    <a:pt x="227" y="90"/>
                  </a:lnTo>
                  <a:lnTo>
                    <a:pt x="211" y="72"/>
                  </a:lnTo>
                  <a:lnTo>
                    <a:pt x="202" y="81"/>
                  </a:lnTo>
                  <a:lnTo>
                    <a:pt x="196" y="81"/>
                  </a:lnTo>
                  <a:lnTo>
                    <a:pt x="196" y="97"/>
                  </a:lnTo>
                  <a:lnTo>
                    <a:pt x="179" y="97"/>
                  </a:lnTo>
                  <a:lnTo>
                    <a:pt x="171" y="97"/>
                  </a:lnTo>
                  <a:lnTo>
                    <a:pt x="171" y="112"/>
                  </a:lnTo>
                  <a:lnTo>
                    <a:pt x="162" y="112"/>
                  </a:lnTo>
                  <a:lnTo>
                    <a:pt x="156" y="122"/>
                  </a:lnTo>
                  <a:lnTo>
                    <a:pt x="146" y="137"/>
                  </a:lnTo>
                  <a:lnTo>
                    <a:pt x="146" y="154"/>
                  </a:lnTo>
                  <a:lnTo>
                    <a:pt x="131" y="178"/>
                  </a:lnTo>
                  <a:lnTo>
                    <a:pt x="122" y="203"/>
                  </a:lnTo>
                  <a:lnTo>
                    <a:pt x="114" y="218"/>
                  </a:lnTo>
                  <a:lnTo>
                    <a:pt x="122" y="236"/>
                  </a:lnTo>
                  <a:lnTo>
                    <a:pt x="106" y="243"/>
                  </a:lnTo>
                  <a:lnTo>
                    <a:pt x="99" y="251"/>
                  </a:lnTo>
                  <a:lnTo>
                    <a:pt x="90" y="283"/>
                  </a:lnTo>
                  <a:lnTo>
                    <a:pt x="99" y="317"/>
                  </a:lnTo>
                  <a:lnTo>
                    <a:pt x="99" y="348"/>
                  </a:lnTo>
                  <a:lnTo>
                    <a:pt x="90" y="357"/>
                  </a:lnTo>
                  <a:lnTo>
                    <a:pt x="90" y="380"/>
                  </a:lnTo>
                  <a:lnTo>
                    <a:pt x="81" y="3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4" name="Freeform 72"/>
            <p:cNvSpPr>
              <a:spLocks/>
            </p:cNvSpPr>
            <p:nvPr/>
          </p:nvSpPr>
          <p:spPr bwMode="auto">
            <a:xfrm>
              <a:off x="3052" y="2155"/>
              <a:ext cx="230" cy="78"/>
            </a:xfrm>
            <a:custGeom>
              <a:avLst/>
              <a:gdLst/>
              <a:ahLst/>
              <a:cxnLst>
                <a:cxn ang="0">
                  <a:pos x="244" y="32"/>
                </a:cxn>
                <a:cxn ang="0">
                  <a:pos x="236" y="32"/>
                </a:cxn>
                <a:cxn ang="0">
                  <a:pos x="227" y="8"/>
                </a:cxn>
                <a:cxn ang="0">
                  <a:pos x="204" y="8"/>
                </a:cxn>
                <a:cxn ang="0">
                  <a:pos x="179" y="16"/>
                </a:cxn>
                <a:cxn ang="0">
                  <a:pos x="145" y="16"/>
                </a:cxn>
                <a:cxn ang="0">
                  <a:pos x="122" y="0"/>
                </a:cxn>
                <a:cxn ang="0">
                  <a:pos x="98" y="0"/>
                </a:cxn>
                <a:cxn ang="0">
                  <a:pos x="74" y="16"/>
                </a:cxn>
                <a:cxn ang="0">
                  <a:pos x="58" y="16"/>
                </a:cxn>
                <a:cxn ang="0">
                  <a:pos x="40" y="16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8" y="8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8" y="32"/>
                </a:cxn>
                <a:cxn ang="0">
                  <a:pos x="25" y="16"/>
                </a:cxn>
                <a:cxn ang="0">
                  <a:pos x="40" y="16"/>
                </a:cxn>
                <a:cxn ang="0">
                  <a:pos x="49" y="25"/>
                </a:cxn>
                <a:cxn ang="0">
                  <a:pos x="40" y="25"/>
                </a:cxn>
                <a:cxn ang="0">
                  <a:pos x="40" y="32"/>
                </a:cxn>
                <a:cxn ang="0">
                  <a:pos x="17" y="32"/>
                </a:cxn>
                <a:cxn ang="0">
                  <a:pos x="8" y="41"/>
                </a:cxn>
                <a:cxn ang="0">
                  <a:pos x="8" y="48"/>
                </a:cxn>
                <a:cxn ang="0">
                  <a:pos x="17" y="41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8" y="65"/>
                </a:cxn>
                <a:cxn ang="0">
                  <a:pos x="17" y="73"/>
                </a:cxn>
                <a:cxn ang="0">
                  <a:pos x="25" y="81"/>
                </a:cxn>
                <a:cxn ang="0">
                  <a:pos x="33" y="81"/>
                </a:cxn>
                <a:cxn ang="0">
                  <a:pos x="33" y="90"/>
                </a:cxn>
                <a:cxn ang="0">
                  <a:pos x="49" y="97"/>
                </a:cxn>
                <a:cxn ang="0">
                  <a:pos x="65" y="90"/>
                </a:cxn>
                <a:cxn ang="0">
                  <a:pos x="74" y="90"/>
                </a:cxn>
                <a:cxn ang="0">
                  <a:pos x="90" y="97"/>
                </a:cxn>
                <a:cxn ang="0">
                  <a:pos x="98" y="97"/>
                </a:cxn>
                <a:cxn ang="0">
                  <a:pos x="114" y="90"/>
                </a:cxn>
                <a:cxn ang="0">
                  <a:pos x="130" y="90"/>
                </a:cxn>
                <a:cxn ang="0">
                  <a:pos x="130" y="97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64" y="81"/>
                </a:cxn>
                <a:cxn ang="0">
                  <a:pos x="170" y="90"/>
                </a:cxn>
                <a:cxn ang="0">
                  <a:pos x="195" y="81"/>
                </a:cxn>
                <a:cxn ang="0">
                  <a:pos x="219" y="81"/>
                </a:cxn>
                <a:cxn ang="0">
                  <a:pos x="219" y="73"/>
                </a:cxn>
                <a:cxn ang="0">
                  <a:pos x="244" y="81"/>
                </a:cxn>
                <a:cxn ang="0">
                  <a:pos x="236" y="41"/>
                </a:cxn>
                <a:cxn ang="0">
                  <a:pos x="244" y="32"/>
                </a:cxn>
              </a:cxnLst>
              <a:rect l="0" t="0" r="r" b="b"/>
              <a:pathLst>
                <a:path w="245" h="98">
                  <a:moveTo>
                    <a:pt x="244" y="32"/>
                  </a:moveTo>
                  <a:lnTo>
                    <a:pt x="236" y="32"/>
                  </a:lnTo>
                  <a:lnTo>
                    <a:pt x="227" y="8"/>
                  </a:lnTo>
                  <a:lnTo>
                    <a:pt x="204" y="8"/>
                  </a:lnTo>
                  <a:lnTo>
                    <a:pt x="179" y="16"/>
                  </a:lnTo>
                  <a:lnTo>
                    <a:pt x="145" y="16"/>
                  </a:lnTo>
                  <a:lnTo>
                    <a:pt x="122" y="0"/>
                  </a:lnTo>
                  <a:lnTo>
                    <a:pt x="98" y="0"/>
                  </a:lnTo>
                  <a:lnTo>
                    <a:pt x="74" y="16"/>
                  </a:lnTo>
                  <a:lnTo>
                    <a:pt x="58" y="16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32"/>
                  </a:lnTo>
                  <a:lnTo>
                    <a:pt x="25" y="16"/>
                  </a:lnTo>
                  <a:lnTo>
                    <a:pt x="40" y="16"/>
                  </a:lnTo>
                  <a:lnTo>
                    <a:pt x="49" y="25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17" y="32"/>
                  </a:lnTo>
                  <a:lnTo>
                    <a:pt x="8" y="41"/>
                  </a:lnTo>
                  <a:lnTo>
                    <a:pt x="8" y="48"/>
                  </a:lnTo>
                  <a:lnTo>
                    <a:pt x="17" y="41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25" y="81"/>
                  </a:lnTo>
                  <a:lnTo>
                    <a:pt x="33" y="81"/>
                  </a:lnTo>
                  <a:lnTo>
                    <a:pt x="33" y="90"/>
                  </a:lnTo>
                  <a:lnTo>
                    <a:pt x="49" y="97"/>
                  </a:lnTo>
                  <a:lnTo>
                    <a:pt x="65" y="90"/>
                  </a:lnTo>
                  <a:lnTo>
                    <a:pt x="74" y="90"/>
                  </a:lnTo>
                  <a:lnTo>
                    <a:pt x="90" y="97"/>
                  </a:lnTo>
                  <a:lnTo>
                    <a:pt x="98" y="97"/>
                  </a:lnTo>
                  <a:lnTo>
                    <a:pt x="114" y="90"/>
                  </a:lnTo>
                  <a:lnTo>
                    <a:pt x="130" y="90"/>
                  </a:lnTo>
                  <a:lnTo>
                    <a:pt x="130" y="97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64" y="81"/>
                  </a:lnTo>
                  <a:lnTo>
                    <a:pt x="170" y="90"/>
                  </a:lnTo>
                  <a:lnTo>
                    <a:pt x="195" y="81"/>
                  </a:lnTo>
                  <a:lnTo>
                    <a:pt x="219" y="81"/>
                  </a:lnTo>
                  <a:lnTo>
                    <a:pt x="219" y="73"/>
                  </a:lnTo>
                  <a:lnTo>
                    <a:pt x="244" y="81"/>
                  </a:lnTo>
                  <a:lnTo>
                    <a:pt x="236" y="41"/>
                  </a:lnTo>
                  <a:lnTo>
                    <a:pt x="244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5" name="Freeform 73"/>
            <p:cNvSpPr>
              <a:spLocks/>
            </p:cNvSpPr>
            <p:nvPr/>
          </p:nvSpPr>
          <p:spPr bwMode="auto">
            <a:xfrm>
              <a:off x="1827" y="2807"/>
              <a:ext cx="101" cy="46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9" y="32"/>
                </a:cxn>
                <a:cxn ang="0">
                  <a:pos x="106" y="72"/>
                </a:cxn>
                <a:cxn ang="0">
                  <a:pos x="89" y="97"/>
                </a:cxn>
                <a:cxn ang="0">
                  <a:pos x="82" y="146"/>
                </a:cxn>
                <a:cxn ang="0">
                  <a:pos x="72" y="227"/>
                </a:cxn>
                <a:cxn ang="0">
                  <a:pos x="66" y="268"/>
                </a:cxn>
                <a:cxn ang="0">
                  <a:pos x="57" y="308"/>
                </a:cxn>
                <a:cxn ang="0">
                  <a:pos x="48" y="357"/>
                </a:cxn>
                <a:cxn ang="0">
                  <a:pos x="48" y="405"/>
                </a:cxn>
                <a:cxn ang="0">
                  <a:pos x="57" y="414"/>
                </a:cxn>
                <a:cxn ang="0">
                  <a:pos x="41" y="460"/>
                </a:cxn>
                <a:cxn ang="0">
                  <a:pos x="32" y="502"/>
                </a:cxn>
                <a:cxn ang="0">
                  <a:pos x="32" y="526"/>
                </a:cxn>
                <a:cxn ang="0">
                  <a:pos x="41" y="542"/>
                </a:cxn>
                <a:cxn ang="0">
                  <a:pos x="72" y="551"/>
                </a:cxn>
                <a:cxn ang="0">
                  <a:pos x="89" y="559"/>
                </a:cxn>
                <a:cxn ang="0">
                  <a:pos x="66" y="566"/>
                </a:cxn>
                <a:cxn ang="0">
                  <a:pos x="57" y="582"/>
                </a:cxn>
                <a:cxn ang="0">
                  <a:pos x="57" y="575"/>
                </a:cxn>
                <a:cxn ang="0">
                  <a:pos x="41" y="575"/>
                </a:cxn>
                <a:cxn ang="0">
                  <a:pos x="32" y="559"/>
                </a:cxn>
                <a:cxn ang="0">
                  <a:pos x="17" y="551"/>
                </a:cxn>
                <a:cxn ang="0">
                  <a:pos x="8" y="551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10"/>
                </a:cxn>
                <a:cxn ang="0">
                  <a:pos x="0" y="502"/>
                </a:cxn>
                <a:cxn ang="0">
                  <a:pos x="8" y="470"/>
                </a:cxn>
                <a:cxn ang="0">
                  <a:pos x="17" y="477"/>
                </a:cxn>
                <a:cxn ang="0">
                  <a:pos x="8" y="445"/>
                </a:cxn>
                <a:cxn ang="0">
                  <a:pos x="8" y="429"/>
                </a:cxn>
                <a:cxn ang="0">
                  <a:pos x="17" y="405"/>
                </a:cxn>
                <a:cxn ang="0">
                  <a:pos x="23" y="414"/>
                </a:cxn>
                <a:cxn ang="0">
                  <a:pos x="41" y="357"/>
                </a:cxn>
                <a:cxn ang="0">
                  <a:pos x="23" y="348"/>
                </a:cxn>
                <a:cxn ang="0">
                  <a:pos x="32" y="315"/>
                </a:cxn>
                <a:cxn ang="0">
                  <a:pos x="32" y="283"/>
                </a:cxn>
                <a:cxn ang="0">
                  <a:pos x="48" y="186"/>
                </a:cxn>
                <a:cxn ang="0">
                  <a:pos x="57" y="153"/>
                </a:cxn>
                <a:cxn ang="0">
                  <a:pos x="66" y="72"/>
                </a:cxn>
                <a:cxn ang="0">
                  <a:pos x="66" y="7"/>
                </a:cxn>
              </a:cxnLst>
              <a:rect l="0" t="0" r="r" b="b"/>
              <a:pathLst>
                <a:path w="107" h="583">
                  <a:moveTo>
                    <a:pt x="66" y="7"/>
                  </a:moveTo>
                  <a:lnTo>
                    <a:pt x="82" y="0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97" y="72"/>
                  </a:lnTo>
                  <a:lnTo>
                    <a:pt x="106" y="72"/>
                  </a:lnTo>
                  <a:lnTo>
                    <a:pt x="106" y="90"/>
                  </a:lnTo>
                  <a:lnTo>
                    <a:pt x="89" y="97"/>
                  </a:lnTo>
                  <a:lnTo>
                    <a:pt x="97" y="121"/>
                  </a:lnTo>
                  <a:lnTo>
                    <a:pt x="82" y="146"/>
                  </a:lnTo>
                  <a:lnTo>
                    <a:pt x="66" y="193"/>
                  </a:lnTo>
                  <a:lnTo>
                    <a:pt x="72" y="227"/>
                  </a:lnTo>
                  <a:lnTo>
                    <a:pt x="66" y="252"/>
                  </a:lnTo>
                  <a:lnTo>
                    <a:pt x="66" y="268"/>
                  </a:lnTo>
                  <a:lnTo>
                    <a:pt x="57" y="275"/>
                  </a:lnTo>
                  <a:lnTo>
                    <a:pt x="57" y="308"/>
                  </a:lnTo>
                  <a:lnTo>
                    <a:pt x="48" y="323"/>
                  </a:lnTo>
                  <a:lnTo>
                    <a:pt x="48" y="357"/>
                  </a:lnTo>
                  <a:lnTo>
                    <a:pt x="48" y="373"/>
                  </a:lnTo>
                  <a:lnTo>
                    <a:pt x="48" y="405"/>
                  </a:lnTo>
                  <a:lnTo>
                    <a:pt x="57" y="405"/>
                  </a:lnTo>
                  <a:lnTo>
                    <a:pt x="57" y="414"/>
                  </a:lnTo>
                  <a:lnTo>
                    <a:pt x="48" y="445"/>
                  </a:lnTo>
                  <a:lnTo>
                    <a:pt x="41" y="460"/>
                  </a:lnTo>
                  <a:lnTo>
                    <a:pt x="41" y="477"/>
                  </a:lnTo>
                  <a:lnTo>
                    <a:pt x="32" y="502"/>
                  </a:lnTo>
                  <a:lnTo>
                    <a:pt x="32" y="519"/>
                  </a:lnTo>
                  <a:lnTo>
                    <a:pt x="32" y="526"/>
                  </a:lnTo>
                  <a:lnTo>
                    <a:pt x="41" y="519"/>
                  </a:lnTo>
                  <a:lnTo>
                    <a:pt x="41" y="542"/>
                  </a:lnTo>
                  <a:lnTo>
                    <a:pt x="48" y="551"/>
                  </a:lnTo>
                  <a:lnTo>
                    <a:pt x="72" y="551"/>
                  </a:lnTo>
                  <a:lnTo>
                    <a:pt x="89" y="551"/>
                  </a:lnTo>
                  <a:lnTo>
                    <a:pt x="89" y="559"/>
                  </a:lnTo>
                  <a:lnTo>
                    <a:pt x="82" y="559"/>
                  </a:lnTo>
                  <a:lnTo>
                    <a:pt x="66" y="566"/>
                  </a:lnTo>
                  <a:lnTo>
                    <a:pt x="66" y="582"/>
                  </a:lnTo>
                  <a:lnTo>
                    <a:pt x="57" y="582"/>
                  </a:lnTo>
                  <a:lnTo>
                    <a:pt x="48" y="575"/>
                  </a:lnTo>
                  <a:lnTo>
                    <a:pt x="57" y="575"/>
                  </a:lnTo>
                  <a:lnTo>
                    <a:pt x="57" y="566"/>
                  </a:lnTo>
                  <a:lnTo>
                    <a:pt x="41" y="575"/>
                  </a:lnTo>
                  <a:lnTo>
                    <a:pt x="32" y="566"/>
                  </a:lnTo>
                  <a:lnTo>
                    <a:pt x="32" y="559"/>
                  </a:lnTo>
                  <a:lnTo>
                    <a:pt x="23" y="559"/>
                  </a:lnTo>
                  <a:lnTo>
                    <a:pt x="17" y="551"/>
                  </a:lnTo>
                  <a:lnTo>
                    <a:pt x="17" y="559"/>
                  </a:lnTo>
                  <a:lnTo>
                    <a:pt x="8" y="551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34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10"/>
                  </a:lnTo>
                  <a:lnTo>
                    <a:pt x="8" y="510"/>
                  </a:lnTo>
                  <a:lnTo>
                    <a:pt x="0" y="502"/>
                  </a:lnTo>
                  <a:lnTo>
                    <a:pt x="0" y="494"/>
                  </a:lnTo>
                  <a:lnTo>
                    <a:pt x="8" y="470"/>
                  </a:lnTo>
                  <a:lnTo>
                    <a:pt x="8" y="460"/>
                  </a:lnTo>
                  <a:lnTo>
                    <a:pt x="17" y="477"/>
                  </a:lnTo>
                  <a:lnTo>
                    <a:pt x="23" y="454"/>
                  </a:lnTo>
                  <a:lnTo>
                    <a:pt x="8" y="445"/>
                  </a:lnTo>
                  <a:lnTo>
                    <a:pt x="0" y="445"/>
                  </a:lnTo>
                  <a:lnTo>
                    <a:pt x="8" y="429"/>
                  </a:lnTo>
                  <a:lnTo>
                    <a:pt x="17" y="429"/>
                  </a:lnTo>
                  <a:lnTo>
                    <a:pt x="17" y="405"/>
                  </a:lnTo>
                  <a:lnTo>
                    <a:pt x="23" y="395"/>
                  </a:lnTo>
                  <a:lnTo>
                    <a:pt x="23" y="414"/>
                  </a:lnTo>
                  <a:lnTo>
                    <a:pt x="41" y="364"/>
                  </a:lnTo>
                  <a:lnTo>
                    <a:pt x="41" y="357"/>
                  </a:lnTo>
                  <a:lnTo>
                    <a:pt x="32" y="357"/>
                  </a:lnTo>
                  <a:lnTo>
                    <a:pt x="23" y="348"/>
                  </a:lnTo>
                  <a:lnTo>
                    <a:pt x="23" y="323"/>
                  </a:lnTo>
                  <a:lnTo>
                    <a:pt x="32" y="315"/>
                  </a:lnTo>
                  <a:lnTo>
                    <a:pt x="23" y="292"/>
                  </a:lnTo>
                  <a:lnTo>
                    <a:pt x="32" y="283"/>
                  </a:lnTo>
                  <a:lnTo>
                    <a:pt x="57" y="209"/>
                  </a:lnTo>
                  <a:lnTo>
                    <a:pt x="48" y="186"/>
                  </a:lnTo>
                  <a:lnTo>
                    <a:pt x="57" y="171"/>
                  </a:lnTo>
                  <a:lnTo>
                    <a:pt x="57" y="153"/>
                  </a:lnTo>
                  <a:lnTo>
                    <a:pt x="66" y="121"/>
                  </a:lnTo>
                  <a:lnTo>
                    <a:pt x="66" y="72"/>
                  </a:lnTo>
                  <a:lnTo>
                    <a:pt x="72" y="49"/>
                  </a:lnTo>
                  <a:lnTo>
                    <a:pt x="6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6" name="Freeform 74"/>
            <p:cNvSpPr>
              <a:spLocks/>
            </p:cNvSpPr>
            <p:nvPr/>
          </p:nvSpPr>
          <p:spPr bwMode="auto">
            <a:xfrm>
              <a:off x="1849" y="3253"/>
              <a:ext cx="64" cy="5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66" y="0"/>
                </a:cxn>
                <a:cxn ang="0">
                  <a:pos x="49" y="7"/>
                </a:cxn>
                <a:cxn ang="0">
                  <a:pos x="49" y="23"/>
                </a:cxn>
                <a:cxn ang="0">
                  <a:pos x="43" y="32"/>
                </a:cxn>
                <a:cxn ang="0">
                  <a:pos x="34" y="32"/>
                </a:cxn>
                <a:cxn ang="0">
                  <a:pos x="9" y="16"/>
                </a:cxn>
                <a:cxn ang="0">
                  <a:pos x="0" y="23"/>
                </a:cxn>
                <a:cxn ang="0">
                  <a:pos x="9" y="32"/>
                </a:cxn>
                <a:cxn ang="0">
                  <a:pos x="18" y="32"/>
                </a:cxn>
                <a:cxn ang="0">
                  <a:pos x="18" y="40"/>
                </a:cxn>
                <a:cxn ang="0">
                  <a:pos x="25" y="40"/>
                </a:cxn>
                <a:cxn ang="0">
                  <a:pos x="25" y="48"/>
                </a:cxn>
                <a:cxn ang="0">
                  <a:pos x="43" y="57"/>
                </a:cxn>
                <a:cxn ang="0">
                  <a:pos x="49" y="57"/>
                </a:cxn>
                <a:cxn ang="0">
                  <a:pos x="59" y="63"/>
                </a:cxn>
                <a:cxn ang="0">
                  <a:pos x="66" y="48"/>
                </a:cxn>
              </a:cxnLst>
              <a:rect l="0" t="0" r="r" b="b"/>
              <a:pathLst>
                <a:path w="67" h="64">
                  <a:moveTo>
                    <a:pt x="66" y="48"/>
                  </a:moveTo>
                  <a:lnTo>
                    <a:pt x="66" y="0"/>
                  </a:lnTo>
                  <a:lnTo>
                    <a:pt x="49" y="7"/>
                  </a:lnTo>
                  <a:lnTo>
                    <a:pt x="49" y="23"/>
                  </a:lnTo>
                  <a:lnTo>
                    <a:pt x="43" y="32"/>
                  </a:lnTo>
                  <a:lnTo>
                    <a:pt x="34" y="32"/>
                  </a:lnTo>
                  <a:lnTo>
                    <a:pt x="9" y="16"/>
                  </a:lnTo>
                  <a:lnTo>
                    <a:pt x="0" y="23"/>
                  </a:lnTo>
                  <a:lnTo>
                    <a:pt x="9" y="32"/>
                  </a:lnTo>
                  <a:lnTo>
                    <a:pt x="18" y="32"/>
                  </a:lnTo>
                  <a:lnTo>
                    <a:pt x="18" y="40"/>
                  </a:lnTo>
                  <a:lnTo>
                    <a:pt x="25" y="40"/>
                  </a:lnTo>
                  <a:lnTo>
                    <a:pt x="25" y="48"/>
                  </a:lnTo>
                  <a:lnTo>
                    <a:pt x="43" y="57"/>
                  </a:lnTo>
                  <a:lnTo>
                    <a:pt x="49" y="57"/>
                  </a:lnTo>
                  <a:lnTo>
                    <a:pt x="59" y="63"/>
                  </a:lnTo>
                  <a:lnTo>
                    <a:pt x="6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7" name="Freeform 75"/>
            <p:cNvSpPr>
              <a:spLocks/>
            </p:cNvSpPr>
            <p:nvPr/>
          </p:nvSpPr>
          <p:spPr bwMode="auto">
            <a:xfrm>
              <a:off x="1911" y="3253"/>
              <a:ext cx="47" cy="5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8" y="23"/>
                </a:cxn>
                <a:cxn ang="0">
                  <a:pos x="33" y="40"/>
                </a:cxn>
                <a:cxn ang="0">
                  <a:pos x="49" y="48"/>
                </a:cxn>
                <a:cxn ang="0">
                  <a:pos x="42" y="57"/>
                </a:cxn>
                <a:cxn ang="0">
                  <a:pos x="17" y="63"/>
                </a:cxn>
                <a:cxn ang="0">
                  <a:pos x="8" y="72"/>
                </a:cxn>
                <a:cxn ang="0">
                  <a:pos x="0" y="48"/>
                </a:cxn>
              </a:cxnLst>
              <a:rect l="0" t="0" r="r" b="b"/>
              <a:pathLst>
                <a:path w="50" h="73">
                  <a:moveTo>
                    <a:pt x="0" y="48"/>
                  </a:moveTo>
                  <a:lnTo>
                    <a:pt x="0" y="0"/>
                  </a:lnTo>
                  <a:lnTo>
                    <a:pt x="8" y="23"/>
                  </a:lnTo>
                  <a:lnTo>
                    <a:pt x="33" y="40"/>
                  </a:lnTo>
                  <a:lnTo>
                    <a:pt x="49" y="48"/>
                  </a:lnTo>
                  <a:lnTo>
                    <a:pt x="42" y="57"/>
                  </a:lnTo>
                  <a:lnTo>
                    <a:pt x="17" y="63"/>
                  </a:lnTo>
                  <a:lnTo>
                    <a:pt x="8" y="72"/>
                  </a:lnTo>
                  <a:lnTo>
                    <a:pt x="0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8" name="Freeform 76"/>
            <p:cNvSpPr>
              <a:spLocks/>
            </p:cNvSpPr>
            <p:nvPr/>
          </p:nvSpPr>
          <p:spPr bwMode="auto">
            <a:xfrm>
              <a:off x="1857" y="2851"/>
              <a:ext cx="239" cy="396"/>
            </a:xfrm>
            <a:custGeom>
              <a:avLst/>
              <a:gdLst/>
              <a:ahLst/>
              <a:cxnLst>
                <a:cxn ang="0">
                  <a:pos x="202" y="122"/>
                </a:cxn>
                <a:cxn ang="0">
                  <a:pos x="252" y="74"/>
                </a:cxn>
                <a:cxn ang="0">
                  <a:pos x="236" y="50"/>
                </a:cxn>
                <a:cxn ang="0">
                  <a:pos x="221" y="74"/>
                </a:cxn>
                <a:cxn ang="0">
                  <a:pos x="187" y="74"/>
                </a:cxn>
                <a:cxn ang="0">
                  <a:pos x="196" y="50"/>
                </a:cxn>
                <a:cxn ang="0">
                  <a:pos x="155" y="34"/>
                </a:cxn>
                <a:cxn ang="0">
                  <a:pos x="122" y="0"/>
                </a:cxn>
                <a:cxn ang="0">
                  <a:pos x="90" y="0"/>
                </a:cxn>
                <a:cxn ang="0">
                  <a:pos x="74" y="34"/>
                </a:cxn>
                <a:cxn ang="0">
                  <a:pos x="65" y="65"/>
                </a:cxn>
                <a:cxn ang="0">
                  <a:pos x="34" y="137"/>
                </a:cxn>
                <a:cxn ang="0">
                  <a:pos x="34" y="196"/>
                </a:cxn>
                <a:cxn ang="0">
                  <a:pos x="25" y="219"/>
                </a:cxn>
                <a:cxn ang="0">
                  <a:pos x="16" y="267"/>
                </a:cxn>
                <a:cxn ang="0">
                  <a:pos x="16" y="317"/>
                </a:cxn>
                <a:cxn ang="0">
                  <a:pos x="25" y="349"/>
                </a:cxn>
                <a:cxn ang="0">
                  <a:pos x="16" y="389"/>
                </a:cxn>
                <a:cxn ang="0">
                  <a:pos x="9" y="421"/>
                </a:cxn>
                <a:cxn ang="0">
                  <a:pos x="0" y="463"/>
                </a:cxn>
                <a:cxn ang="0">
                  <a:pos x="9" y="463"/>
                </a:cxn>
                <a:cxn ang="0">
                  <a:pos x="16" y="495"/>
                </a:cxn>
                <a:cxn ang="0">
                  <a:pos x="57" y="495"/>
                </a:cxn>
                <a:cxn ang="0">
                  <a:pos x="57" y="463"/>
                </a:cxn>
                <a:cxn ang="0">
                  <a:pos x="74" y="429"/>
                </a:cxn>
                <a:cxn ang="0">
                  <a:pos x="99" y="398"/>
                </a:cxn>
                <a:cxn ang="0">
                  <a:pos x="74" y="381"/>
                </a:cxn>
                <a:cxn ang="0">
                  <a:pos x="82" y="364"/>
                </a:cxn>
                <a:cxn ang="0">
                  <a:pos x="99" y="349"/>
                </a:cxn>
                <a:cxn ang="0">
                  <a:pos x="106" y="333"/>
                </a:cxn>
                <a:cxn ang="0">
                  <a:pos x="115" y="317"/>
                </a:cxn>
                <a:cxn ang="0">
                  <a:pos x="122" y="308"/>
                </a:cxn>
                <a:cxn ang="0">
                  <a:pos x="106" y="284"/>
                </a:cxn>
                <a:cxn ang="0">
                  <a:pos x="139" y="284"/>
                </a:cxn>
                <a:cxn ang="0">
                  <a:pos x="139" y="252"/>
                </a:cxn>
                <a:cxn ang="0">
                  <a:pos x="162" y="252"/>
                </a:cxn>
                <a:cxn ang="0">
                  <a:pos x="211" y="219"/>
                </a:cxn>
                <a:cxn ang="0">
                  <a:pos x="202" y="202"/>
                </a:cxn>
                <a:cxn ang="0">
                  <a:pos x="187" y="187"/>
                </a:cxn>
              </a:cxnLst>
              <a:rect l="0" t="0" r="r" b="b"/>
              <a:pathLst>
                <a:path w="253" h="496">
                  <a:moveTo>
                    <a:pt x="187" y="178"/>
                  </a:moveTo>
                  <a:lnTo>
                    <a:pt x="202" y="122"/>
                  </a:lnTo>
                  <a:lnTo>
                    <a:pt x="236" y="81"/>
                  </a:lnTo>
                  <a:lnTo>
                    <a:pt x="252" y="74"/>
                  </a:lnTo>
                  <a:lnTo>
                    <a:pt x="244" y="50"/>
                  </a:lnTo>
                  <a:lnTo>
                    <a:pt x="236" y="50"/>
                  </a:lnTo>
                  <a:lnTo>
                    <a:pt x="236" y="65"/>
                  </a:lnTo>
                  <a:lnTo>
                    <a:pt x="221" y="74"/>
                  </a:lnTo>
                  <a:lnTo>
                    <a:pt x="211" y="81"/>
                  </a:lnTo>
                  <a:lnTo>
                    <a:pt x="187" y="74"/>
                  </a:lnTo>
                  <a:lnTo>
                    <a:pt x="196" y="57"/>
                  </a:lnTo>
                  <a:lnTo>
                    <a:pt x="196" y="50"/>
                  </a:lnTo>
                  <a:lnTo>
                    <a:pt x="179" y="34"/>
                  </a:lnTo>
                  <a:lnTo>
                    <a:pt x="155" y="34"/>
                  </a:lnTo>
                  <a:lnTo>
                    <a:pt x="139" y="10"/>
                  </a:lnTo>
                  <a:lnTo>
                    <a:pt x="122" y="0"/>
                  </a:lnTo>
                  <a:lnTo>
                    <a:pt x="115" y="10"/>
                  </a:lnTo>
                  <a:lnTo>
                    <a:pt x="90" y="0"/>
                  </a:lnTo>
                  <a:lnTo>
                    <a:pt x="74" y="16"/>
                  </a:lnTo>
                  <a:lnTo>
                    <a:pt x="74" y="34"/>
                  </a:lnTo>
                  <a:lnTo>
                    <a:pt x="57" y="41"/>
                  </a:lnTo>
                  <a:lnTo>
                    <a:pt x="65" y="65"/>
                  </a:lnTo>
                  <a:lnTo>
                    <a:pt x="50" y="90"/>
                  </a:lnTo>
                  <a:lnTo>
                    <a:pt x="34" y="137"/>
                  </a:lnTo>
                  <a:lnTo>
                    <a:pt x="40" y="171"/>
                  </a:lnTo>
                  <a:lnTo>
                    <a:pt x="34" y="196"/>
                  </a:lnTo>
                  <a:lnTo>
                    <a:pt x="34" y="212"/>
                  </a:lnTo>
                  <a:lnTo>
                    <a:pt x="25" y="219"/>
                  </a:lnTo>
                  <a:lnTo>
                    <a:pt x="25" y="252"/>
                  </a:lnTo>
                  <a:lnTo>
                    <a:pt x="16" y="267"/>
                  </a:lnTo>
                  <a:lnTo>
                    <a:pt x="16" y="301"/>
                  </a:lnTo>
                  <a:lnTo>
                    <a:pt x="16" y="317"/>
                  </a:lnTo>
                  <a:lnTo>
                    <a:pt x="16" y="349"/>
                  </a:lnTo>
                  <a:lnTo>
                    <a:pt x="25" y="349"/>
                  </a:lnTo>
                  <a:lnTo>
                    <a:pt x="25" y="358"/>
                  </a:lnTo>
                  <a:lnTo>
                    <a:pt x="16" y="389"/>
                  </a:lnTo>
                  <a:lnTo>
                    <a:pt x="9" y="404"/>
                  </a:lnTo>
                  <a:lnTo>
                    <a:pt x="9" y="421"/>
                  </a:lnTo>
                  <a:lnTo>
                    <a:pt x="0" y="446"/>
                  </a:lnTo>
                  <a:lnTo>
                    <a:pt x="0" y="463"/>
                  </a:lnTo>
                  <a:lnTo>
                    <a:pt x="0" y="470"/>
                  </a:lnTo>
                  <a:lnTo>
                    <a:pt x="9" y="463"/>
                  </a:lnTo>
                  <a:lnTo>
                    <a:pt x="9" y="486"/>
                  </a:lnTo>
                  <a:lnTo>
                    <a:pt x="16" y="495"/>
                  </a:lnTo>
                  <a:lnTo>
                    <a:pt x="40" y="495"/>
                  </a:lnTo>
                  <a:lnTo>
                    <a:pt x="57" y="495"/>
                  </a:lnTo>
                  <a:lnTo>
                    <a:pt x="50" y="470"/>
                  </a:lnTo>
                  <a:lnTo>
                    <a:pt x="57" y="463"/>
                  </a:lnTo>
                  <a:lnTo>
                    <a:pt x="65" y="454"/>
                  </a:lnTo>
                  <a:lnTo>
                    <a:pt x="74" y="429"/>
                  </a:lnTo>
                  <a:lnTo>
                    <a:pt x="99" y="414"/>
                  </a:lnTo>
                  <a:lnTo>
                    <a:pt x="99" y="398"/>
                  </a:lnTo>
                  <a:lnTo>
                    <a:pt x="90" y="398"/>
                  </a:lnTo>
                  <a:lnTo>
                    <a:pt x="74" y="381"/>
                  </a:lnTo>
                  <a:lnTo>
                    <a:pt x="74" y="373"/>
                  </a:lnTo>
                  <a:lnTo>
                    <a:pt x="82" y="364"/>
                  </a:lnTo>
                  <a:lnTo>
                    <a:pt x="99" y="358"/>
                  </a:lnTo>
                  <a:lnTo>
                    <a:pt x="99" y="349"/>
                  </a:lnTo>
                  <a:lnTo>
                    <a:pt x="106" y="349"/>
                  </a:lnTo>
                  <a:lnTo>
                    <a:pt x="106" y="333"/>
                  </a:lnTo>
                  <a:lnTo>
                    <a:pt x="115" y="324"/>
                  </a:lnTo>
                  <a:lnTo>
                    <a:pt x="115" y="317"/>
                  </a:lnTo>
                  <a:lnTo>
                    <a:pt x="122" y="317"/>
                  </a:lnTo>
                  <a:lnTo>
                    <a:pt x="122" y="308"/>
                  </a:lnTo>
                  <a:lnTo>
                    <a:pt x="106" y="308"/>
                  </a:lnTo>
                  <a:lnTo>
                    <a:pt x="106" y="284"/>
                  </a:lnTo>
                  <a:lnTo>
                    <a:pt x="122" y="292"/>
                  </a:lnTo>
                  <a:lnTo>
                    <a:pt x="139" y="284"/>
                  </a:lnTo>
                  <a:lnTo>
                    <a:pt x="147" y="259"/>
                  </a:lnTo>
                  <a:lnTo>
                    <a:pt x="139" y="252"/>
                  </a:lnTo>
                  <a:lnTo>
                    <a:pt x="147" y="252"/>
                  </a:lnTo>
                  <a:lnTo>
                    <a:pt x="162" y="252"/>
                  </a:lnTo>
                  <a:lnTo>
                    <a:pt x="202" y="243"/>
                  </a:lnTo>
                  <a:lnTo>
                    <a:pt x="211" y="219"/>
                  </a:lnTo>
                  <a:lnTo>
                    <a:pt x="211" y="212"/>
                  </a:lnTo>
                  <a:lnTo>
                    <a:pt x="202" y="202"/>
                  </a:lnTo>
                  <a:lnTo>
                    <a:pt x="202" y="196"/>
                  </a:lnTo>
                  <a:lnTo>
                    <a:pt x="187" y="187"/>
                  </a:lnTo>
                  <a:lnTo>
                    <a:pt x="187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49" name="Freeform 77"/>
            <p:cNvSpPr>
              <a:spLocks/>
            </p:cNvSpPr>
            <p:nvPr/>
          </p:nvSpPr>
          <p:spPr bwMode="auto">
            <a:xfrm>
              <a:off x="2003" y="3233"/>
              <a:ext cx="41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7"/>
                </a:cxn>
                <a:cxn ang="0">
                  <a:pos x="24" y="25"/>
                </a:cxn>
                <a:cxn ang="0">
                  <a:pos x="41" y="8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42" h="26">
                  <a:moveTo>
                    <a:pt x="0" y="8"/>
                  </a:moveTo>
                  <a:lnTo>
                    <a:pt x="16" y="17"/>
                  </a:lnTo>
                  <a:lnTo>
                    <a:pt x="24" y="25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0" name="Freeform 78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1" name="Freeform 79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2" name="Freeform 80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3" name="Freeform 81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4" name="Freeform 82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5" name="Freeform 83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6" name="Freeform 84"/>
            <p:cNvSpPr>
              <a:spLocks/>
            </p:cNvSpPr>
            <p:nvPr/>
          </p:nvSpPr>
          <p:spPr bwMode="auto">
            <a:xfrm>
              <a:off x="2026" y="2013"/>
              <a:ext cx="78" cy="7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57" y="80"/>
                </a:cxn>
                <a:cxn ang="0">
                  <a:pos x="73" y="88"/>
                </a:cxn>
                <a:cxn ang="0">
                  <a:pos x="73" y="96"/>
                </a:cxn>
                <a:cxn ang="0">
                  <a:pos x="82" y="96"/>
                </a:cxn>
                <a:cxn ang="0">
                  <a:pos x="82" y="80"/>
                </a:cxn>
                <a:cxn ang="0">
                  <a:pos x="65" y="72"/>
                </a:cxn>
                <a:cxn ang="0">
                  <a:pos x="73" y="63"/>
                </a:cxn>
                <a:cxn ang="0">
                  <a:pos x="65" y="56"/>
                </a:cxn>
                <a:cxn ang="0">
                  <a:pos x="73" y="48"/>
                </a:cxn>
                <a:cxn ang="0">
                  <a:pos x="48" y="48"/>
                </a:cxn>
                <a:cxn ang="0">
                  <a:pos x="42" y="40"/>
                </a:cxn>
                <a:cxn ang="0">
                  <a:pos x="48" y="31"/>
                </a:cxn>
                <a:cxn ang="0">
                  <a:pos x="42" y="31"/>
                </a:cxn>
                <a:cxn ang="0">
                  <a:pos x="48" y="0"/>
                </a:cxn>
                <a:cxn ang="0">
                  <a:pos x="32" y="6"/>
                </a:cxn>
                <a:cxn ang="0">
                  <a:pos x="8" y="56"/>
                </a:cxn>
                <a:cxn ang="0">
                  <a:pos x="8" y="63"/>
                </a:cxn>
                <a:cxn ang="0">
                  <a:pos x="0" y="72"/>
                </a:cxn>
              </a:cxnLst>
              <a:rect l="0" t="0" r="r" b="b"/>
              <a:pathLst>
                <a:path w="83" h="97">
                  <a:moveTo>
                    <a:pt x="0" y="72"/>
                  </a:moveTo>
                  <a:lnTo>
                    <a:pt x="0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57" y="80"/>
                  </a:lnTo>
                  <a:lnTo>
                    <a:pt x="73" y="88"/>
                  </a:lnTo>
                  <a:lnTo>
                    <a:pt x="73" y="96"/>
                  </a:lnTo>
                  <a:lnTo>
                    <a:pt x="82" y="96"/>
                  </a:lnTo>
                  <a:lnTo>
                    <a:pt x="82" y="80"/>
                  </a:lnTo>
                  <a:lnTo>
                    <a:pt x="65" y="72"/>
                  </a:lnTo>
                  <a:lnTo>
                    <a:pt x="73" y="63"/>
                  </a:lnTo>
                  <a:lnTo>
                    <a:pt x="65" y="56"/>
                  </a:lnTo>
                  <a:lnTo>
                    <a:pt x="73" y="48"/>
                  </a:lnTo>
                  <a:lnTo>
                    <a:pt x="48" y="48"/>
                  </a:lnTo>
                  <a:lnTo>
                    <a:pt x="42" y="40"/>
                  </a:lnTo>
                  <a:lnTo>
                    <a:pt x="48" y="31"/>
                  </a:lnTo>
                  <a:lnTo>
                    <a:pt x="42" y="31"/>
                  </a:lnTo>
                  <a:lnTo>
                    <a:pt x="48" y="0"/>
                  </a:lnTo>
                  <a:lnTo>
                    <a:pt x="32" y="6"/>
                  </a:lnTo>
                  <a:lnTo>
                    <a:pt x="8" y="56"/>
                  </a:lnTo>
                  <a:lnTo>
                    <a:pt x="8" y="63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7" name="Freeform 85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8" name="Freeform 86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59" name="Freeform 87"/>
            <p:cNvSpPr>
              <a:spLocks/>
            </p:cNvSpPr>
            <p:nvPr/>
          </p:nvSpPr>
          <p:spPr bwMode="auto">
            <a:xfrm>
              <a:off x="3564" y="2232"/>
              <a:ext cx="353" cy="311"/>
            </a:xfrm>
            <a:custGeom>
              <a:avLst/>
              <a:gdLst/>
              <a:ahLst/>
              <a:cxnLst>
                <a:cxn ang="0">
                  <a:pos x="358" y="105"/>
                </a:cxn>
                <a:cxn ang="0">
                  <a:pos x="373" y="137"/>
                </a:cxn>
                <a:cxn ang="0">
                  <a:pos x="349" y="146"/>
                </a:cxn>
                <a:cxn ang="0">
                  <a:pos x="326" y="187"/>
                </a:cxn>
                <a:cxn ang="0">
                  <a:pos x="318" y="211"/>
                </a:cxn>
                <a:cxn ang="0">
                  <a:pos x="308" y="178"/>
                </a:cxn>
                <a:cxn ang="0">
                  <a:pos x="293" y="187"/>
                </a:cxn>
                <a:cxn ang="0">
                  <a:pos x="308" y="162"/>
                </a:cxn>
                <a:cxn ang="0">
                  <a:pos x="276" y="146"/>
                </a:cxn>
                <a:cxn ang="0">
                  <a:pos x="261" y="146"/>
                </a:cxn>
                <a:cxn ang="0">
                  <a:pos x="252" y="170"/>
                </a:cxn>
                <a:cxn ang="0">
                  <a:pos x="268" y="211"/>
                </a:cxn>
                <a:cxn ang="0">
                  <a:pos x="261" y="202"/>
                </a:cxn>
                <a:cxn ang="0">
                  <a:pos x="236" y="236"/>
                </a:cxn>
                <a:cxn ang="0">
                  <a:pos x="180" y="276"/>
                </a:cxn>
                <a:cxn ang="0">
                  <a:pos x="171" y="283"/>
                </a:cxn>
                <a:cxn ang="0">
                  <a:pos x="156" y="292"/>
                </a:cxn>
                <a:cxn ang="0">
                  <a:pos x="156" y="324"/>
                </a:cxn>
                <a:cxn ang="0">
                  <a:pos x="147" y="364"/>
                </a:cxn>
                <a:cxn ang="0">
                  <a:pos x="131" y="380"/>
                </a:cxn>
                <a:cxn ang="0">
                  <a:pos x="106" y="380"/>
                </a:cxn>
                <a:cxn ang="0">
                  <a:pos x="65" y="283"/>
                </a:cxn>
                <a:cxn ang="0">
                  <a:pos x="59" y="202"/>
                </a:cxn>
                <a:cxn ang="0">
                  <a:pos x="34" y="227"/>
                </a:cxn>
                <a:cxn ang="0">
                  <a:pos x="25" y="202"/>
                </a:cxn>
                <a:cxn ang="0">
                  <a:pos x="19" y="195"/>
                </a:cxn>
                <a:cxn ang="0">
                  <a:pos x="9" y="178"/>
                </a:cxn>
                <a:cxn ang="0">
                  <a:pos x="34" y="170"/>
                </a:cxn>
                <a:cxn ang="0">
                  <a:pos x="25" y="153"/>
                </a:cxn>
                <a:cxn ang="0">
                  <a:pos x="19" y="146"/>
                </a:cxn>
                <a:cxn ang="0">
                  <a:pos x="25" y="121"/>
                </a:cxn>
                <a:cxn ang="0">
                  <a:pos x="50" y="121"/>
                </a:cxn>
                <a:cxn ang="0">
                  <a:pos x="82" y="65"/>
                </a:cxn>
                <a:cxn ang="0">
                  <a:pos x="90" y="56"/>
                </a:cxn>
                <a:cxn ang="0">
                  <a:pos x="82" y="33"/>
                </a:cxn>
                <a:cxn ang="0">
                  <a:pos x="82" y="16"/>
                </a:cxn>
                <a:cxn ang="0">
                  <a:pos x="114" y="16"/>
                </a:cxn>
                <a:cxn ang="0">
                  <a:pos x="147" y="0"/>
                </a:cxn>
                <a:cxn ang="0">
                  <a:pos x="156" y="25"/>
                </a:cxn>
                <a:cxn ang="0">
                  <a:pos x="147" y="56"/>
                </a:cxn>
                <a:cxn ang="0">
                  <a:pos x="139" y="81"/>
                </a:cxn>
                <a:cxn ang="0">
                  <a:pos x="156" y="113"/>
                </a:cxn>
                <a:cxn ang="0">
                  <a:pos x="243" y="146"/>
                </a:cxn>
                <a:cxn ang="0">
                  <a:pos x="252" y="137"/>
                </a:cxn>
                <a:cxn ang="0">
                  <a:pos x="261" y="121"/>
                </a:cxn>
                <a:cxn ang="0">
                  <a:pos x="268" y="137"/>
                </a:cxn>
                <a:cxn ang="0">
                  <a:pos x="308" y="137"/>
                </a:cxn>
                <a:cxn ang="0">
                  <a:pos x="342" y="105"/>
                </a:cxn>
              </a:cxnLst>
              <a:rect l="0" t="0" r="r" b="b"/>
              <a:pathLst>
                <a:path w="374" h="390">
                  <a:moveTo>
                    <a:pt x="342" y="105"/>
                  </a:moveTo>
                  <a:lnTo>
                    <a:pt x="358" y="105"/>
                  </a:lnTo>
                  <a:lnTo>
                    <a:pt x="373" y="121"/>
                  </a:lnTo>
                  <a:lnTo>
                    <a:pt x="373" y="137"/>
                  </a:lnTo>
                  <a:lnTo>
                    <a:pt x="358" y="137"/>
                  </a:lnTo>
                  <a:lnTo>
                    <a:pt x="349" y="146"/>
                  </a:lnTo>
                  <a:lnTo>
                    <a:pt x="333" y="178"/>
                  </a:lnTo>
                  <a:lnTo>
                    <a:pt x="326" y="187"/>
                  </a:lnTo>
                  <a:lnTo>
                    <a:pt x="318" y="202"/>
                  </a:lnTo>
                  <a:lnTo>
                    <a:pt x="318" y="211"/>
                  </a:lnTo>
                  <a:lnTo>
                    <a:pt x="308" y="187"/>
                  </a:lnTo>
                  <a:lnTo>
                    <a:pt x="308" y="178"/>
                  </a:lnTo>
                  <a:lnTo>
                    <a:pt x="301" y="187"/>
                  </a:lnTo>
                  <a:lnTo>
                    <a:pt x="293" y="187"/>
                  </a:lnTo>
                  <a:lnTo>
                    <a:pt x="293" y="178"/>
                  </a:lnTo>
                  <a:lnTo>
                    <a:pt x="308" y="162"/>
                  </a:lnTo>
                  <a:lnTo>
                    <a:pt x="276" y="162"/>
                  </a:lnTo>
                  <a:lnTo>
                    <a:pt x="276" y="146"/>
                  </a:lnTo>
                  <a:lnTo>
                    <a:pt x="268" y="146"/>
                  </a:lnTo>
                  <a:lnTo>
                    <a:pt x="261" y="146"/>
                  </a:lnTo>
                  <a:lnTo>
                    <a:pt x="261" y="153"/>
                  </a:lnTo>
                  <a:lnTo>
                    <a:pt x="252" y="170"/>
                  </a:lnTo>
                  <a:lnTo>
                    <a:pt x="261" y="170"/>
                  </a:lnTo>
                  <a:lnTo>
                    <a:pt x="268" y="211"/>
                  </a:lnTo>
                  <a:lnTo>
                    <a:pt x="261" y="211"/>
                  </a:lnTo>
                  <a:lnTo>
                    <a:pt x="261" y="202"/>
                  </a:lnTo>
                  <a:lnTo>
                    <a:pt x="243" y="211"/>
                  </a:lnTo>
                  <a:lnTo>
                    <a:pt x="236" y="236"/>
                  </a:lnTo>
                  <a:lnTo>
                    <a:pt x="221" y="242"/>
                  </a:lnTo>
                  <a:lnTo>
                    <a:pt x="180" y="276"/>
                  </a:lnTo>
                  <a:lnTo>
                    <a:pt x="180" y="283"/>
                  </a:lnTo>
                  <a:lnTo>
                    <a:pt x="171" y="283"/>
                  </a:lnTo>
                  <a:lnTo>
                    <a:pt x="162" y="292"/>
                  </a:lnTo>
                  <a:lnTo>
                    <a:pt x="156" y="292"/>
                  </a:lnTo>
                  <a:lnTo>
                    <a:pt x="156" y="299"/>
                  </a:lnTo>
                  <a:lnTo>
                    <a:pt x="156" y="324"/>
                  </a:lnTo>
                  <a:lnTo>
                    <a:pt x="147" y="339"/>
                  </a:lnTo>
                  <a:lnTo>
                    <a:pt x="147" y="364"/>
                  </a:lnTo>
                  <a:lnTo>
                    <a:pt x="139" y="373"/>
                  </a:lnTo>
                  <a:lnTo>
                    <a:pt x="131" y="380"/>
                  </a:lnTo>
                  <a:lnTo>
                    <a:pt x="122" y="389"/>
                  </a:lnTo>
                  <a:lnTo>
                    <a:pt x="106" y="380"/>
                  </a:lnTo>
                  <a:lnTo>
                    <a:pt x="82" y="307"/>
                  </a:lnTo>
                  <a:lnTo>
                    <a:pt x="65" y="283"/>
                  </a:lnTo>
                  <a:lnTo>
                    <a:pt x="59" y="236"/>
                  </a:lnTo>
                  <a:lnTo>
                    <a:pt x="59" y="202"/>
                  </a:lnTo>
                  <a:lnTo>
                    <a:pt x="50" y="218"/>
                  </a:lnTo>
                  <a:lnTo>
                    <a:pt x="34" y="227"/>
                  </a:lnTo>
                  <a:lnTo>
                    <a:pt x="9" y="202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19" y="195"/>
                  </a:lnTo>
                  <a:lnTo>
                    <a:pt x="0" y="187"/>
                  </a:lnTo>
                  <a:lnTo>
                    <a:pt x="9" y="178"/>
                  </a:lnTo>
                  <a:lnTo>
                    <a:pt x="34" y="178"/>
                  </a:lnTo>
                  <a:lnTo>
                    <a:pt x="34" y="170"/>
                  </a:lnTo>
                  <a:lnTo>
                    <a:pt x="34" y="153"/>
                  </a:lnTo>
                  <a:lnTo>
                    <a:pt x="25" y="153"/>
                  </a:lnTo>
                  <a:lnTo>
                    <a:pt x="25" y="146"/>
                  </a:lnTo>
                  <a:lnTo>
                    <a:pt x="19" y="146"/>
                  </a:lnTo>
                  <a:lnTo>
                    <a:pt x="19" y="130"/>
                  </a:lnTo>
                  <a:lnTo>
                    <a:pt x="25" y="121"/>
                  </a:lnTo>
                  <a:lnTo>
                    <a:pt x="34" y="130"/>
                  </a:lnTo>
                  <a:lnTo>
                    <a:pt x="50" y="121"/>
                  </a:lnTo>
                  <a:lnTo>
                    <a:pt x="90" y="74"/>
                  </a:lnTo>
                  <a:lnTo>
                    <a:pt x="82" y="65"/>
                  </a:lnTo>
                  <a:lnTo>
                    <a:pt x="90" y="65"/>
                  </a:lnTo>
                  <a:lnTo>
                    <a:pt x="90" y="56"/>
                  </a:lnTo>
                  <a:lnTo>
                    <a:pt x="74" y="50"/>
                  </a:lnTo>
                  <a:lnTo>
                    <a:pt x="82" y="33"/>
                  </a:lnTo>
                  <a:lnTo>
                    <a:pt x="74" y="25"/>
                  </a:lnTo>
                  <a:lnTo>
                    <a:pt x="82" y="16"/>
                  </a:lnTo>
                  <a:lnTo>
                    <a:pt x="99" y="25"/>
                  </a:lnTo>
                  <a:lnTo>
                    <a:pt x="114" y="16"/>
                  </a:lnTo>
                  <a:lnTo>
                    <a:pt x="122" y="8"/>
                  </a:lnTo>
                  <a:lnTo>
                    <a:pt x="147" y="0"/>
                  </a:lnTo>
                  <a:lnTo>
                    <a:pt x="156" y="8"/>
                  </a:lnTo>
                  <a:lnTo>
                    <a:pt x="156" y="25"/>
                  </a:lnTo>
                  <a:lnTo>
                    <a:pt x="139" y="40"/>
                  </a:lnTo>
                  <a:lnTo>
                    <a:pt x="147" y="56"/>
                  </a:lnTo>
                  <a:lnTo>
                    <a:pt x="131" y="56"/>
                  </a:lnTo>
                  <a:lnTo>
                    <a:pt x="139" y="81"/>
                  </a:lnTo>
                  <a:lnTo>
                    <a:pt x="162" y="90"/>
                  </a:lnTo>
                  <a:lnTo>
                    <a:pt x="156" y="113"/>
                  </a:lnTo>
                  <a:lnTo>
                    <a:pt x="171" y="121"/>
                  </a:lnTo>
                  <a:lnTo>
                    <a:pt x="243" y="146"/>
                  </a:lnTo>
                  <a:lnTo>
                    <a:pt x="252" y="146"/>
                  </a:lnTo>
                  <a:lnTo>
                    <a:pt x="252" y="137"/>
                  </a:lnTo>
                  <a:lnTo>
                    <a:pt x="252" y="121"/>
                  </a:lnTo>
                  <a:lnTo>
                    <a:pt x="261" y="121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301" y="137"/>
                  </a:lnTo>
                  <a:lnTo>
                    <a:pt x="308" y="137"/>
                  </a:lnTo>
                  <a:lnTo>
                    <a:pt x="301" y="121"/>
                  </a:lnTo>
                  <a:lnTo>
                    <a:pt x="342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0" name="Freeform 88"/>
            <p:cNvSpPr>
              <a:spLocks/>
            </p:cNvSpPr>
            <p:nvPr/>
          </p:nvSpPr>
          <p:spPr bwMode="auto">
            <a:xfrm>
              <a:off x="3802" y="2006"/>
              <a:ext cx="385" cy="156"/>
            </a:xfrm>
            <a:custGeom>
              <a:avLst/>
              <a:gdLst/>
              <a:ahLst/>
              <a:cxnLst>
                <a:cxn ang="0">
                  <a:pos x="268" y="49"/>
                </a:cxn>
                <a:cxn ang="0">
                  <a:pos x="220" y="24"/>
                </a:cxn>
                <a:cxn ang="0">
                  <a:pos x="205" y="32"/>
                </a:cxn>
                <a:cxn ang="0">
                  <a:pos x="195" y="32"/>
                </a:cxn>
                <a:cxn ang="0">
                  <a:pos x="180" y="9"/>
                </a:cxn>
                <a:cxn ang="0">
                  <a:pos x="146" y="0"/>
                </a:cxn>
                <a:cxn ang="0">
                  <a:pos x="130" y="9"/>
                </a:cxn>
                <a:cxn ang="0">
                  <a:pos x="130" y="24"/>
                </a:cxn>
                <a:cxn ang="0">
                  <a:pos x="130" y="40"/>
                </a:cxn>
                <a:cxn ang="0">
                  <a:pos x="97" y="40"/>
                </a:cxn>
                <a:cxn ang="0">
                  <a:pos x="81" y="32"/>
                </a:cxn>
                <a:cxn ang="0">
                  <a:pos x="49" y="24"/>
                </a:cxn>
                <a:cxn ang="0">
                  <a:pos x="9" y="49"/>
                </a:cxn>
                <a:cxn ang="0">
                  <a:pos x="0" y="57"/>
                </a:cxn>
                <a:cxn ang="0">
                  <a:pos x="16" y="81"/>
                </a:cxn>
                <a:cxn ang="0">
                  <a:pos x="34" y="81"/>
                </a:cxn>
                <a:cxn ang="0">
                  <a:pos x="41" y="97"/>
                </a:cxn>
                <a:cxn ang="0">
                  <a:pos x="41" y="130"/>
                </a:cxn>
                <a:cxn ang="0">
                  <a:pos x="90" y="146"/>
                </a:cxn>
                <a:cxn ang="0">
                  <a:pos x="115" y="171"/>
                </a:cxn>
                <a:cxn ang="0">
                  <a:pos x="162" y="171"/>
                </a:cxn>
                <a:cxn ang="0">
                  <a:pos x="186" y="186"/>
                </a:cxn>
                <a:cxn ang="0">
                  <a:pos x="220" y="194"/>
                </a:cxn>
                <a:cxn ang="0">
                  <a:pos x="252" y="177"/>
                </a:cxn>
                <a:cxn ang="0">
                  <a:pos x="285" y="177"/>
                </a:cxn>
                <a:cxn ang="0">
                  <a:pos x="308" y="152"/>
                </a:cxn>
                <a:cxn ang="0">
                  <a:pos x="302" y="146"/>
                </a:cxn>
                <a:cxn ang="0">
                  <a:pos x="317" y="130"/>
                </a:cxn>
                <a:cxn ang="0">
                  <a:pos x="333" y="137"/>
                </a:cxn>
                <a:cxn ang="0">
                  <a:pos x="357" y="121"/>
                </a:cxn>
                <a:cxn ang="0">
                  <a:pos x="373" y="105"/>
                </a:cxn>
                <a:cxn ang="0">
                  <a:pos x="407" y="105"/>
                </a:cxn>
                <a:cxn ang="0">
                  <a:pos x="397" y="89"/>
                </a:cxn>
                <a:cxn ang="0">
                  <a:pos x="389" y="81"/>
                </a:cxn>
                <a:cxn ang="0">
                  <a:pos x="373" y="89"/>
                </a:cxn>
                <a:cxn ang="0">
                  <a:pos x="357" y="89"/>
                </a:cxn>
                <a:cxn ang="0">
                  <a:pos x="357" y="57"/>
                </a:cxn>
                <a:cxn ang="0">
                  <a:pos x="366" y="40"/>
                </a:cxn>
                <a:cxn ang="0">
                  <a:pos x="342" y="32"/>
                </a:cxn>
                <a:cxn ang="0">
                  <a:pos x="325" y="49"/>
                </a:cxn>
                <a:cxn ang="0">
                  <a:pos x="292" y="57"/>
                </a:cxn>
                <a:cxn ang="0">
                  <a:pos x="268" y="49"/>
                </a:cxn>
              </a:cxnLst>
              <a:rect l="0" t="0" r="r" b="b"/>
              <a:pathLst>
                <a:path w="408" h="195">
                  <a:moveTo>
                    <a:pt x="268" y="49"/>
                  </a:moveTo>
                  <a:lnTo>
                    <a:pt x="220" y="24"/>
                  </a:lnTo>
                  <a:lnTo>
                    <a:pt x="205" y="32"/>
                  </a:lnTo>
                  <a:lnTo>
                    <a:pt x="195" y="32"/>
                  </a:lnTo>
                  <a:lnTo>
                    <a:pt x="180" y="9"/>
                  </a:lnTo>
                  <a:lnTo>
                    <a:pt x="146" y="0"/>
                  </a:lnTo>
                  <a:lnTo>
                    <a:pt x="130" y="9"/>
                  </a:lnTo>
                  <a:lnTo>
                    <a:pt x="130" y="24"/>
                  </a:lnTo>
                  <a:lnTo>
                    <a:pt x="130" y="40"/>
                  </a:lnTo>
                  <a:lnTo>
                    <a:pt x="97" y="40"/>
                  </a:lnTo>
                  <a:lnTo>
                    <a:pt x="81" y="32"/>
                  </a:lnTo>
                  <a:lnTo>
                    <a:pt x="49" y="24"/>
                  </a:lnTo>
                  <a:lnTo>
                    <a:pt x="9" y="49"/>
                  </a:lnTo>
                  <a:lnTo>
                    <a:pt x="0" y="57"/>
                  </a:lnTo>
                  <a:lnTo>
                    <a:pt x="16" y="81"/>
                  </a:lnTo>
                  <a:lnTo>
                    <a:pt x="34" y="81"/>
                  </a:lnTo>
                  <a:lnTo>
                    <a:pt x="41" y="97"/>
                  </a:lnTo>
                  <a:lnTo>
                    <a:pt x="41" y="130"/>
                  </a:lnTo>
                  <a:lnTo>
                    <a:pt x="90" y="146"/>
                  </a:lnTo>
                  <a:lnTo>
                    <a:pt x="115" y="171"/>
                  </a:lnTo>
                  <a:lnTo>
                    <a:pt x="162" y="171"/>
                  </a:lnTo>
                  <a:lnTo>
                    <a:pt x="186" y="186"/>
                  </a:lnTo>
                  <a:lnTo>
                    <a:pt x="220" y="194"/>
                  </a:lnTo>
                  <a:lnTo>
                    <a:pt x="252" y="177"/>
                  </a:lnTo>
                  <a:lnTo>
                    <a:pt x="285" y="177"/>
                  </a:lnTo>
                  <a:lnTo>
                    <a:pt x="308" y="152"/>
                  </a:lnTo>
                  <a:lnTo>
                    <a:pt x="302" y="146"/>
                  </a:lnTo>
                  <a:lnTo>
                    <a:pt x="317" y="130"/>
                  </a:lnTo>
                  <a:lnTo>
                    <a:pt x="333" y="137"/>
                  </a:lnTo>
                  <a:lnTo>
                    <a:pt x="357" y="121"/>
                  </a:lnTo>
                  <a:lnTo>
                    <a:pt x="373" y="105"/>
                  </a:lnTo>
                  <a:lnTo>
                    <a:pt x="407" y="105"/>
                  </a:lnTo>
                  <a:lnTo>
                    <a:pt x="397" y="89"/>
                  </a:lnTo>
                  <a:lnTo>
                    <a:pt x="389" y="81"/>
                  </a:lnTo>
                  <a:lnTo>
                    <a:pt x="373" y="89"/>
                  </a:lnTo>
                  <a:lnTo>
                    <a:pt x="357" y="89"/>
                  </a:lnTo>
                  <a:lnTo>
                    <a:pt x="357" y="57"/>
                  </a:lnTo>
                  <a:lnTo>
                    <a:pt x="366" y="40"/>
                  </a:lnTo>
                  <a:lnTo>
                    <a:pt x="342" y="32"/>
                  </a:lnTo>
                  <a:lnTo>
                    <a:pt x="325" y="49"/>
                  </a:lnTo>
                  <a:lnTo>
                    <a:pt x="292" y="57"/>
                  </a:lnTo>
                  <a:lnTo>
                    <a:pt x="268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1" name="Freeform 89"/>
            <p:cNvSpPr>
              <a:spLocks/>
            </p:cNvSpPr>
            <p:nvPr/>
          </p:nvSpPr>
          <p:spPr bwMode="auto">
            <a:xfrm>
              <a:off x="2990" y="1612"/>
              <a:ext cx="132" cy="246"/>
            </a:xfrm>
            <a:custGeom>
              <a:avLst/>
              <a:gdLst/>
              <a:ahLst/>
              <a:cxnLst>
                <a:cxn ang="0">
                  <a:pos x="106" y="40"/>
                </a:cxn>
                <a:cxn ang="0">
                  <a:pos x="106" y="65"/>
                </a:cxn>
                <a:cxn ang="0">
                  <a:pos x="124" y="81"/>
                </a:cxn>
                <a:cxn ang="0">
                  <a:pos x="115" y="105"/>
                </a:cxn>
                <a:cxn ang="0">
                  <a:pos x="124" y="145"/>
                </a:cxn>
                <a:cxn ang="0">
                  <a:pos x="115" y="170"/>
                </a:cxn>
                <a:cxn ang="0">
                  <a:pos x="131" y="195"/>
                </a:cxn>
                <a:cxn ang="0">
                  <a:pos x="124" y="210"/>
                </a:cxn>
                <a:cxn ang="0">
                  <a:pos x="140" y="227"/>
                </a:cxn>
                <a:cxn ang="0">
                  <a:pos x="140" y="235"/>
                </a:cxn>
                <a:cxn ang="0">
                  <a:pos x="115" y="276"/>
                </a:cxn>
                <a:cxn ang="0">
                  <a:pos x="91" y="292"/>
                </a:cxn>
                <a:cxn ang="0">
                  <a:pos x="83" y="292"/>
                </a:cxn>
                <a:cxn ang="0">
                  <a:pos x="41" y="307"/>
                </a:cxn>
                <a:cxn ang="0">
                  <a:pos x="9" y="292"/>
                </a:cxn>
                <a:cxn ang="0">
                  <a:pos x="18" y="267"/>
                </a:cxn>
                <a:cxn ang="0">
                  <a:pos x="9" y="242"/>
                </a:cxn>
                <a:cxn ang="0">
                  <a:pos x="18" y="227"/>
                </a:cxn>
                <a:cxn ang="0">
                  <a:pos x="49" y="177"/>
                </a:cxn>
                <a:cxn ang="0">
                  <a:pos x="59" y="170"/>
                </a:cxn>
                <a:cxn ang="0">
                  <a:pos x="59" y="153"/>
                </a:cxn>
                <a:cxn ang="0">
                  <a:pos x="49" y="145"/>
                </a:cxn>
                <a:cxn ang="0">
                  <a:pos x="41" y="145"/>
                </a:cxn>
                <a:cxn ang="0">
                  <a:pos x="34" y="71"/>
                </a:cxn>
                <a:cxn ang="0">
                  <a:pos x="0" y="40"/>
                </a:cxn>
                <a:cxn ang="0">
                  <a:pos x="9" y="31"/>
                </a:cxn>
                <a:cxn ang="0">
                  <a:pos x="25" y="49"/>
                </a:cxn>
                <a:cxn ang="0">
                  <a:pos x="59" y="49"/>
                </a:cxn>
                <a:cxn ang="0">
                  <a:pos x="66" y="40"/>
                </a:cxn>
                <a:cxn ang="0">
                  <a:pos x="74" y="8"/>
                </a:cxn>
                <a:cxn ang="0">
                  <a:pos x="91" y="0"/>
                </a:cxn>
                <a:cxn ang="0">
                  <a:pos x="115" y="16"/>
                </a:cxn>
                <a:cxn ang="0">
                  <a:pos x="106" y="40"/>
                </a:cxn>
              </a:cxnLst>
              <a:rect l="0" t="0" r="r" b="b"/>
              <a:pathLst>
                <a:path w="141" h="308">
                  <a:moveTo>
                    <a:pt x="106" y="40"/>
                  </a:moveTo>
                  <a:lnTo>
                    <a:pt x="106" y="65"/>
                  </a:lnTo>
                  <a:lnTo>
                    <a:pt x="124" y="81"/>
                  </a:lnTo>
                  <a:lnTo>
                    <a:pt x="115" y="105"/>
                  </a:lnTo>
                  <a:lnTo>
                    <a:pt x="124" y="145"/>
                  </a:lnTo>
                  <a:lnTo>
                    <a:pt x="115" y="170"/>
                  </a:lnTo>
                  <a:lnTo>
                    <a:pt x="131" y="195"/>
                  </a:lnTo>
                  <a:lnTo>
                    <a:pt x="124" y="210"/>
                  </a:lnTo>
                  <a:lnTo>
                    <a:pt x="140" y="227"/>
                  </a:lnTo>
                  <a:lnTo>
                    <a:pt x="140" y="235"/>
                  </a:lnTo>
                  <a:lnTo>
                    <a:pt x="115" y="276"/>
                  </a:lnTo>
                  <a:lnTo>
                    <a:pt x="91" y="292"/>
                  </a:lnTo>
                  <a:lnTo>
                    <a:pt x="83" y="292"/>
                  </a:lnTo>
                  <a:lnTo>
                    <a:pt x="41" y="307"/>
                  </a:lnTo>
                  <a:lnTo>
                    <a:pt x="9" y="292"/>
                  </a:lnTo>
                  <a:lnTo>
                    <a:pt x="18" y="267"/>
                  </a:lnTo>
                  <a:lnTo>
                    <a:pt x="9" y="242"/>
                  </a:lnTo>
                  <a:lnTo>
                    <a:pt x="18" y="227"/>
                  </a:lnTo>
                  <a:lnTo>
                    <a:pt x="49" y="177"/>
                  </a:lnTo>
                  <a:lnTo>
                    <a:pt x="59" y="170"/>
                  </a:lnTo>
                  <a:lnTo>
                    <a:pt x="59" y="153"/>
                  </a:lnTo>
                  <a:lnTo>
                    <a:pt x="49" y="145"/>
                  </a:lnTo>
                  <a:lnTo>
                    <a:pt x="41" y="145"/>
                  </a:lnTo>
                  <a:lnTo>
                    <a:pt x="34" y="71"/>
                  </a:lnTo>
                  <a:lnTo>
                    <a:pt x="0" y="40"/>
                  </a:lnTo>
                  <a:lnTo>
                    <a:pt x="9" y="31"/>
                  </a:lnTo>
                  <a:lnTo>
                    <a:pt x="25" y="49"/>
                  </a:lnTo>
                  <a:lnTo>
                    <a:pt x="59" y="49"/>
                  </a:lnTo>
                  <a:lnTo>
                    <a:pt x="66" y="40"/>
                  </a:lnTo>
                  <a:lnTo>
                    <a:pt x="74" y="8"/>
                  </a:lnTo>
                  <a:lnTo>
                    <a:pt x="91" y="0"/>
                  </a:lnTo>
                  <a:lnTo>
                    <a:pt x="115" y="16"/>
                  </a:lnTo>
                  <a:lnTo>
                    <a:pt x="106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2" name="Freeform 90"/>
            <p:cNvSpPr>
              <a:spLocks/>
            </p:cNvSpPr>
            <p:nvPr/>
          </p:nvSpPr>
          <p:spPr bwMode="auto">
            <a:xfrm>
              <a:off x="1330" y="2277"/>
              <a:ext cx="362" cy="201"/>
            </a:xfrm>
            <a:custGeom>
              <a:avLst/>
              <a:gdLst/>
              <a:ahLst/>
              <a:cxnLst>
                <a:cxn ang="0">
                  <a:pos x="243" y="114"/>
                </a:cxn>
                <a:cxn ang="0">
                  <a:pos x="251" y="155"/>
                </a:cxn>
                <a:cxn ang="0">
                  <a:pos x="268" y="196"/>
                </a:cxn>
                <a:cxn ang="0">
                  <a:pos x="317" y="196"/>
                </a:cxn>
                <a:cxn ang="0">
                  <a:pos x="323" y="196"/>
                </a:cxn>
                <a:cxn ang="0">
                  <a:pos x="341" y="162"/>
                </a:cxn>
                <a:cxn ang="0">
                  <a:pos x="373" y="155"/>
                </a:cxn>
                <a:cxn ang="0">
                  <a:pos x="373" y="196"/>
                </a:cxn>
                <a:cxn ang="0">
                  <a:pos x="364" y="196"/>
                </a:cxn>
                <a:cxn ang="0">
                  <a:pos x="332" y="203"/>
                </a:cxn>
                <a:cxn ang="0">
                  <a:pos x="341" y="227"/>
                </a:cxn>
                <a:cxn ang="0">
                  <a:pos x="317" y="251"/>
                </a:cxn>
                <a:cxn ang="0">
                  <a:pos x="276" y="227"/>
                </a:cxn>
                <a:cxn ang="0">
                  <a:pos x="243" y="227"/>
                </a:cxn>
                <a:cxn ang="0">
                  <a:pos x="195" y="203"/>
                </a:cxn>
                <a:cxn ang="0">
                  <a:pos x="155" y="186"/>
                </a:cxn>
                <a:cxn ang="0">
                  <a:pos x="155" y="162"/>
                </a:cxn>
                <a:cxn ang="0">
                  <a:pos x="114" y="106"/>
                </a:cxn>
                <a:cxn ang="0">
                  <a:pos x="96" y="90"/>
                </a:cxn>
                <a:cxn ang="0">
                  <a:pos x="81" y="65"/>
                </a:cxn>
                <a:cxn ang="0">
                  <a:pos x="64" y="49"/>
                </a:cxn>
                <a:cxn ang="0">
                  <a:pos x="40" y="18"/>
                </a:cxn>
                <a:cxn ang="0">
                  <a:pos x="32" y="34"/>
                </a:cxn>
                <a:cxn ang="0">
                  <a:pos x="81" y="122"/>
                </a:cxn>
                <a:cxn ang="0">
                  <a:pos x="96" y="131"/>
                </a:cxn>
                <a:cxn ang="0">
                  <a:pos x="81" y="131"/>
                </a:cxn>
                <a:cxn ang="0">
                  <a:pos x="64" y="106"/>
                </a:cxn>
                <a:cxn ang="0">
                  <a:pos x="32" y="81"/>
                </a:cxn>
                <a:cxn ang="0">
                  <a:pos x="32" y="74"/>
                </a:cxn>
                <a:cxn ang="0">
                  <a:pos x="16" y="41"/>
                </a:cxn>
                <a:cxn ang="0">
                  <a:pos x="24" y="0"/>
                </a:cxn>
                <a:cxn ang="0">
                  <a:pos x="137" y="9"/>
                </a:cxn>
                <a:cxn ang="0">
                  <a:pos x="155" y="41"/>
                </a:cxn>
                <a:cxn ang="0">
                  <a:pos x="179" y="49"/>
                </a:cxn>
                <a:cxn ang="0">
                  <a:pos x="195" y="41"/>
                </a:cxn>
                <a:cxn ang="0">
                  <a:pos x="251" y="97"/>
                </a:cxn>
              </a:cxnLst>
              <a:rect l="0" t="0" r="r" b="b"/>
              <a:pathLst>
                <a:path w="383" h="252">
                  <a:moveTo>
                    <a:pt x="251" y="97"/>
                  </a:moveTo>
                  <a:lnTo>
                    <a:pt x="243" y="114"/>
                  </a:lnTo>
                  <a:lnTo>
                    <a:pt x="243" y="146"/>
                  </a:lnTo>
                  <a:lnTo>
                    <a:pt x="251" y="155"/>
                  </a:lnTo>
                  <a:lnTo>
                    <a:pt x="251" y="162"/>
                  </a:lnTo>
                  <a:lnTo>
                    <a:pt x="268" y="196"/>
                  </a:lnTo>
                  <a:lnTo>
                    <a:pt x="292" y="203"/>
                  </a:lnTo>
                  <a:lnTo>
                    <a:pt x="317" y="196"/>
                  </a:lnTo>
                  <a:lnTo>
                    <a:pt x="332" y="196"/>
                  </a:lnTo>
                  <a:lnTo>
                    <a:pt x="323" y="196"/>
                  </a:lnTo>
                  <a:lnTo>
                    <a:pt x="332" y="186"/>
                  </a:lnTo>
                  <a:lnTo>
                    <a:pt x="341" y="162"/>
                  </a:lnTo>
                  <a:lnTo>
                    <a:pt x="348" y="162"/>
                  </a:lnTo>
                  <a:lnTo>
                    <a:pt x="373" y="155"/>
                  </a:lnTo>
                  <a:lnTo>
                    <a:pt x="382" y="162"/>
                  </a:lnTo>
                  <a:lnTo>
                    <a:pt x="373" y="196"/>
                  </a:lnTo>
                  <a:lnTo>
                    <a:pt x="373" y="203"/>
                  </a:lnTo>
                  <a:lnTo>
                    <a:pt x="364" y="196"/>
                  </a:lnTo>
                  <a:lnTo>
                    <a:pt x="357" y="203"/>
                  </a:lnTo>
                  <a:lnTo>
                    <a:pt x="332" y="203"/>
                  </a:lnTo>
                  <a:lnTo>
                    <a:pt x="323" y="211"/>
                  </a:lnTo>
                  <a:lnTo>
                    <a:pt x="341" y="227"/>
                  </a:lnTo>
                  <a:lnTo>
                    <a:pt x="323" y="227"/>
                  </a:lnTo>
                  <a:lnTo>
                    <a:pt x="317" y="251"/>
                  </a:lnTo>
                  <a:lnTo>
                    <a:pt x="292" y="227"/>
                  </a:lnTo>
                  <a:lnTo>
                    <a:pt x="276" y="227"/>
                  </a:lnTo>
                  <a:lnTo>
                    <a:pt x="268" y="236"/>
                  </a:lnTo>
                  <a:lnTo>
                    <a:pt x="243" y="227"/>
                  </a:lnTo>
                  <a:lnTo>
                    <a:pt x="202" y="211"/>
                  </a:lnTo>
                  <a:lnTo>
                    <a:pt x="195" y="203"/>
                  </a:lnTo>
                  <a:lnTo>
                    <a:pt x="171" y="203"/>
                  </a:lnTo>
                  <a:lnTo>
                    <a:pt x="155" y="186"/>
                  </a:lnTo>
                  <a:lnTo>
                    <a:pt x="146" y="171"/>
                  </a:lnTo>
                  <a:lnTo>
                    <a:pt x="155" y="162"/>
                  </a:lnTo>
                  <a:lnTo>
                    <a:pt x="146" y="146"/>
                  </a:lnTo>
                  <a:lnTo>
                    <a:pt x="114" y="106"/>
                  </a:lnTo>
                  <a:lnTo>
                    <a:pt x="96" y="97"/>
                  </a:lnTo>
                  <a:lnTo>
                    <a:pt x="96" y="90"/>
                  </a:lnTo>
                  <a:lnTo>
                    <a:pt x="81" y="74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4" y="49"/>
                  </a:lnTo>
                  <a:lnTo>
                    <a:pt x="49" y="18"/>
                  </a:lnTo>
                  <a:lnTo>
                    <a:pt x="40" y="18"/>
                  </a:lnTo>
                  <a:lnTo>
                    <a:pt x="24" y="9"/>
                  </a:lnTo>
                  <a:lnTo>
                    <a:pt x="32" y="34"/>
                  </a:lnTo>
                  <a:lnTo>
                    <a:pt x="72" y="90"/>
                  </a:lnTo>
                  <a:lnTo>
                    <a:pt x="81" y="122"/>
                  </a:lnTo>
                  <a:lnTo>
                    <a:pt x="89" y="122"/>
                  </a:lnTo>
                  <a:lnTo>
                    <a:pt x="96" y="131"/>
                  </a:lnTo>
                  <a:lnTo>
                    <a:pt x="89" y="139"/>
                  </a:lnTo>
                  <a:lnTo>
                    <a:pt x="81" y="131"/>
                  </a:lnTo>
                  <a:lnTo>
                    <a:pt x="56" y="114"/>
                  </a:lnTo>
                  <a:lnTo>
                    <a:pt x="64" y="106"/>
                  </a:lnTo>
                  <a:lnTo>
                    <a:pt x="56" y="90"/>
                  </a:lnTo>
                  <a:lnTo>
                    <a:pt x="32" y="81"/>
                  </a:lnTo>
                  <a:lnTo>
                    <a:pt x="24" y="65"/>
                  </a:lnTo>
                  <a:lnTo>
                    <a:pt x="32" y="74"/>
                  </a:lnTo>
                  <a:lnTo>
                    <a:pt x="40" y="57"/>
                  </a:lnTo>
                  <a:lnTo>
                    <a:pt x="16" y="4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72" y="18"/>
                  </a:lnTo>
                  <a:lnTo>
                    <a:pt x="137" y="9"/>
                  </a:lnTo>
                  <a:lnTo>
                    <a:pt x="155" y="25"/>
                  </a:lnTo>
                  <a:lnTo>
                    <a:pt x="155" y="41"/>
                  </a:lnTo>
                  <a:lnTo>
                    <a:pt x="171" y="49"/>
                  </a:lnTo>
                  <a:lnTo>
                    <a:pt x="179" y="49"/>
                  </a:lnTo>
                  <a:lnTo>
                    <a:pt x="186" y="41"/>
                  </a:lnTo>
                  <a:lnTo>
                    <a:pt x="195" y="41"/>
                  </a:lnTo>
                  <a:lnTo>
                    <a:pt x="226" y="90"/>
                  </a:lnTo>
                  <a:lnTo>
                    <a:pt x="251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3" name="Freeform 91"/>
            <p:cNvSpPr>
              <a:spLocks/>
            </p:cNvSpPr>
            <p:nvPr/>
          </p:nvSpPr>
          <p:spPr bwMode="auto">
            <a:xfrm>
              <a:off x="1667" y="2433"/>
              <a:ext cx="16" cy="2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7"/>
                </a:cxn>
                <a:cxn ang="0">
                  <a:pos x="0" y="31"/>
                </a:cxn>
              </a:cxnLst>
              <a:rect l="0" t="0" r="r" b="b"/>
              <a:pathLst>
                <a:path w="17" h="32">
                  <a:moveTo>
                    <a:pt x="0" y="31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7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4" name="Freeform 92"/>
            <p:cNvSpPr>
              <a:spLocks/>
            </p:cNvSpPr>
            <p:nvPr/>
          </p:nvSpPr>
          <p:spPr bwMode="auto">
            <a:xfrm>
              <a:off x="1629" y="2438"/>
              <a:ext cx="45" cy="48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47" y="33"/>
                </a:cxn>
                <a:cxn ang="0">
                  <a:pos x="31" y="48"/>
                </a:cxn>
                <a:cxn ang="0">
                  <a:pos x="24" y="58"/>
                </a:cxn>
                <a:cxn ang="0">
                  <a:pos x="0" y="48"/>
                </a:cxn>
                <a:cxn ang="0">
                  <a:pos x="6" y="24"/>
                </a:cxn>
                <a:cxn ang="0">
                  <a:pos x="24" y="24"/>
                </a:cxn>
                <a:cxn ang="0">
                  <a:pos x="6" y="8"/>
                </a:cxn>
                <a:cxn ang="0">
                  <a:pos x="15" y="0"/>
                </a:cxn>
                <a:cxn ang="0">
                  <a:pos x="40" y="0"/>
                </a:cxn>
                <a:cxn ang="0">
                  <a:pos x="40" y="24"/>
                </a:cxn>
              </a:cxnLst>
              <a:rect l="0" t="0" r="r" b="b"/>
              <a:pathLst>
                <a:path w="48" h="59">
                  <a:moveTo>
                    <a:pt x="40" y="24"/>
                  </a:moveTo>
                  <a:lnTo>
                    <a:pt x="47" y="33"/>
                  </a:lnTo>
                  <a:lnTo>
                    <a:pt x="31" y="48"/>
                  </a:lnTo>
                  <a:lnTo>
                    <a:pt x="24" y="58"/>
                  </a:lnTo>
                  <a:lnTo>
                    <a:pt x="0" y="48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6" y="8"/>
                  </a:lnTo>
                  <a:lnTo>
                    <a:pt x="15" y="0"/>
                  </a:lnTo>
                  <a:lnTo>
                    <a:pt x="40" y="0"/>
                  </a:lnTo>
                  <a:lnTo>
                    <a:pt x="4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5" name="Freeform 93"/>
            <p:cNvSpPr>
              <a:spLocks/>
            </p:cNvSpPr>
            <p:nvPr/>
          </p:nvSpPr>
          <p:spPr bwMode="auto">
            <a:xfrm>
              <a:off x="1658" y="2465"/>
              <a:ext cx="78" cy="2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9" y="0"/>
                </a:cxn>
                <a:cxn ang="0">
                  <a:pos x="81" y="7"/>
                </a:cxn>
                <a:cxn ang="0">
                  <a:pos x="65" y="15"/>
                </a:cxn>
                <a:cxn ang="0">
                  <a:pos x="34" y="32"/>
                </a:cxn>
                <a:cxn ang="0">
                  <a:pos x="25" y="32"/>
                </a:cxn>
                <a:cxn ang="0">
                  <a:pos x="25" y="25"/>
                </a:cxn>
                <a:cxn ang="0">
                  <a:pos x="0" y="15"/>
                </a:cxn>
                <a:cxn ang="0">
                  <a:pos x="16" y="0"/>
                </a:cxn>
              </a:cxnLst>
              <a:rect l="0" t="0" r="r" b="b"/>
              <a:pathLst>
                <a:path w="82" h="33">
                  <a:moveTo>
                    <a:pt x="16" y="0"/>
                  </a:moveTo>
                  <a:lnTo>
                    <a:pt x="59" y="0"/>
                  </a:lnTo>
                  <a:lnTo>
                    <a:pt x="81" y="7"/>
                  </a:lnTo>
                  <a:lnTo>
                    <a:pt x="65" y="15"/>
                  </a:lnTo>
                  <a:lnTo>
                    <a:pt x="34" y="32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0" y="15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6" name="Freeform 94"/>
            <p:cNvSpPr>
              <a:spLocks/>
            </p:cNvSpPr>
            <p:nvPr/>
          </p:nvSpPr>
          <p:spPr bwMode="auto">
            <a:xfrm>
              <a:off x="1652" y="2477"/>
              <a:ext cx="31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"/>
                </a:cxn>
                <a:cxn ang="0">
                  <a:pos x="7" y="17"/>
                </a:cxn>
                <a:cxn ang="0">
                  <a:pos x="32" y="17"/>
                </a:cxn>
                <a:cxn ang="0">
                  <a:pos x="32" y="10"/>
                </a:cxn>
                <a:cxn ang="0">
                  <a:pos x="7" y="0"/>
                </a:cxn>
              </a:cxnLst>
              <a:rect l="0" t="0" r="r" b="b"/>
              <a:pathLst>
                <a:path w="33" h="18">
                  <a:moveTo>
                    <a:pt x="7" y="0"/>
                  </a:moveTo>
                  <a:lnTo>
                    <a:pt x="0" y="10"/>
                  </a:lnTo>
                  <a:lnTo>
                    <a:pt x="7" y="17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7" name="Freeform 95"/>
            <p:cNvSpPr>
              <a:spLocks/>
            </p:cNvSpPr>
            <p:nvPr/>
          </p:nvSpPr>
          <p:spPr bwMode="auto">
            <a:xfrm>
              <a:off x="1691" y="2470"/>
              <a:ext cx="45" cy="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8"/>
                </a:cxn>
                <a:cxn ang="0">
                  <a:pos x="40" y="50"/>
                </a:cxn>
                <a:cxn ang="0">
                  <a:pos x="47" y="58"/>
                </a:cxn>
                <a:cxn ang="0">
                  <a:pos x="40" y="58"/>
                </a:cxn>
                <a:cxn ang="0">
                  <a:pos x="15" y="50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31" y="8"/>
                </a:cxn>
                <a:cxn ang="0">
                  <a:pos x="47" y="0"/>
                </a:cxn>
              </a:cxnLst>
              <a:rect l="0" t="0" r="r" b="b"/>
              <a:pathLst>
                <a:path w="48" h="59">
                  <a:moveTo>
                    <a:pt x="47" y="0"/>
                  </a:moveTo>
                  <a:lnTo>
                    <a:pt x="47" y="8"/>
                  </a:lnTo>
                  <a:lnTo>
                    <a:pt x="40" y="50"/>
                  </a:lnTo>
                  <a:lnTo>
                    <a:pt x="47" y="58"/>
                  </a:lnTo>
                  <a:lnTo>
                    <a:pt x="40" y="58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31" y="8"/>
                  </a:lnTo>
                  <a:lnTo>
                    <a:pt x="4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1705" y="2510"/>
              <a:ext cx="39" cy="33"/>
            </a:xfrm>
            <a:custGeom>
              <a:avLst/>
              <a:gdLst/>
              <a:ahLst/>
              <a:cxnLst>
                <a:cxn ang="0">
                  <a:pos x="41" y="40"/>
                </a:cxn>
                <a:cxn ang="0">
                  <a:pos x="41" y="24"/>
                </a:cxn>
                <a:cxn ang="0">
                  <a:pos x="32" y="15"/>
                </a:cxn>
                <a:cxn ang="0">
                  <a:pos x="32" y="8"/>
                </a:cxn>
                <a:cxn ang="0">
                  <a:pos x="25" y="8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24"/>
                </a:cxn>
                <a:cxn ang="0">
                  <a:pos x="16" y="15"/>
                </a:cxn>
                <a:cxn ang="0">
                  <a:pos x="25" y="31"/>
                </a:cxn>
                <a:cxn ang="0">
                  <a:pos x="41" y="40"/>
                </a:cxn>
              </a:cxnLst>
              <a:rect l="0" t="0" r="r" b="b"/>
              <a:pathLst>
                <a:path w="42" h="41">
                  <a:moveTo>
                    <a:pt x="41" y="40"/>
                  </a:moveTo>
                  <a:lnTo>
                    <a:pt x="41" y="24"/>
                  </a:lnTo>
                  <a:lnTo>
                    <a:pt x="32" y="15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24"/>
                  </a:lnTo>
                  <a:lnTo>
                    <a:pt x="16" y="15"/>
                  </a:lnTo>
                  <a:lnTo>
                    <a:pt x="25" y="31"/>
                  </a:lnTo>
                  <a:lnTo>
                    <a:pt x="41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69" name="Freeform 97"/>
            <p:cNvSpPr>
              <a:spLocks/>
            </p:cNvSpPr>
            <p:nvPr/>
          </p:nvSpPr>
          <p:spPr bwMode="auto">
            <a:xfrm>
              <a:off x="1744" y="2529"/>
              <a:ext cx="39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32" y="25"/>
                </a:cxn>
                <a:cxn ang="0">
                  <a:pos x="24" y="16"/>
                </a:cxn>
                <a:cxn ang="0">
                  <a:pos x="41" y="7"/>
                </a:cxn>
                <a:cxn ang="0">
                  <a:pos x="32" y="0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2" h="32">
                  <a:moveTo>
                    <a:pt x="0" y="16"/>
                  </a:moveTo>
                  <a:lnTo>
                    <a:pt x="24" y="25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24" y="16"/>
                  </a:lnTo>
                  <a:lnTo>
                    <a:pt x="41" y="7"/>
                  </a:lnTo>
                  <a:lnTo>
                    <a:pt x="32" y="0"/>
                  </a:lnTo>
                  <a:lnTo>
                    <a:pt x="16" y="7"/>
                  </a:lnTo>
                  <a:lnTo>
                    <a:pt x="9" y="7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0" name="Freeform 98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1" name="Freeform 99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2" name="Freeform 100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3" name="Freeform 101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4" name="Freeform 102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5" name="Freeform 103"/>
            <p:cNvSpPr>
              <a:spLocks/>
            </p:cNvSpPr>
            <p:nvPr/>
          </p:nvSpPr>
          <p:spPr bwMode="auto">
            <a:xfrm>
              <a:off x="1872" y="2420"/>
              <a:ext cx="48" cy="2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34" y="6"/>
                </a:cxn>
                <a:cxn ang="0">
                  <a:pos x="49" y="16"/>
                </a:cxn>
                <a:cxn ang="0">
                  <a:pos x="41" y="23"/>
                </a:cxn>
                <a:cxn ang="0">
                  <a:pos x="41" y="16"/>
                </a:cxn>
                <a:cxn ang="0">
                  <a:pos x="18" y="23"/>
                </a:cxn>
                <a:cxn ang="0">
                  <a:pos x="18" y="16"/>
                </a:cxn>
                <a:cxn ang="0">
                  <a:pos x="9" y="23"/>
                </a:cxn>
                <a:cxn ang="0">
                  <a:pos x="9" y="31"/>
                </a:cxn>
                <a:cxn ang="0">
                  <a:pos x="0" y="23"/>
                </a:cxn>
              </a:cxnLst>
              <a:rect l="0" t="0" r="r" b="b"/>
              <a:pathLst>
                <a:path w="50" h="32">
                  <a:moveTo>
                    <a:pt x="0" y="2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49" y="16"/>
                  </a:lnTo>
                  <a:lnTo>
                    <a:pt x="41" y="23"/>
                  </a:lnTo>
                  <a:lnTo>
                    <a:pt x="41" y="16"/>
                  </a:lnTo>
                  <a:lnTo>
                    <a:pt x="18" y="23"/>
                  </a:lnTo>
                  <a:lnTo>
                    <a:pt x="18" y="16"/>
                  </a:lnTo>
                  <a:lnTo>
                    <a:pt x="9" y="23"/>
                  </a:lnTo>
                  <a:lnTo>
                    <a:pt x="9" y="31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6" name="Freeform 104"/>
            <p:cNvSpPr>
              <a:spLocks/>
            </p:cNvSpPr>
            <p:nvPr/>
          </p:nvSpPr>
          <p:spPr bwMode="auto">
            <a:xfrm>
              <a:off x="1843" y="2420"/>
              <a:ext cx="31" cy="19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0"/>
                </a:cxn>
                <a:cxn ang="0">
                  <a:pos x="15" y="0"/>
                </a:cxn>
                <a:cxn ang="0">
                  <a:pos x="24" y="16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31" y="23"/>
                </a:cxn>
              </a:cxnLst>
              <a:rect l="0" t="0" r="r" b="b"/>
              <a:pathLst>
                <a:path w="32" h="24">
                  <a:moveTo>
                    <a:pt x="31" y="23"/>
                  </a:moveTo>
                  <a:lnTo>
                    <a:pt x="31" y="0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31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7" name="Freeform 105"/>
            <p:cNvSpPr>
              <a:spLocks/>
            </p:cNvSpPr>
            <p:nvPr/>
          </p:nvSpPr>
          <p:spPr bwMode="auto">
            <a:xfrm>
              <a:off x="1789" y="2496"/>
              <a:ext cx="139" cy="170"/>
            </a:xfrm>
            <a:custGeom>
              <a:avLst/>
              <a:gdLst/>
              <a:ahLst/>
              <a:cxnLst>
                <a:cxn ang="0">
                  <a:pos x="112" y="211"/>
                </a:cxn>
                <a:cxn ang="0">
                  <a:pos x="122" y="178"/>
                </a:cxn>
                <a:cxn ang="0">
                  <a:pos x="112" y="154"/>
                </a:cxn>
                <a:cxn ang="0">
                  <a:pos x="122" y="154"/>
                </a:cxn>
                <a:cxn ang="0">
                  <a:pos x="112" y="146"/>
                </a:cxn>
                <a:cxn ang="0">
                  <a:pos x="112" y="137"/>
                </a:cxn>
                <a:cxn ang="0">
                  <a:pos x="146" y="137"/>
                </a:cxn>
                <a:cxn ang="0">
                  <a:pos x="146" y="122"/>
                </a:cxn>
                <a:cxn ang="0">
                  <a:pos x="137" y="106"/>
                </a:cxn>
                <a:cxn ang="0">
                  <a:pos x="146" y="81"/>
                </a:cxn>
                <a:cxn ang="0">
                  <a:pos x="122" y="81"/>
                </a:cxn>
                <a:cxn ang="0">
                  <a:pos x="112" y="72"/>
                </a:cxn>
                <a:cxn ang="0">
                  <a:pos x="88" y="72"/>
                </a:cxn>
                <a:cxn ang="0">
                  <a:pos x="81" y="66"/>
                </a:cxn>
                <a:cxn ang="0">
                  <a:pos x="81" y="57"/>
                </a:cxn>
                <a:cxn ang="0">
                  <a:pos x="72" y="41"/>
                </a:cxn>
                <a:cxn ang="0">
                  <a:pos x="81" y="25"/>
                </a:cxn>
                <a:cxn ang="0">
                  <a:pos x="88" y="17"/>
                </a:cxn>
                <a:cxn ang="0">
                  <a:pos x="97" y="7"/>
                </a:cxn>
                <a:cxn ang="0">
                  <a:pos x="88" y="0"/>
                </a:cxn>
                <a:cxn ang="0">
                  <a:pos x="72" y="17"/>
                </a:cxn>
                <a:cxn ang="0">
                  <a:pos x="48" y="25"/>
                </a:cxn>
                <a:cxn ang="0">
                  <a:pos x="40" y="41"/>
                </a:cxn>
                <a:cxn ang="0">
                  <a:pos x="23" y="48"/>
                </a:cxn>
                <a:cxn ang="0">
                  <a:pos x="23" y="66"/>
                </a:cxn>
                <a:cxn ang="0">
                  <a:pos x="16" y="48"/>
                </a:cxn>
                <a:cxn ang="0">
                  <a:pos x="23" y="57"/>
                </a:cxn>
                <a:cxn ang="0">
                  <a:pos x="16" y="66"/>
                </a:cxn>
                <a:cxn ang="0">
                  <a:pos x="16" y="72"/>
                </a:cxn>
                <a:cxn ang="0">
                  <a:pos x="16" y="81"/>
                </a:cxn>
                <a:cxn ang="0">
                  <a:pos x="16" y="113"/>
                </a:cxn>
                <a:cxn ang="0">
                  <a:pos x="23" y="113"/>
                </a:cxn>
                <a:cxn ang="0">
                  <a:pos x="16" y="131"/>
                </a:cxn>
                <a:cxn ang="0">
                  <a:pos x="7" y="131"/>
                </a:cxn>
                <a:cxn ang="0">
                  <a:pos x="7" y="13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23" y="162"/>
                </a:cxn>
                <a:cxn ang="0">
                  <a:pos x="40" y="154"/>
                </a:cxn>
                <a:cxn ang="0">
                  <a:pos x="48" y="162"/>
                </a:cxn>
                <a:cxn ang="0">
                  <a:pos x="63" y="178"/>
                </a:cxn>
                <a:cxn ang="0">
                  <a:pos x="72" y="194"/>
                </a:cxn>
                <a:cxn ang="0">
                  <a:pos x="106" y="187"/>
                </a:cxn>
                <a:cxn ang="0">
                  <a:pos x="112" y="194"/>
                </a:cxn>
                <a:cxn ang="0">
                  <a:pos x="112" y="203"/>
                </a:cxn>
                <a:cxn ang="0">
                  <a:pos x="106" y="203"/>
                </a:cxn>
                <a:cxn ang="0">
                  <a:pos x="112" y="211"/>
                </a:cxn>
              </a:cxnLst>
              <a:rect l="0" t="0" r="r" b="b"/>
              <a:pathLst>
                <a:path w="147" h="212">
                  <a:moveTo>
                    <a:pt x="112" y="211"/>
                  </a:moveTo>
                  <a:lnTo>
                    <a:pt x="122" y="178"/>
                  </a:lnTo>
                  <a:lnTo>
                    <a:pt x="112" y="154"/>
                  </a:lnTo>
                  <a:lnTo>
                    <a:pt x="122" y="154"/>
                  </a:lnTo>
                  <a:lnTo>
                    <a:pt x="112" y="146"/>
                  </a:lnTo>
                  <a:lnTo>
                    <a:pt x="112" y="137"/>
                  </a:lnTo>
                  <a:lnTo>
                    <a:pt x="146" y="137"/>
                  </a:lnTo>
                  <a:lnTo>
                    <a:pt x="146" y="122"/>
                  </a:lnTo>
                  <a:lnTo>
                    <a:pt x="137" y="106"/>
                  </a:lnTo>
                  <a:lnTo>
                    <a:pt x="146" y="81"/>
                  </a:lnTo>
                  <a:lnTo>
                    <a:pt x="122" y="81"/>
                  </a:lnTo>
                  <a:lnTo>
                    <a:pt x="112" y="72"/>
                  </a:lnTo>
                  <a:lnTo>
                    <a:pt x="88" y="72"/>
                  </a:lnTo>
                  <a:lnTo>
                    <a:pt x="81" y="66"/>
                  </a:lnTo>
                  <a:lnTo>
                    <a:pt x="81" y="57"/>
                  </a:lnTo>
                  <a:lnTo>
                    <a:pt x="72" y="41"/>
                  </a:lnTo>
                  <a:lnTo>
                    <a:pt x="81" y="25"/>
                  </a:lnTo>
                  <a:lnTo>
                    <a:pt x="88" y="17"/>
                  </a:lnTo>
                  <a:lnTo>
                    <a:pt x="97" y="7"/>
                  </a:lnTo>
                  <a:lnTo>
                    <a:pt x="88" y="0"/>
                  </a:lnTo>
                  <a:lnTo>
                    <a:pt x="72" y="17"/>
                  </a:lnTo>
                  <a:lnTo>
                    <a:pt x="48" y="25"/>
                  </a:lnTo>
                  <a:lnTo>
                    <a:pt x="40" y="41"/>
                  </a:lnTo>
                  <a:lnTo>
                    <a:pt x="23" y="48"/>
                  </a:lnTo>
                  <a:lnTo>
                    <a:pt x="23" y="66"/>
                  </a:lnTo>
                  <a:lnTo>
                    <a:pt x="16" y="48"/>
                  </a:lnTo>
                  <a:lnTo>
                    <a:pt x="23" y="57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6" y="81"/>
                  </a:lnTo>
                  <a:lnTo>
                    <a:pt x="16" y="113"/>
                  </a:lnTo>
                  <a:lnTo>
                    <a:pt x="23" y="113"/>
                  </a:lnTo>
                  <a:lnTo>
                    <a:pt x="16" y="131"/>
                  </a:lnTo>
                  <a:lnTo>
                    <a:pt x="7" y="131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23" y="162"/>
                  </a:lnTo>
                  <a:lnTo>
                    <a:pt x="40" y="154"/>
                  </a:lnTo>
                  <a:lnTo>
                    <a:pt x="48" y="162"/>
                  </a:lnTo>
                  <a:lnTo>
                    <a:pt x="63" y="178"/>
                  </a:lnTo>
                  <a:lnTo>
                    <a:pt x="72" y="194"/>
                  </a:lnTo>
                  <a:lnTo>
                    <a:pt x="106" y="187"/>
                  </a:lnTo>
                  <a:lnTo>
                    <a:pt x="112" y="194"/>
                  </a:lnTo>
                  <a:lnTo>
                    <a:pt x="112" y="203"/>
                  </a:lnTo>
                  <a:lnTo>
                    <a:pt x="106" y="203"/>
                  </a:lnTo>
                  <a:lnTo>
                    <a:pt x="112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8" name="Freeform 106"/>
            <p:cNvSpPr>
              <a:spLocks/>
            </p:cNvSpPr>
            <p:nvPr/>
          </p:nvSpPr>
          <p:spPr bwMode="auto">
            <a:xfrm>
              <a:off x="1766" y="2613"/>
              <a:ext cx="70" cy="66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65" y="8"/>
                </a:cxn>
                <a:cxn ang="0">
                  <a:pos x="48" y="16"/>
                </a:cxn>
                <a:cxn ang="0">
                  <a:pos x="25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8" y="57"/>
                </a:cxn>
                <a:cxn ang="0">
                  <a:pos x="8" y="48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0" y="73"/>
                </a:cxn>
                <a:cxn ang="0">
                  <a:pos x="17" y="81"/>
                </a:cxn>
                <a:cxn ang="0">
                  <a:pos x="41" y="57"/>
                </a:cxn>
                <a:cxn ang="0">
                  <a:pos x="57" y="48"/>
                </a:cxn>
                <a:cxn ang="0">
                  <a:pos x="65" y="41"/>
                </a:cxn>
                <a:cxn ang="0">
                  <a:pos x="73" y="25"/>
                </a:cxn>
                <a:cxn ang="0">
                  <a:pos x="65" y="16"/>
                </a:cxn>
                <a:cxn ang="0">
                  <a:pos x="73" y="16"/>
                </a:cxn>
              </a:cxnLst>
              <a:rect l="0" t="0" r="r" b="b"/>
              <a:pathLst>
                <a:path w="74" h="82">
                  <a:moveTo>
                    <a:pt x="73" y="16"/>
                  </a:moveTo>
                  <a:lnTo>
                    <a:pt x="65" y="8"/>
                  </a:lnTo>
                  <a:lnTo>
                    <a:pt x="48" y="16"/>
                  </a:lnTo>
                  <a:lnTo>
                    <a:pt x="25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57"/>
                  </a:lnTo>
                  <a:lnTo>
                    <a:pt x="8" y="48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0" y="73"/>
                  </a:lnTo>
                  <a:lnTo>
                    <a:pt x="17" y="81"/>
                  </a:lnTo>
                  <a:lnTo>
                    <a:pt x="41" y="57"/>
                  </a:lnTo>
                  <a:lnTo>
                    <a:pt x="57" y="48"/>
                  </a:lnTo>
                  <a:lnTo>
                    <a:pt x="65" y="41"/>
                  </a:lnTo>
                  <a:lnTo>
                    <a:pt x="73" y="25"/>
                  </a:lnTo>
                  <a:lnTo>
                    <a:pt x="65" y="16"/>
                  </a:lnTo>
                  <a:lnTo>
                    <a:pt x="7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79" name="Freeform 107"/>
            <p:cNvSpPr>
              <a:spLocks/>
            </p:cNvSpPr>
            <p:nvPr/>
          </p:nvSpPr>
          <p:spPr bwMode="auto">
            <a:xfrm>
              <a:off x="1759" y="2626"/>
              <a:ext cx="154" cy="187"/>
            </a:xfrm>
            <a:custGeom>
              <a:avLst/>
              <a:gdLst/>
              <a:ahLst/>
              <a:cxnLst>
                <a:cxn ang="0">
                  <a:pos x="155" y="137"/>
                </a:cxn>
                <a:cxn ang="0">
                  <a:pos x="139" y="137"/>
                </a:cxn>
                <a:cxn ang="0">
                  <a:pos x="139" y="122"/>
                </a:cxn>
                <a:cxn ang="0">
                  <a:pos x="121" y="131"/>
                </a:cxn>
                <a:cxn ang="0">
                  <a:pos x="105" y="122"/>
                </a:cxn>
                <a:cxn ang="0">
                  <a:pos x="96" y="97"/>
                </a:cxn>
                <a:cxn ang="0">
                  <a:pos x="114" y="65"/>
                </a:cxn>
                <a:cxn ang="0">
                  <a:pos x="145" y="49"/>
                </a:cxn>
                <a:cxn ang="0">
                  <a:pos x="139" y="41"/>
                </a:cxn>
                <a:cxn ang="0">
                  <a:pos x="145" y="41"/>
                </a:cxn>
                <a:cxn ang="0">
                  <a:pos x="145" y="32"/>
                </a:cxn>
                <a:cxn ang="0">
                  <a:pos x="139" y="25"/>
                </a:cxn>
                <a:cxn ang="0">
                  <a:pos x="105" y="32"/>
                </a:cxn>
                <a:cxn ang="0">
                  <a:pos x="96" y="16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81" y="9"/>
                </a:cxn>
                <a:cxn ang="0">
                  <a:pos x="73" y="25"/>
                </a:cxn>
                <a:cxn ang="0">
                  <a:pos x="65" y="32"/>
                </a:cxn>
                <a:cxn ang="0">
                  <a:pos x="49" y="41"/>
                </a:cxn>
                <a:cxn ang="0">
                  <a:pos x="25" y="65"/>
                </a:cxn>
                <a:cxn ang="0">
                  <a:pos x="8" y="57"/>
                </a:cxn>
                <a:cxn ang="0">
                  <a:pos x="16" y="41"/>
                </a:cxn>
                <a:cxn ang="0">
                  <a:pos x="0" y="57"/>
                </a:cxn>
                <a:cxn ang="0">
                  <a:pos x="8" y="72"/>
                </a:cxn>
                <a:cxn ang="0">
                  <a:pos x="0" y="72"/>
                </a:cxn>
                <a:cxn ang="0">
                  <a:pos x="16" y="89"/>
                </a:cxn>
                <a:cxn ang="0">
                  <a:pos x="33" y="106"/>
                </a:cxn>
                <a:cxn ang="0">
                  <a:pos x="73" y="186"/>
                </a:cxn>
                <a:cxn ang="0">
                  <a:pos x="139" y="234"/>
                </a:cxn>
                <a:cxn ang="0">
                  <a:pos x="155" y="227"/>
                </a:cxn>
                <a:cxn ang="0">
                  <a:pos x="162" y="211"/>
                </a:cxn>
                <a:cxn ang="0">
                  <a:pos x="155" y="203"/>
                </a:cxn>
                <a:cxn ang="0">
                  <a:pos x="162" y="154"/>
                </a:cxn>
                <a:cxn ang="0">
                  <a:pos x="155" y="137"/>
                </a:cxn>
              </a:cxnLst>
              <a:rect l="0" t="0" r="r" b="b"/>
              <a:pathLst>
                <a:path w="163" h="235">
                  <a:moveTo>
                    <a:pt x="155" y="137"/>
                  </a:moveTo>
                  <a:lnTo>
                    <a:pt x="139" y="137"/>
                  </a:lnTo>
                  <a:lnTo>
                    <a:pt x="139" y="122"/>
                  </a:lnTo>
                  <a:lnTo>
                    <a:pt x="121" y="131"/>
                  </a:lnTo>
                  <a:lnTo>
                    <a:pt x="105" y="122"/>
                  </a:lnTo>
                  <a:lnTo>
                    <a:pt x="96" y="97"/>
                  </a:lnTo>
                  <a:lnTo>
                    <a:pt x="114" y="65"/>
                  </a:lnTo>
                  <a:lnTo>
                    <a:pt x="145" y="49"/>
                  </a:lnTo>
                  <a:lnTo>
                    <a:pt x="139" y="41"/>
                  </a:lnTo>
                  <a:lnTo>
                    <a:pt x="145" y="41"/>
                  </a:lnTo>
                  <a:lnTo>
                    <a:pt x="145" y="32"/>
                  </a:lnTo>
                  <a:lnTo>
                    <a:pt x="139" y="25"/>
                  </a:lnTo>
                  <a:lnTo>
                    <a:pt x="105" y="32"/>
                  </a:lnTo>
                  <a:lnTo>
                    <a:pt x="96" y="16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81" y="9"/>
                  </a:lnTo>
                  <a:lnTo>
                    <a:pt x="73" y="25"/>
                  </a:lnTo>
                  <a:lnTo>
                    <a:pt x="65" y="32"/>
                  </a:lnTo>
                  <a:lnTo>
                    <a:pt x="49" y="41"/>
                  </a:lnTo>
                  <a:lnTo>
                    <a:pt x="25" y="65"/>
                  </a:lnTo>
                  <a:lnTo>
                    <a:pt x="8" y="57"/>
                  </a:lnTo>
                  <a:lnTo>
                    <a:pt x="16" y="41"/>
                  </a:lnTo>
                  <a:lnTo>
                    <a:pt x="0" y="57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16" y="89"/>
                  </a:lnTo>
                  <a:lnTo>
                    <a:pt x="33" y="106"/>
                  </a:lnTo>
                  <a:lnTo>
                    <a:pt x="73" y="186"/>
                  </a:lnTo>
                  <a:lnTo>
                    <a:pt x="139" y="234"/>
                  </a:lnTo>
                  <a:lnTo>
                    <a:pt x="155" y="227"/>
                  </a:lnTo>
                  <a:lnTo>
                    <a:pt x="162" y="211"/>
                  </a:lnTo>
                  <a:lnTo>
                    <a:pt x="155" y="203"/>
                  </a:lnTo>
                  <a:lnTo>
                    <a:pt x="162" y="154"/>
                  </a:lnTo>
                  <a:lnTo>
                    <a:pt x="155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0" name="Freeform 108"/>
            <p:cNvSpPr>
              <a:spLocks/>
            </p:cNvSpPr>
            <p:nvPr/>
          </p:nvSpPr>
          <p:spPr bwMode="auto">
            <a:xfrm>
              <a:off x="1905" y="2723"/>
              <a:ext cx="139" cy="142"/>
            </a:xfrm>
            <a:custGeom>
              <a:avLst/>
              <a:gdLst/>
              <a:ahLst/>
              <a:cxnLst>
                <a:cxn ang="0">
                  <a:pos x="146" y="137"/>
                </a:cxn>
                <a:cxn ang="0">
                  <a:pos x="146" y="112"/>
                </a:cxn>
                <a:cxn ang="0">
                  <a:pos x="137" y="96"/>
                </a:cxn>
                <a:cxn ang="0">
                  <a:pos x="137" y="89"/>
                </a:cxn>
                <a:cxn ang="0">
                  <a:pos x="121" y="89"/>
                </a:cxn>
                <a:cxn ang="0">
                  <a:pos x="112" y="72"/>
                </a:cxn>
                <a:cxn ang="0">
                  <a:pos x="112" y="64"/>
                </a:cxn>
                <a:cxn ang="0">
                  <a:pos x="105" y="49"/>
                </a:cxn>
                <a:cxn ang="0">
                  <a:pos x="56" y="32"/>
                </a:cxn>
                <a:cxn ang="0">
                  <a:pos x="49" y="24"/>
                </a:cxn>
                <a:cxn ang="0">
                  <a:pos x="49" y="0"/>
                </a:cxn>
                <a:cxn ang="0">
                  <a:pos x="32" y="0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7" y="32"/>
                </a:cxn>
                <a:cxn ang="0">
                  <a:pos x="0" y="81"/>
                </a:cxn>
                <a:cxn ang="0">
                  <a:pos x="7" y="89"/>
                </a:cxn>
                <a:cxn ang="0">
                  <a:pos x="0" y="105"/>
                </a:cxn>
                <a:cxn ang="0">
                  <a:pos x="7" y="129"/>
                </a:cxn>
                <a:cxn ang="0">
                  <a:pos x="7" y="137"/>
                </a:cxn>
                <a:cxn ang="0">
                  <a:pos x="15" y="177"/>
                </a:cxn>
                <a:cxn ang="0">
                  <a:pos x="24" y="177"/>
                </a:cxn>
                <a:cxn ang="0">
                  <a:pos x="40" y="161"/>
                </a:cxn>
                <a:cxn ang="0">
                  <a:pos x="65" y="171"/>
                </a:cxn>
                <a:cxn ang="0">
                  <a:pos x="72" y="161"/>
                </a:cxn>
                <a:cxn ang="0">
                  <a:pos x="89" y="171"/>
                </a:cxn>
                <a:cxn ang="0">
                  <a:pos x="97" y="129"/>
                </a:cxn>
                <a:cxn ang="0">
                  <a:pos x="129" y="129"/>
                </a:cxn>
                <a:cxn ang="0">
                  <a:pos x="146" y="137"/>
                </a:cxn>
              </a:cxnLst>
              <a:rect l="0" t="0" r="r" b="b"/>
              <a:pathLst>
                <a:path w="147" h="178">
                  <a:moveTo>
                    <a:pt x="146" y="137"/>
                  </a:moveTo>
                  <a:lnTo>
                    <a:pt x="146" y="112"/>
                  </a:lnTo>
                  <a:lnTo>
                    <a:pt x="137" y="96"/>
                  </a:lnTo>
                  <a:lnTo>
                    <a:pt x="137" y="89"/>
                  </a:lnTo>
                  <a:lnTo>
                    <a:pt x="121" y="89"/>
                  </a:lnTo>
                  <a:lnTo>
                    <a:pt x="112" y="72"/>
                  </a:lnTo>
                  <a:lnTo>
                    <a:pt x="112" y="64"/>
                  </a:lnTo>
                  <a:lnTo>
                    <a:pt x="105" y="49"/>
                  </a:lnTo>
                  <a:lnTo>
                    <a:pt x="56" y="32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7" y="32"/>
                  </a:lnTo>
                  <a:lnTo>
                    <a:pt x="0" y="81"/>
                  </a:lnTo>
                  <a:lnTo>
                    <a:pt x="7" y="89"/>
                  </a:lnTo>
                  <a:lnTo>
                    <a:pt x="0" y="105"/>
                  </a:lnTo>
                  <a:lnTo>
                    <a:pt x="7" y="129"/>
                  </a:lnTo>
                  <a:lnTo>
                    <a:pt x="7" y="137"/>
                  </a:lnTo>
                  <a:lnTo>
                    <a:pt x="15" y="177"/>
                  </a:lnTo>
                  <a:lnTo>
                    <a:pt x="24" y="177"/>
                  </a:lnTo>
                  <a:lnTo>
                    <a:pt x="40" y="161"/>
                  </a:lnTo>
                  <a:lnTo>
                    <a:pt x="65" y="171"/>
                  </a:lnTo>
                  <a:lnTo>
                    <a:pt x="72" y="161"/>
                  </a:lnTo>
                  <a:lnTo>
                    <a:pt x="89" y="171"/>
                  </a:lnTo>
                  <a:lnTo>
                    <a:pt x="97" y="129"/>
                  </a:lnTo>
                  <a:lnTo>
                    <a:pt x="129" y="129"/>
                  </a:lnTo>
                  <a:lnTo>
                    <a:pt x="146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1" name="Freeform 109"/>
            <p:cNvSpPr>
              <a:spLocks/>
            </p:cNvSpPr>
            <p:nvPr/>
          </p:nvSpPr>
          <p:spPr bwMode="auto">
            <a:xfrm>
              <a:off x="1988" y="2826"/>
              <a:ext cx="101" cy="91"/>
            </a:xfrm>
            <a:custGeom>
              <a:avLst/>
              <a:gdLst/>
              <a:ahLst/>
              <a:cxnLst>
                <a:cxn ang="0">
                  <a:pos x="97" y="82"/>
                </a:cxn>
                <a:cxn ang="0">
                  <a:pos x="105" y="66"/>
                </a:cxn>
                <a:cxn ang="0">
                  <a:pos x="88" y="57"/>
                </a:cxn>
                <a:cxn ang="0">
                  <a:pos x="88" y="42"/>
                </a:cxn>
                <a:cxn ang="0">
                  <a:pos x="82" y="42"/>
                </a:cxn>
                <a:cxn ang="0">
                  <a:pos x="57" y="32"/>
                </a:cxn>
                <a:cxn ang="0">
                  <a:pos x="57" y="8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42"/>
                </a:cxn>
                <a:cxn ang="0">
                  <a:pos x="16" y="66"/>
                </a:cxn>
                <a:cxn ang="0">
                  <a:pos x="40" y="66"/>
                </a:cxn>
                <a:cxn ang="0">
                  <a:pos x="57" y="82"/>
                </a:cxn>
                <a:cxn ang="0">
                  <a:pos x="57" y="89"/>
                </a:cxn>
                <a:cxn ang="0">
                  <a:pos x="48" y="106"/>
                </a:cxn>
                <a:cxn ang="0">
                  <a:pos x="72" y="113"/>
                </a:cxn>
                <a:cxn ang="0">
                  <a:pos x="82" y="106"/>
                </a:cxn>
                <a:cxn ang="0">
                  <a:pos x="97" y="97"/>
                </a:cxn>
                <a:cxn ang="0">
                  <a:pos x="97" y="82"/>
                </a:cxn>
              </a:cxnLst>
              <a:rect l="0" t="0" r="r" b="b"/>
              <a:pathLst>
                <a:path w="106" h="114">
                  <a:moveTo>
                    <a:pt x="97" y="82"/>
                  </a:moveTo>
                  <a:lnTo>
                    <a:pt x="105" y="66"/>
                  </a:lnTo>
                  <a:lnTo>
                    <a:pt x="88" y="57"/>
                  </a:lnTo>
                  <a:lnTo>
                    <a:pt x="88" y="42"/>
                  </a:lnTo>
                  <a:lnTo>
                    <a:pt x="82" y="42"/>
                  </a:lnTo>
                  <a:lnTo>
                    <a:pt x="57" y="32"/>
                  </a:lnTo>
                  <a:lnTo>
                    <a:pt x="57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42"/>
                  </a:lnTo>
                  <a:lnTo>
                    <a:pt x="16" y="66"/>
                  </a:lnTo>
                  <a:lnTo>
                    <a:pt x="40" y="66"/>
                  </a:lnTo>
                  <a:lnTo>
                    <a:pt x="57" y="82"/>
                  </a:lnTo>
                  <a:lnTo>
                    <a:pt x="57" y="89"/>
                  </a:lnTo>
                  <a:lnTo>
                    <a:pt x="48" y="106"/>
                  </a:lnTo>
                  <a:lnTo>
                    <a:pt x="72" y="113"/>
                  </a:lnTo>
                  <a:lnTo>
                    <a:pt x="82" y="106"/>
                  </a:lnTo>
                  <a:lnTo>
                    <a:pt x="97" y="97"/>
                  </a:lnTo>
                  <a:lnTo>
                    <a:pt x="97" y="8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2" name="Freeform 110"/>
            <p:cNvSpPr>
              <a:spLocks/>
            </p:cNvSpPr>
            <p:nvPr/>
          </p:nvSpPr>
          <p:spPr bwMode="auto">
            <a:xfrm>
              <a:off x="2034" y="2949"/>
              <a:ext cx="70" cy="52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74" y="31"/>
                </a:cxn>
                <a:cxn ang="0">
                  <a:pos x="65" y="25"/>
                </a:cxn>
                <a:cxn ang="0">
                  <a:pos x="40" y="8"/>
                </a:cxn>
                <a:cxn ang="0">
                  <a:pos x="34" y="8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56"/>
                </a:cxn>
                <a:cxn ang="0">
                  <a:pos x="9" y="56"/>
                </a:cxn>
                <a:cxn ang="0">
                  <a:pos x="34" y="65"/>
                </a:cxn>
                <a:cxn ang="0">
                  <a:pos x="57" y="65"/>
                </a:cxn>
                <a:cxn ang="0">
                  <a:pos x="65" y="49"/>
                </a:cxn>
              </a:cxnLst>
              <a:rect l="0" t="0" r="r" b="b"/>
              <a:pathLst>
                <a:path w="75" h="66">
                  <a:moveTo>
                    <a:pt x="65" y="49"/>
                  </a:moveTo>
                  <a:lnTo>
                    <a:pt x="74" y="31"/>
                  </a:lnTo>
                  <a:lnTo>
                    <a:pt x="65" y="25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6"/>
                  </a:lnTo>
                  <a:lnTo>
                    <a:pt x="9" y="56"/>
                  </a:lnTo>
                  <a:lnTo>
                    <a:pt x="34" y="65"/>
                  </a:lnTo>
                  <a:lnTo>
                    <a:pt x="57" y="65"/>
                  </a:lnTo>
                  <a:lnTo>
                    <a:pt x="65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3" name="Freeform 111"/>
            <p:cNvSpPr>
              <a:spLocks/>
            </p:cNvSpPr>
            <p:nvPr/>
          </p:nvSpPr>
          <p:spPr bwMode="auto">
            <a:xfrm>
              <a:off x="1849" y="2574"/>
              <a:ext cx="476" cy="415"/>
            </a:xfrm>
            <a:custGeom>
              <a:avLst/>
              <a:gdLst/>
              <a:ahLst/>
              <a:cxnLst>
                <a:cxn ang="0">
                  <a:pos x="285" y="16"/>
                </a:cxn>
                <a:cxn ang="0">
                  <a:pos x="261" y="40"/>
                </a:cxn>
                <a:cxn ang="0">
                  <a:pos x="236" y="34"/>
                </a:cxn>
                <a:cxn ang="0">
                  <a:pos x="220" y="40"/>
                </a:cxn>
                <a:cxn ang="0">
                  <a:pos x="188" y="49"/>
                </a:cxn>
                <a:cxn ang="0">
                  <a:pos x="180" y="9"/>
                </a:cxn>
                <a:cxn ang="0">
                  <a:pos x="171" y="0"/>
                </a:cxn>
                <a:cxn ang="0">
                  <a:pos x="140" y="16"/>
                </a:cxn>
                <a:cxn ang="0">
                  <a:pos x="124" y="16"/>
                </a:cxn>
                <a:cxn ang="0">
                  <a:pos x="131" y="40"/>
                </a:cxn>
                <a:cxn ang="0">
                  <a:pos x="99" y="57"/>
                </a:cxn>
                <a:cxn ang="0">
                  <a:pos x="83" y="40"/>
                </a:cxn>
                <a:cxn ang="0">
                  <a:pos x="49" y="49"/>
                </a:cxn>
                <a:cxn ang="0">
                  <a:pos x="49" y="57"/>
                </a:cxn>
                <a:cxn ang="0">
                  <a:pos x="49" y="114"/>
                </a:cxn>
                <a:cxn ang="0">
                  <a:pos x="0" y="162"/>
                </a:cxn>
                <a:cxn ang="0">
                  <a:pos x="25" y="196"/>
                </a:cxn>
                <a:cxn ang="0">
                  <a:pos x="43" y="202"/>
                </a:cxn>
                <a:cxn ang="0">
                  <a:pos x="74" y="202"/>
                </a:cxn>
                <a:cxn ang="0">
                  <a:pos x="108" y="187"/>
                </a:cxn>
                <a:cxn ang="0">
                  <a:pos x="115" y="219"/>
                </a:cxn>
                <a:cxn ang="0">
                  <a:pos x="171" y="251"/>
                </a:cxn>
                <a:cxn ang="0">
                  <a:pos x="180" y="276"/>
                </a:cxn>
                <a:cxn ang="0">
                  <a:pos x="196" y="283"/>
                </a:cxn>
                <a:cxn ang="0">
                  <a:pos x="205" y="324"/>
                </a:cxn>
                <a:cxn ang="0">
                  <a:pos x="230" y="358"/>
                </a:cxn>
                <a:cxn ang="0">
                  <a:pos x="236" y="373"/>
                </a:cxn>
                <a:cxn ang="0">
                  <a:pos x="245" y="398"/>
                </a:cxn>
                <a:cxn ang="0">
                  <a:pos x="261" y="422"/>
                </a:cxn>
                <a:cxn ang="0">
                  <a:pos x="211" y="470"/>
                </a:cxn>
                <a:cxn ang="0">
                  <a:pos x="230" y="478"/>
                </a:cxn>
                <a:cxn ang="0">
                  <a:pos x="261" y="495"/>
                </a:cxn>
                <a:cxn ang="0">
                  <a:pos x="261" y="519"/>
                </a:cxn>
                <a:cxn ang="0">
                  <a:pos x="293" y="485"/>
                </a:cxn>
                <a:cxn ang="0">
                  <a:pos x="326" y="438"/>
                </a:cxn>
                <a:cxn ang="0">
                  <a:pos x="333" y="389"/>
                </a:cxn>
                <a:cxn ang="0">
                  <a:pos x="375" y="364"/>
                </a:cxn>
                <a:cxn ang="0">
                  <a:pos x="407" y="358"/>
                </a:cxn>
                <a:cxn ang="0">
                  <a:pos x="423" y="341"/>
                </a:cxn>
                <a:cxn ang="0">
                  <a:pos x="439" y="299"/>
                </a:cxn>
                <a:cxn ang="0">
                  <a:pos x="447" y="236"/>
                </a:cxn>
                <a:cxn ang="0">
                  <a:pos x="504" y="162"/>
                </a:cxn>
                <a:cxn ang="0">
                  <a:pos x="472" y="130"/>
                </a:cxn>
                <a:cxn ang="0">
                  <a:pos x="416" y="106"/>
                </a:cxn>
                <a:cxn ang="0">
                  <a:pos x="375" y="97"/>
                </a:cxn>
                <a:cxn ang="0">
                  <a:pos x="375" y="81"/>
                </a:cxn>
                <a:cxn ang="0">
                  <a:pos x="333" y="74"/>
                </a:cxn>
                <a:cxn ang="0">
                  <a:pos x="326" y="65"/>
                </a:cxn>
                <a:cxn ang="0">
                  <a:pos x="302" y="65"/>
                </a:cxn>
                <a:cxn ang="0">
                  <a:pos x="293" y="74"/>
                </a:cxn>
                <a:cxn ang="0">
                  <a:pos x="293" y="65"/>
                </a:cxn>
                <a:cxn ang="0">
                  <a:pos x="310" y="40"/>
                </a:cxn>
                <a:cxn ang="0">
                  <a:pos x="293" y="16"/>
                </a:cxn>
              </a:cxnLst>
              <a:rect l="0" t="0" r="r" b="b"/>
              <a:pathLst>
                <a:path w="505" h="520">
                  <a:moveTo>
                    <a:pt x="293" y="16"/>
                  </a:moveTo>
                  <a:lnTo>
                    <a:pt x="285" y="16"/>
                  </a:lnTo>
                  <a:lnTo>
                    <a:pt x="270" y="34"/>
                  </a:lnTo>
                  <a:lnTo>
                    <a:pt x="261" y="40"/>
                  </a:lnTo>
                  <a:lnTo>
                    <a:pt x="253" y="34"/>
                  </a:lnTo>
                  <a:lnTo>
                    <a:pt x="236" y="34"/>
                  </a:lnTo>
                  <a:lnTo>
                    <a:pt x="230" y="40"/>
                  </a:lnTo>
                  <a:lnTo>
                    <a:pt x="220" y="40"/>
                  </a:lnTo>
                  <a:lnTo>
                    <a:pt x="196" y="49"/>
                  </a:lnTo>
                  <a:lnTo>
                    <a:pt x="188" y="49"/>
                  </a:lnTo>
                  <a:lnTo>
                    <a:pt x="180" y="34"/>
                  </a:lnTo>
                  <a:lnTo>
                    <a:pt x="180" y="9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64" y="9"/>
                  </a:lnTo>
                  <a:lnTo>
                    <a:pt x="140" y="16"/>
                  </a:lnTo>
                  <a:lnTo>
                    <a:pt x="115" y="9"/>
                  </a:lnTo>
                  <a:lnTo>
                    <a:pt x="124" y="16"/>
                  </a:lnTo>
                  <a:lnTo>
                    <a:pt x="124" y="34"/>
                  </a:lnTo>
                  <a:lnTo>
                    <a:pt x="131" y="40"/>
                  </a:lnTo>
                  <a:lnTo>
                    <a:pt x="108" y="57"/>
                  </a:lnTo>
                  <a:lnTo>
                    <a:pt x="99" y="57"/>
                  </a:lnTo>
                  <a:lnTo>
                    <a:pt x="91" y="49"/>
                  </a:lnTo>
                  <a:lnTo>
                    <a:pt x="83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59" y="57"/>
                  </a:lnTo>
                  <a:lnTo>
                    <a:pt x="49" y="57"/>
                  </a:lnTo>
                  <a:lnTo>
                    <a:pt x="59" y="81"/>
                  </a:lnTo>
                  <a:lnTo>
                    <a:pt x="49" y="114"/>
                  </a:lnTo>
                  <a:lnTo>
                    <a:pt x="18" y="130"/>
                  </a:lnTo>
                  <a:lnTo>
                    <a:pt x="0" y="162"/>
                  </a:lnTo>
                  <a:lnTo>
                    <a:pt x="9" y="187"/>
                  </a:lnTo>
                  <a:lnTo>
                    <a:pt x="25" y="196"/>
                  </a:lnTo>
                  <a:lnTo>
                    <a:pt x="43" y="187"/>
                  </a:lnTo>
                  <a:lnTo>
                    <a:pt x="43" y="202"/>
                  </a:lnTo>
                  <a:lnTo>
                    <a:pt x="59" y="202"/>
                  </a:lnTo>
                  <a:lnTo>
                    <a:pt x="74" y="202"/>
                  </a:lnTo>
                  <a:lnTo>
                    <a:pt x="91" y="187"/>
                  </a:lnTo>
                  <a:lnTo>
                    <a:pt x="108" y="187"/>
                  </a:lnTo>
                  <a:lnTo>
                    <a:pt x="108" y="211"/>
                  </a:lnTo>
                  <a:lnTo>
                    <a:pt x="115" y="219"/>
                  </a:lnTo>
                  <a:lnTo>
                    <a:pt x="164" y="236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80" y="276"/>
                  </a:lnTo>
                  <a:lnTo>
                    <a:pt x="196" y="276"/>
                  </a:lnTo>
                  <a:lnTo>
                    <a:pt x="196" y="283"/>
                  </a:lnTo>
                  <a:lnTo>
                    <a:pt x="205" y="299"/>
                  </a:lnTo>
                  <a:lnTo>
                    <a:pt x="205" y="324"/>
                  </a:lnTo>
                  <a:lnTo>
                    <a:pt x="205" y="348"/>
                  </a:lnTo>
                  <a:lnTo>
                    <a:pt x="230" y="358"/>
                  </a:lnTo>
                  <a:lnTo>
                    <a:pt x="236" y="358"/>
                  </a:lnTo>
                  <a:lnTo>
                    <a:pt x="236" y="373"/>
                  </a:lnTo>
                  <a:lnTo>
                    <a:pt x="253" y="382"/>
                  </a:lnTo>
                  <a:lnTo>
                    <a:pt x="245" y="398"/>
                  </a:lnTo>
                  <a:lnTo>
                    <a:pt x="253" y="398"/>
                  </a:lnTo>
                  <a:lnTo>
                    <a:pt x="261" y="422"/>
                  </a:lnTo>
                  <a:lnTo>
                    <a:pt x="245" y="429"/>
                  </a:lnTo>
                  <a:lnTo>
                    <a:pt x="211" y="470"/>
                  </a:lnTo>
                  <a:lnTo>
                    <a:pt x="220" y="470"/>
                  </a:lnTo>
                  <a:lnTo>
                    <a:pt x="230" y="478"/>
                  </a:lnTo>
                  <a:lnTo>
                    <a:pt x="236" y="478"/>
                  </a:lnTo>
                  <a:lnTo>
                    <a:pt x="261" y="495"/>
                  </a:lnTo>
                  <a:lnTo>
                    <a:pt x="270" y="501"/>
                  </a:lnTo>
                  <a:lnTo>
                    <a:pt x="261" y="519"/>
                  </a:lnTo>
                  <a:lnTo>
                    <a:pt x="277" y="501"/>
                  </a:lnTo>
                  <a:lnTo>
                    <a:pt x="293" y="485"/>
                  </a:lnTo>
                  <a:lnTo>
                    <a:pt x="310" y="453"/>
                  </a:lnTo>
                  <a:lnTo>
                    <a:pt x="326" y="438"/>
                  </a:lnTo>
                  <a:lnTo>
                    <a:pt x="326" y="405"/>
                  </a:lnTo>
                  <a:lnTo>
                    <a:pt x="333" y="389"/>
                  </a:lnTo>
                  <a:lnTo>
                    <a:pt x="350" y="382"/>
                  </a:lnTo>
                  <a:lnTo>
                    <a:pt x="375" y="364"/>
                  </a:lnTo>
                  <a:lnTo>
                    <a:pt x="407" y="364"/>
                  </a:lnTo>
                  <a:lnTo>
                    <a:pt x="407" y="358"/>
                  </a:lnTo>
                  <a:lnTo>
                    <a:pt x="423" y="348"/>
                  </a:lnTo>
                  <a:lnTo>
                    <a:pt x="423" y="341"/>
                  </a:lnTo>
                  <a:lnTo>
                    <a:pt x="439" y="316"/>
                  </a:lnTo>
                  <a:lnTo>
                    <a:pt x="439" y="299"/>
                  </a:lnTo>
                  <a:lnTo>
                    <a:pt x="447" y="292"/>
                  </a:lnTo>
                  <a:lnTo>
                    <a:pt x="447" y="236"/>
                  </a:lnTo>
                  <a:lnTo>
                    <a:pt x="488" y="187"/>
                  </a:lnTo>
                  <a:lnTo>
                    <a:pt x="504" y="162"/>
                  </a:lnTo>
                  <a:lnTo>
                    <a:pt x="497" y="130"/>
                  </a:lnTo>
                  <a:lnTo>
                    <a:pt x="472" y="130"/>
                  </a:lnTo>
                  <a:lnTo>
                    <a:pt x="432" y="97"/>
                  </a:lnTo>
                  <a:lnTo>
                    <a:pt x="416" y="106"/>
                  </a:lnTo>
                  <a:lnTo>
                    <a:pt x="392" y="97"/>
                  </a:lnTo>
                  <a:lnTo>
                    <a:pt x="375" y="97"/>
                  </a:lnTo>
                  <a:lnTo>
                    <a:pt x="375" y="90"/>
                  </a:lnTo>
                  <a:lnTo>
                    <a:pt x="375" y="81"/>
                  </a:lnTo>
                  <a:lnTo>
                    <a:pt x="367" y="81"/>
                  </a:lnTo>
                  <a:lnTo>
                    <a:pt x="333" y="74"/>
                  </a:lnTo>
                  <a:lnTo>
                    <a:pt x="326" y="81"/>
                  </a:lnTo>
                  <a:lnTo>
                    <a:pt x="326" y="65"/>
                  </a:lnTo>
                  <a:lnTo>
                    <a:pt x="317" y="65"/>
                  </a:lnTo>
                  <a:lnTo>
                    <a:pt x="302" y="65"/>
                  </a:lnTo>
                  <a:lnTo>
                    <a:pt x="302" y="81"/>
                  </a:lnTo>
                  <a:lnTo>
                    <a:pt x="293" y="74"/>
                  </a:lnTo>
                  <a:lnTo>
                    <a:pt x="285" y="81"/>
                  </a:lnTo>
                  <a:lnTo>
                    <a:pt x="293" y="65"/>
                  </a:lnTo>
                  <a:lnTo>
                    <a:pt x="310" y="49"/>
                  </a:lnTo>
                  <a:lnTo>
                    <a:pt x="310" y="40"/>
                  </a:lnTo>
                  <a:lnTo>
                    <a:pt x="302" y="40"/>
                  </a:lnTo>
                  <a:lnTo>
                    <a:pt x="29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4" name="Freeform 112"/>
            <p:cNvSpPr>
              <a:spLocks/>
            </p:cNvSpPr>
            <p:nvPr/>
          </p:nvSpPr>
          <p:spPr bwMode="auto">
            <a:xfrm>
              <a:off x="2088" y="2568"/>
              <a:ext cx="30" cy="3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47"/>
                </a:cxn>
                <a:cxn ang="0">
                  <a:pos x="17" y="41"/>
                </a:cxn>
                <a:cxn ang="0">
                  <a:pos x="32" y="2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3"/>
                </a:cxn>
                <a:cxn ang="0">
                  <a:pos x="0" y="41"/>
                </a:cxn>
              </a:cxnLst>
              <a:rect l="0" t="0" r="r" b="b"/>
              <a:pathLst>
                <a:path w="33" h="48">
                  <a:moveTo>
                    <a:pt x="0" y="41"/>
                  </a:moveTo>
                  <a:lnTo>
                    <a:pt x="8" y="47"/>
                  </a:lnTo>
                  <a:lnTo>
                    <a:pt x="17" y="41"/>
                  </a:lnTo>
                  <a:lnTo>
                    <a:pt x="32" y="2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0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5" name="Freeform 113"/>
            <p:cNvSpPr>
              <a:spLocks/>
            </p:cNvSpPr>
            <p:nvPr/>
          </p:nvSpPr>
          <p:spPr bwMode="auto">
            <a:xfrm>
              <a:off x="2043" y="2568"/>
              <a:ext cx="46" cy="39"/>
            </a:xfrm>
            <a:custGeom>
              <a:avLst/>
              <a:gdLst/>
              <a:ahLst/>
              <a:cxnLst>
                <a:cxn ang="0">
                  <a:pos x="48" y="41"/>
                </a:cxn>
                <a:cxn ang="0">
                  <a:pos x="48" y="23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1" y="41"/>
                </a:cxn>
                <a:cxn ang="0">
                  <a:pos x="48" y="41"/>
                </a:cxn>
              </a:cxnLst>
              <a:rect l="0" t="0" r="r" b="b"/>
              <a:pathLst>
                <a:path w="49" h="48">
                  <a:moveTo>
                    <a:pt x="48" y="41"/>
                  </a:moveTo>
                  <a:lnTo>
                    <a:pt x="48" y="23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1" y="41"/>
                  </a:lnTo>
                  <a:lnTo>
                    <a:pt x="48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6" name="Freeform 114"/>
            <p:cNvSpPr>
              <a:spLocks/>
            </p:cNvSpPr>
            <p:nvPr/>
          </p:nvSpPr>
          <p:spPr bwMode="auto">
            <a:xfrm>
              <a:off x="2003" y="2542"/>
              <a:ext cx="55" cy="7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9"/>
                </a:cxn>
                <a:cxn ang="0">
                  <a:pos x="32" y="15"/>
                </a:cxn>
                <a:cxn ang="0">
                  <a:pos x="41" y="15"/>
                </a:cxn>
                <a:cxn ang="0">
                  <a:pos x="56" y="33"/>
                </a:cxn>
                <a:cxn ang="0">
                  <a:pos x="41" y="49"/>
                </a:cxn>
                <a:cxn ang="0">
                  <a:pos x="56" y="80"/>
                </a:cxn>
                <a:cxn ang="0">
                  <a:pos x="32" y="89"/>
                </a:cxn>
                <a:cxn ang="0">
                  <a:pos x="24" y="89"/>
                </a:cxn>
                <a:cxn ang="0">
                  <a:pos x="16" y="74"/>
                </a:cxn>
                <a:cxn ang="0">
                  <a:pos x="16" y="49"/>
                </a:cxn>
                <a:cxn ang="0">
                  <a:pos x="16" y="40"/>
                </a:cxn>
                <a:cxn ang="0">
                  <a:pos x="7" y="40"/>
                </a:cxn>
                <a:cxn ang="0">
                  <a:pos x="0" y="33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7" y="9"/>
                </a:cxn>
                <a:cxn ang="0">
                  <a:pos x="16" y="0"/>
                </a:cxn>
              </a:cxnLst>
              <a:rect l="0" t="0" r="r" b="b"/>
              <a:pathLst>
                <a:path w="57" h="90">
                  <a:moveTo>
                    <a:pt x="16" y="0"/>
                  </a:moveTo>
                  <a:lnTo>
                    <a:pt x="32" y="9"/>
                  </a:lnTo>
                  <a:lnTo>
                    <a:pt x="32" y="15"/>
                  </a:lnTo>
                  <a:lnTo>
                    <a:pt x="41" y="15"/>
                  </a:lnTo>
                  <a:lnTo>
                    <a:pt x="56" y="33"/>
                  </a:lnTo>
                  <a:lnTo>
                    <a:pt x="41" y="49"/>
                  </a:lnTo>
                  <a:lnTo>
                    <a:pt x="56" y="80"/>
                  </a:lnTo>
                  <a:lnTo>
                    <a:pt x="32" y="89"/>
                  </a:lnTo>
                  <a:lnTo>
                    <a:pt x="24" y="89"/>
                  </a:lnTo>
                  <a:lnTo>
                    <a:pt x="16" y="74"/>
                  </a:lnTo>
                  <a:lnTo>
                    <a:pt x="16" y="49"/>
                  </a:lnTo>
                  <a:lnTo>
                    <a:pt x="16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7" y="9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7" name="Freeform 115"/>
            <p:cNvSpPr>
              <a:spLocks/>
            </p:cNvSpPr>
            <p:nvPr/>
          </p:nvSpPr>
          <p:spPr bwMode="auto">
            <a:xfrm>
              <a:off x="1857" y="2502"/>
              <a:ext cx="163" cy="119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62" y="59"/>
                </a:cxn>
                <a:cxn ang="0">
                  <a:pos x="162" y="65"/>
                </a:cxn>
                <a:cxn ang="0">
                  <a:pos x="155" y="65"/>
                </a:cxn>
                <a:cxn ang="0">
                  <a:pos x="155" y="83"/>
                </a:cxn>
                <a:cxn ang="0">
                  <a:pos x="162" y="90"/>
                </a:cxn>
                <a:cxn ang="0">
                  <a:pos x="155" y="99"/>
                </a:cxn>
                <a:cxn ang="0">
                  <a:pos x="131" y="106"/>
                </a:cxn>
                <a:cxn ang="0">
                  <a:pos x="106" y="99"/>
                </a:cxn>
                <a:cxn ang="0">
                  <a:pos x="115" y="106"/>
                </a:cxn>
                <a:cxn ang="0">
                  <a:pos x="115" y="124"/>
                </a:cxn>
                <a:cxn ang="0">
                  <a:pos x="122" y="130"/>
                </a:cxn>
                <a:cxn ang="0">
                  <a:pos x="99" y="147"/>
                </a:cxn>
                <a:cxn ang="0">
                  <a:pos x="90" y="147"/>
                </a:cxn>
                <a:cxn ang="0">
                  <a:pos x="82" y="139"/>
                </a:cxn>
                <a:cxn ang="0">
                  <a:pos x="74" y="130"/>
                </a:cxn>
                <a:cxn ang="0">
                  <a:pos x="74" y="115"/>
                </a:cxn>
                <a:cxn ang="0">
                  <a:pos x="65" y="99"/>
                </a:cxn>
                <a:cxn ang="0">
                  <a:pos x="74" y="74"/>
                </a:cxn>
                <a:cxn ang="0">
                  <a:pos x="50" y="74"/>
                </a:cxn>
                <a:cxn ang="0">
                  <a:pos x="40" y="65"/>
                </a:cxn>
                <a:cxn ang="0">
                  <a:pos x="16" y="65"/>
                </a:cxn>
                <a:cxn ang="0">
                  <a:pos x="9" y="59"/>
                </a:cxn>
                <a:cxn ang="0">
                  <a:pos x="9" y="50"/>
                </a:cxn>
                <a:cxn ang="0">
                  <a:pos x="0" y="34"/>
                </a:cxn>
                <a:cxn ang="0">
                  <a:pos x="9" y="18"/>
                </a:cxn>
                <a:cxn ang="0">
                  <a:pos x="16" y="10"/>
                </a:cxn>
                <a:cxn ang="0">
                  <a:pos x="25" y="18"/>
                </a:cxn>
                <a:cxn ang="0">
                  <a:pos x="16" y="25"/>
                </a:cxn>
                <a:cxn ang="0">
                  <a:pos x="16" y="41"/>
                </a:cxn>
                <a:cxn ang="0">
                  <a:pos x="25" y="34"/>
                </a:cxn>
                <a:cxn ang="0">
                  <a:pos x="25" y="18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40" y="10"/>
                </a:cxn>
                <a:cxn ang="0">
                  <a:pos x="65" y="10"/>
                </a:cxn>
                <a:cxn ang="0">
                  <a:pos x="65" y="18"/>
                </a:cxn>
                <a:cxn ang="0">
                  <a:pos x="90" y="18"/>
                </a:cxn>
                <a:cxn ang="0">
                  <a:pos x="106" y="25"/>
                </a:cxn>
                <a:cxn ang="0">
                  <a:pos x="122" y="18"/>
                </a:cxn>
                <a:cxn ang="0">
                  <a:pos x="139" y="18"/>
                </a:cxn>
                <a:cxn ang="0">
                  <a:pos x="131" y="18"/>
                </a:cxn>
                <a:cxn ang="0">
                  <a:pos x="139" y="25"/>
                </a:cxn>
                <a:cxn ang="0">
                  <a:pos x="155" y="34"/>
                </a:cxn>
                <a:cxn ang="0">
                  <a:pos x="155" y="50"/>
                </a:cxn>
                <a:cxn ang="0">
                  <a:pos x="162" y="41"/>
                </a:cxn>
                <a:cxn ang="0">
                  <a:pos x="171" y="50"/>
                </a:cxn>
              </a:cxnLst>
              <a:rect l="0" t="0" r="r" b="b"/>
              <a:pathLst>
                <a:path w="172" h="148">
                  <a:moveTo>
                    <a:pt x="171" y="50"/>
                  </a:moveTo>
                  <a:lnTo>
                    <a:pt x="162" y="59"/>
                  </a:lnTo>
                  <a:lnTo>
                    <a:pt x="162" y="65"/>
                  </a:lnTo>
                  <a:lnTo>
                    <a:pt x="155" y="65"/>
                  </a:lnTo>
                  <a:lnTo>
                    <a:pt x="155" y="83"/>
                  </a:lnTo>
                  <a:lnTo>
                    <a:pt x="162" y="90"/>
                  </a:lnTo>
                  <a:lnTo>
                    <a:pt x="155" y="99"/>
                  </a:lnTo>
                  <a:lnTo>
                    <a:pt x="131" y="106"/>
                  </a:lnTo>
                  <a:lnTo>
                    <a:pt x="106" y="99"/>
                  </a:lnTo>
                  <a:lnTo>
                    <a:pt x="115" y="106"/>
                  </a:lnTo>
                  <a:lnTo>
                    <a:pt x="115" y="124"/>
                  </a:lnTo>
                  <a:lnTo>
                    <a:pt x="122" y="130"/>
                  </a:lnTo>
                  <a:lnTo>
                    <a:pt x="99" y="147"/>
                  </a:lnTo>
                  <a:lnTo>
                    <a:pt x="90" y="147"/>
                  </a:lnTo>
                  <a:lnTo>
                    <a:pt x="82" y="139"/>
                  </a:lnTo>
                  <a:lnTo>
                    <a:pt x="74" y="130"/>
                  </a:lnTo>
                  <a:lnTo>
                    <a:pt x="74" y="115"/>
                  </a:lnTo>
                  <a:lnTo>
                    <a:pt x="65" y="99"/>
                  </a:lnTo>
                  <a:lnTo>
                    <a:pt x="74" y="74"/>
                  </a:lnTo>
                  <a:lnTo>
                    <a:pt x="50" y="74"/>
                  </a:lnTo>
                  <a:lnTo>
                    <a:pt x="40" y="65"/>
                  </a:lnTo>
                  <a:lnTo>
                    <a:pt x="16" y="65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0" y="34"/>
                  </a:lnTo>
                  <a:lnTo>
                    <a:pt x="9" y="18"/>
                  </a:lnTo>
                  <a:lnTo>
                    <a:pt x="16" y="10"/>
                  </a:lnTo>
                  <a:lnTo>
                    <a:pt x="25" y="18"/>
                  </a:lnTo>
                  <a:lnTo>
                    <a:pt x="16" y="25"/>
                  </a:lnTo>
                  <a:lnTo>
                    <a:pt x="16" y="41"/>
                  </a:lnTo>
                  <a:lnTo>
                    <a:pt x="25" y="34"/>
                  </a:lnTo>
                  <a:lnTo>
                    <a:pt x="25" y="18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65" y="10"/>
                  </a:lnTo>
                  <a:lnTo>
                    <a:pt x="65" y="18"/>
                  </a:lnTo>
                  <a:lnTo>
                    <a:pt x="90" y="18"/>
                  </a:lnTo>
                  <a:lnTo>
                    <a:pt x="106" y="25"/>
                  </a:lnTo>
                  <a:lnTo>
                    <a:pt x="122" y="18"/>
                  </a:lnTo>
                  <a:lnTo>
                    <a:pt x="139" y="18"/>
                  </a:lnTo>
                  <a:lnTo>
                    <a:pt x="131" y="18"/>
                  </a:lnTo>
                  <a:lnTo>
                    <a:pt x="139" y="25"/>
                  </a:lnTo>
                  <a:lnTo>
                    <a:pt x="155" y="34"/>
                  </a:lnTo>
                  <a:lnTo>
                    <a:pt x="155" y="50"/>
                  </a:lnTo>
                  <a:lnTo>
                    <a:pt x="162" y="41"/>
                  </a:lnTo>
                  <a:lnTo>
                    <a:pt x="171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8" name="Freeform 116"/>
            <p:cNvSpPr>
              <a:spLocks/>
            </p:cNvSpPr>
            <p:nvPr/>
          </p:nvSpPr>
          <p:spPr bwMode="auto">
            <a:xfrm>
              <a:off x="3021" y="1929"/>
              <a:ext cx="116" cy="85"/>
            </a:xfrm>
            <a:custGeom>
              <a:avLst/>
              <a:gdLst/>
              <a:ahLst/>
              <a:cxnLst>
                <a:cxn ang="0">
                  <a:pos x="112" y="88"/>
                </a:cxn>
                <a:cxn ang="0">
                  <a:pos x="106" y="72"/>
                </a:cxn>
                <a:cxn ang="0">
                  <a:pos x="106" y="65"/>
                </a:cxn>
                <a:cxn ang="0">
                  <a:pos x="112" y="72"/>
                </a:cxn>
                <a:cxn ang="0">
                  <a:pos x="122" y="57"/>
                </a:cxn>
                <a:cxn ang="0">
                  <a:pos x="112" y="5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90" y="7"/>
                </a:cxn>
                <a:cxn ang="0">
                  <a:pos x="65" y="0"/>
                </a:cxn>
                <a:cxn ang="0">
                  <a:pos x="49" y="16"/>
                </a:cxn>
                <a:cxn ang="0">
                  <a:pos x="49" y="25"/>
                </a:cxn>
                <a:cxn ang="0">
                  <a:pos x="32" y="32"/>
                </a:cxn>
                <a:cxn ang="0">
                  <a:pos x="32" y="47"/>
                </a:cxn>
                <a:cxn ang="0">
                  <a:pos x="25" y="47"/>
                </a:cxn>
                <a:cxn ang="0">
                  <a:pos x="7" y="57"/>
                </a:cxn>
                <a:cxn ang="0">
                  <a:pos x="0" y="57"/>
                </a:cxn>
                <a:cxn ang="0">
                  <a:pos x="7" y="72"/>
                </a:cxn>
                <a:cxn ang="0">
                  <a:pos x="0" y="88"/>
                </a:cxn>
                <a:cxn ang="0">
                  <a:pos x="0" y="106"/>
                </a:cxn>
                <a:cxn ang="0">
                  <a:pos x="15" y="97"/>
                </a:cxn>
                <a:cxn ang="0">
                  <a:pos x="32" y="97"/>
                </a:cxn>
                <a:cxn ang="0">
                  <a:pos x="57" y="106"/>
                </a:cxn>
                <a:cxn ang="0">
                  <a:pos x="65" y="106"/>
                </a:cxn>
                <a:cxn ang="0">
                  <a:pos x="72" y="106"/>
                </a:cxn>
                <a:cxn ang="0">
                  <a:pos x="81" y="106"/>
                </a:cxn>
                <a:cxn ang="0">
                  <a:pos x="97" y="106"/>
                </a:cxn>
                <a:cxn ang="0">
                  <a:pos x="106" y="88"/>
                </a:cxn>
                <a:cxn ang="0">
                  <a:pos x="112" y="88"/>
                </a:cxn>
              </a:cxnLst>
              <a:rect l="0" t="0" r="r" b="b"/>
              <a:pathLst>
                <a:path w="123" h="107">
                  <a:moveTo>
                    <a:pt x="112" y="88"/>
                  </a:moveTo>
                  <a:lnTo>
                    <a:pt x="106" y="72"/>
                  </a:lnTo>
                  <a:lnTo>
                    <a:pt x="106" y="65"/>
                  </a:lnTo>
                  <a:lnTo>
                    <a:pt x="112" y="72"/>
                  </a:lnTo>
                  <a:lnTo>
                    <a:pt x="122" y="57"/>
                  </a:lnTo>
                  <a:lnTo>
                    <a:pt x="112" y="57"/>
                  </a:lnTo>
                  <a:lnTo>
                    <a:pt x="97" y="32"/>
                  </a:lnTo>
                  <a:lnTo>
                    <a:pt x="97" y="16"/>
                  </a:lnTo>
                  <a:lnTo>
                    <a:pt x="90" y="7"/>
                  </a:lnTo>
                  <a:lnTo>
                    <a:pt x="65" y="0"/>
                  </a:lnTo>
                  <a:lnTo>
                    <a:pt x="49" y="16"/>
                  </a:lnTo>
                  <a:lnTo>
                    <a:pt x="49" y="25"/>
                  </a:lnTo>
                  <a:lnTo>
                    <a:pt x="32" y="32"/>
                  </a:lnTo>
                  <a:lnTo>
                    <a:pt x="32" y="47"/>
                  </a:lnTo>
                  <a:lnTo>
                    <a:pt x="25" y="4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72"/>
                  </a:lnTo>
                  <a:lnTo>
                    <a:pt x="0" y="88"/>
                  </a:lnTo>
                  <a:lnTo>
                    <a:pt x="0" y="106"/>
                  </a:lnTo>
                  <a:lnTo>
                    <a:pt x="15" y="97"/>
                  </a:lnTo>
                  <a:lnTo>
                    <a:pt x="32" y="97"/>
                  </a:lnTo>
                  <a:lnTo>
                    <a:pt x="57" y="106"/>
                  </a:lnTo>
                  <a:lnTo>
                    <a:pt x="65" y="106"/>
                  </a:lnTo>
                  <a:lnTo>
                    <a:pt x="72" y="106"/>
                  </a:lnTo>
                  <a:lnTo>
                    <a:pt x="81" y="106"/>
                  </a:lnTo>
                  <a:lnTo>
                    <a:pt x="97" y="106"/>
                  </a:lnTo>
                  <a:lnTo>
                    <a:pt x="106" y="88"/>
                  </a:lnTo>
                  <a:lnTo>
                    <a:pt x="112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89" name="Freeform 117"/>
            <p:cNvSpPr>
              <a:spLocks/>
            </p:cNvSpPr>
            <p:nvPr/>
          </p:nvSpPr>
          <p:spPr bwMode="auto">
            <a:xfrm>
              <a:off x="3006" y="1999"/>
              <a:ext cx="222" cy="124"/>
            </a:xfrm>
            <a:custGeom>
              <a:avLst/>
              <a:gdLst/>
              <a:ahLst/>
              <a:cxnLst>
                <a:cxn ang="0">
                  <a:pos x="97" y="139"/>
                </a:cxn>
                <a:cxn ang="0">
                  <a:pos x="81" y="139"/>
                </a:cxn>
                <a:cxn ang="0">
                  <a:pos x="81" y="130"/>
                </a:cxn>
                <a:cxn ang="0">
                  <a:pos x="88" y="114"/>
                </a:cxn>
                <a:cxn ang="0">
                  <a:pos x="106" y="114"/>
                </a:cxn>
                <a:cxn ang="0">
                  <a:pos x="106" y="106"/>
                </a:cxn>
                <a:cxn ang="0">
                  <a:pos x="97" y="90"/>
                </a:cxn>
                <a:cxn ang="0">
                  <a:pos x="97" y="81"/>
                </a:cxn>
                <a:cxn ang="0">
                  <a:pos x="73" y="74"/>
                </a:cxn>
                <a:cxn ang="0">
                  <a:pos x="56" y="81"/>
                </a:cxn>
                <a:cxn ang="0">
                  <a:pos x="41" y="90"/>
                </a:cxn>
                <a:cxn ang="0">
                  <a:pos x="31" y="90"/>
                </a:cxn>
                <a:cxn ang="0">
                  <a:pos x="7" y="90"/>
                </a:cxn>
                <a:cxn ang="0">
                  <a:pos x="0" y="81"/>
                </a:cxn>
                <a:cxn ang="0">
                  <a:pos x="7" y="66"/>
                </a:cxn>
                <a:cxn ang="0">
                  <a:pos x="16" y="49"/>
                </a:cxn>
                <a:cxn ang="0">
                  <a:pos x="23" y="41"/>
                </a:cxn>
                <a:cxn ang="0">
                  <a:pos x="16" y="18"/>
                </a:cxn>
                <a:cxn ang="0">
                  <a:pos x="31" y="9"/>
                </a:cxn>
                <a:cxn ang="0">
                  <a:pos x="48" y="9"/>
                </a:cxn>
                <a:cxn ang="0">
                  <a:pos x="73" y="18"/>
                </a:cxn>
                <a:cxn ang="0">
                  <a:pos x="81" y="18"/>
                </a:cxn>
                <a:cxn ang="0">
                  <a:pos x="88" y="18"/>
                </a:cxn>
                <a:cxn ang="0">
                  <a:pos x="97" y="18"/>
                </a:cxn>
                <a:cxn ang="0">
                  <a:pos x="113" y="18"/>
                </a:cxn>
                <a:cxn ang="0">
                  <a:pos x="122" y="0"/>
                </a:cxn>
                <a:cxn ang="0">
                  <a:pos x="128" y="0"/>
                </a:cxn>
                <a:cxn ang="0">
                  <a:pos x="153" y="0"/>
                </a:cxn>
                <a:cxn ang="0">
                  <a:pos x="162" y="9"/>
                </a:cxn>
                <a:cxn ang="0">
                  <a:pos x="153" y="9"/>
                </a:cxn>
                <a:cxn ang="0">
                  <a:pos x="162" y="18"/>
                </a:cxn>
                <a:cxn ang="0">
                  <a:pos x="170" y="18"/>
                </a:cxn>
                <a:cxn ang="0">
                  <a:pos x="178" y="33"/>
                </a:cxn>
                <a:cxn ang="0">
                  <a:pos x="187" y="41"/>
                </a:cxn>
                <a:cxn ang="0">
                  <a:pos x="193" y="33"/>
                </a:cxn>
                <a:cxn ang="0">
                  <a:pos x="235" y="58"/>
                </a:cxn>
                <a:cxn ang="0">
                  <a:pos x="227" y="90"/>
                </a:cxn>
                <a:cxn ang="0">
                  <a:pos x="218" y="81"/>
                </a:cxn>
                <a:cxn ang="0">
                  <a:pos x="212" y="90"/>
                </a:cxn>
                <a:cxn ang="0">
                  <a:pos x="212" y="106"/>
                </a:cxn>
                <a:cxn ang="0">
                  <a:pos x="203" y="106"/>
                </a:cxn>
                <a:cxn ang="0">
                  <a:pos x="162" y="130"/>
                </a:cxn>
                <a:cxn ang="0">
                  <a:pos x="178" y="139"/>
                </a:cxn>
                <a:cxn ang="0">
                  <a:pos x="178" y="139"/>
                </a:cxn>
                <a:cxn ang="0">
                  <a:pos x="153" y="155"/>
                </a:cxn>
                <a:cxn ang="0">
                  <a:pos x="146" y="155"/>
                </a:cxn>
                <a:cxn ang="0">
                  <a:pos x="146" y="146"/>
                </a:cxn>
                <a:cxn ang="0">
                  <a:pos x="138" y="139"/>
                </a:cxn>
                <a:cxn ang="0">
                  <a:pos x="153" y="130"/>
                </a:cxn>
                <a:cxn ang="0">
                  <a:pos x="128" y="121"/>
                </a:cxn>
                <a:cxn ang="0">
                  <a:pos x="128" y="114"/>
                </a:cxn>
                <a:cxn ang="0">
                  <a:pos x="113" y="114"/>
                </a:cxn>
                <a:cxn ang="0">
                  <a:pos x="106" y="130"/>
                </a:cxn>
                <a:cxn ang="0">
                  <a:pos x="97" y="130"/>
                </a:cxn>
                <a:cxn ang="0">
                  <a:pos x="97" y="139"/>
                </a:cxn>
              </a:cxnLst>
              <a:rect l="0" t="0" r="r" b="b"/>
              <a:pathLst>
                <a:path w="235" h="155">
                  <a:moveTo>
                    <a:pt x="97" y="139"/>
                  </a:moveTo>
                  <a:lnTo>
                    <a:pt x="81" y="139"/>
                  </a:lnTo>
                  <a:lnTo>
                    <a:pt x="81" y="130"/>
                  </a:lnTo>
                  <a:lnTo>
                    <a:pt x="88" y="114"/>
                  </a:lnTo>
                  <a:lnTo>
                    <a:pt x="106" y="114"/>
                  </a:lnTo>
                  <a:lnTo>
                    <a:pt x="106" y="106"/>
                  </a:lnTo>
                  <a:lnTo>
                    <a:pt x="97" y="90"/>
                  </a:lnTo>
                  <a:lnTo>
                    <a:pt x="97" y="81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16" y="18"/>
                  </a:lnTo>
                  <a:lnTo>
                    <a:pt x="31" y="9"/>
                  </a:lnTo>
                  <a:lnTo>
                    <a:pt x="48" y="9"/>
                  </a:lnTo>
                  <a:lnTo>
                    <a:pt x="73" y="18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7" y="18"/>
                  </a:lnTo>
                  <a:lnTo>
                    <a:pt x="113" y="18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53" y="0"/>
                  </a:lnTo>
                  <a:lnTo>
                    <a:pt x="162" y="9"/>
                  </a:lnTo>
                  <a:lnTo>
                    <a:pt x="153" y="9"/>
                  </a:lnTo>
                  <a:lnTo>
                    <a:pt x="162" y="18"/>
                  </a:lnTo>
                  <a:lnTo>
                    <a:pt x="170" y="18"/>
                  </a:lnTo>
                  <a:lnTo>
                    <a:pt x="178" y="33"/>
                  </a:lnTo>
                  <a:lnTo>
                    <a:pt x="187" y="41"/>
                  </a:lnTo>
                  <a:lnTo>
                    <a:pt x="193" y="33"/>
                  </a:lnTo>
                  <a:lnTo>
                    <a:pt x="235" y="58"/>
                  </a:lnTo>
                  <a:lnTo>
                    <a:pt x="227" y="90"/>
                  </a:lnTo>
                  <a:lnTo>
                    <a:pt x="218" y="81"/>
                  </a:lnTo>
                  <a:lnTo>
                    <a:pt x="212" y="90"/>
                  </a:lnTo>
                  <a:lnTo>
                    <a:pt x="212" y="106"/>
                  </a:lnTo>
                  <a:lnTo>
                    <a:pt x="203" y="106"/>
                  </a:lnTo>
                  <a:lnTo>
                    <a:pt x="162" y="130"/>
                  </a:lnTo>
                  <a:lnTo>
                    <a:pt x="178" y="139"/>
                  </a:lnTo>
                  <a:lnTo>
                    <a:pt x="178" y="139"/>
                  </a:lnTo>
                  <a:lnTo>
                    <a:pt x="153" y="155"/>
                  </a:lnTo>
                  <a:lnTo>
                    <a:pt x="146" y="155"/>
                  </a:lnTo>
                  <a:lnTo>
                    <a:pt x="146" y="146"/>
                  </a:lnTo>
                  <a:lnTo>
                    <a:pt x="138" y="139"/>
                  </a:lnTo>
                  <a:lnTo>
                    <a:pt x="153" y="130"/>
                  </a:lnTo>
                  <a:lnTo>
                    <a:pt x="128" y="121"/>
                  </a:lnTo>
                  <a:lnTo>
                    <a:pt x="128" y="114"/>
                  </a:lnTo>
                  <a:lnTo>
                    <a:pt x="113" y="114"/>
                  </a:lnTo>
                  <a:lnTo>
                    <a:pt x="106" y="130"/>
                  </a:lnTo>
                  <a:lnTo>
                    <a:pt x="97" y="130"/>
                  </a:lnTo>
                  <a:lnTo>
                    <a:pt x="97" y="13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0" name="Freeform 118"/>
            <p:cNvSpPr>
              <a:spLocks/>
            </p:cNvSpPr>
            <p:nvPr/>
          </p:nvSpPr>
          <p:spPr bwMode="auto">
            <a:xfrm>
              <a:off x="2998" y="1897"/>
              <a:ext cx="86" cy="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3"/>
                </a:cxn>
                <a:cxn ang="0">
                  <a:pos x="25" y="23"/>
                </a:cxn>
                <a:cxn ang="0">
                  <a:pos x="16" y="7"/>
                </a:cxn>
                <a:cxn ang="0">
                  <a:pos x="9" y="15"/>
                </a:cxn>
                <a:cxn ang="0">
                  <a:pos x="0" y="32"/>
                </a:cxn>
                <a:cxn ang="0">
                  <a:pos x="0" y="47"/>
                </a:cxn>
                <a:cxn ang="0">
                  <a:pos x="9" y="40"/>
                </a:cxn>
                <a:cxn ang="0">
                  <a:pos x="50" y="40"/>
                </a:cxn>
                <a:cxn ang="0">
                  <a:pos x="74" y="56"/>
                </a:cxn>
                <a:cxn ang="0">
                  <a:pos x="90" y="40"/>
                </a:cxn>
                <a:cxn ang="0">
                  <a:pos x="82" y="23"/>
                </a:cxn>
                <a:cxn ang="0">
                  <a:pos x="82" y="7"/>
                </a:cxn>
                <a:cxn ang="0">
                  <a:pos x="65" y="7"/>
                </a:cxn>
                <a:cxn ang="0">
                  <a:pos x="50" y="0"/>
                </a:cxn>
                <a:cxn ang="0">
                  <a:pos x="40" y="0"/>
                </a:cxn>
              </a:cxnLst>
              <a:rect l="0" t="0" r="r" b="b"/>
              <a:pathLst>
                <a:path w="91" h="57">
                  <a:moveTo>
                    <a:pt x="40" y="0"/>
                  </a:moveTo>
                  <a:lnTo>
                    <a:pt x="40" y="23"/>
                  </a:lnTo>
                  <a:lnTo>
                    <a:pt x="25" y="23"/>
                  </a:lnTo>
                  <a:lnTo>
                    <a:pt x="16" y="7"/>
                  </a:lnTo>
                  <a:lnTo>
                    <a:pt x="9" y="15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9" y="40"/>
                  </a:lnTo>
                  <a:lnTo>
                    <a:pt x="50" y="40"/>
                  </a:lnTo>
                  <a:lnTo>
                    <a:pt x="74" y="56"/>
                  </a:lnTo>
                  <a:lnTo>
                    <a:pt x="90" y="40"/>
                  </a:lnTo>
                  <a:lnTo>
                    <a:pt x="82" y="23"/>
                  </a:lnTo>
                  <a:lnTo>
                    <a:pt x="82" y="7"/>
                  </a:lnTo>
                  <a:lnTo>
                    <a:pt x="65" y="7"/>
                  </a:lnTo>
                  <a:lnTo>
                    <a:pt x="50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1" name="Freeform 119"/>
            <p:cNvSpPr>
              <a:spLocks/>
            </p:cNvSpPr>
            <p:nvPr/>
          </p:nvSpPr>
          <p:spPr bwMode="auto">
            <a:xfrm>
              <a:off x="2998" y="1929"/>
              <a:ext cx="71" cy="4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9" y="0"/>
                </a:cxn>
                <a:cxn ang="0">
                  <a:pos x="50" y="0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57" y="32"/>
                </a:cxn>
                <a:cxn ang="0">
                  <a:pos x="57" y="47"/>
                </a:cxn>
                <a:cxn ang="0">
                  <a:pos x="50" y="47"/>
                </a:cxn>
                <a:cxn ang="0">
                  <a:pos x="32" y="57"/>
                </a:cxn>
                <a:cxn ang="0">
                  <a:pos x="25" y="57"/>
                </a:cxn>
                <a:cxn ang="0">
                  <a:pos x="16" y="47"/>
                </a:cxn>
                <a:cxn ang="0">
                  <a:pos x="16" y="25"/>
                </a:cxn>
                <a:cxn ang="0">
                  <a:pos x="0" y="25"/>
                </a:cxn>
              </a:cxnLst>
              <a:rect l="0" t="0" r="r" b="b"/>
              <a:pathLst>
                <a:path w="75" h="58">
                  <a:moveTo>
                    <a:pt x="0" y="25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9" y="0"/>
                  </a:lnTo>
                  <a:lnTo>
                    <a:pt x="50" y="0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57" y="32"/>
                  </a:lnTo>
                  <a:lnTo>
                    <a:pt x="57" y="47"/>
                  </a:lnTo>
                  <a:lnTo>
                    <a:pt x="50" y="47"/>
                  </a:lnTo>
                  <a:lnTo>
                    <a:pt x="32" y="57"/>
                  </a:lnTo>
                  <a:lnTo>
                    <a:pt x="25" y="57"/>
                  </a:lnTo>
                  <a:lnTo>
                    <a:pt x="16" y="47"/>
                  </a:lnTo>
                  <a:lnTo>
                    <a:pt x="16" y="25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2" name="Freeform 120"/>
            <p:cNvSpPr>
              <a:spLocks/>
            </p:cNvSpPr>
            <p:nvPr/>
          </p:nvSpPr>
          <p:spPr bwMode="auto">
            <a:xfrm>
              <a:off x="3028" y="1870"/>
              <a:ext cx="56" cy="33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0" y="24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58" y="0"/>
                </a:cxn>
                <a:cxn ang="0">
                  <a:pos x="50" y="9"/>
                </a:cxn>
                <a:cxn ang="0">
                  <a:pos x="42" y="9"/>
                </a:cxn>
                <a:cxn ang="0">
                  <a:pos x="50" y="34"/>
                </a:cxn>
                <a:cxn ang="0">
                  <a:pos x="50" y="41"/>
                </a:cxn>
                <a:cxn ang="0">
                  <a:pos x="33" y="41"/>
                </a:cxn>
                <a:cxn ang="0">
                  <a:pos x="18" y="34"/>
                </a:cxn>
                <a:cxn ang="0">
                  <a:pos x="8" y="34"/>
                </a:cxn>
              </a:cxnLst>
              <a:rect l="0" t="0" r="r" b="b"/>
              <a:pathLst>
                <a:path w="59" h="42">
                  <a:moveTo>
                    <a:pt x="8" y="34"/>
                  </a:moveTo>
                  <a:lnTo>
                    <a:pt x="0" y="24"/>
                  </a:lnTo>
                  <a:lnTo>
                    <a:pt x="0" y="9"/>
                  </a:lnTo>
                  <a:lnTo>
                    <a:pt x="8" y="0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2" y="9"/>
                  </a:lnTo>
                  <a:lnTo>
                    <a:pt x="50" y="34"/>
                  </a:lnTo>
                  <a:lnTo>
                    <a:pt x="50" y="41"/>
                  </a:lnTo>
                  <a:lnTo>
                    <a:pt x="33" y="41"/>
                  </a:lnTo>
                  <a:lnTo>
                    <a:pt x="18" y="34"/>
                  </a:lnTo>
                  <a:lnTo>
                    <a:pt x="8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3" name="Freeform 121"/>
            <p:cNvSpPr>
              <a:spLocks/>
            </p:cNvSpPr>
            <p:nvPr/>
          </p:nvSpPr>
          <p:spPr bwMode="auto">
            <a:xfrm>
              <a:off x="2975" y="1949"/>
              <a:ext cx="39" cy="1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2"/>
                </a:cxn>
                <a:cxn ang="0">
                  <a:pos x="24" y="22"/>
                </a:cxn>
                <a:cxn ang="0">
                  <a:pos x="0" y="16"/>
                </a:cxn>
                <a:cxn ang="0">
                  <a:pos x="15" y="7"/>
                </a:cxn>
                <a:cxn ang="0">
                  <a:pos x="24" y="0"/>
                </a:cxn>
                <a:cxn ang="0">
                  <a:pos x="40" y="0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lnTo>
                    <a:pt x="40" y="22"/>
                  </a:lnTo>
                  <a:lnTo>
                    <a:pt x="24" y="22"/>
                  </a:lnTo>
                  <a:lnTo>
                    <a:pt x="0" y="16"/>
                  </a:lnTo>
                  <a:lnTo>
                    <a:pt x="15" y="7"/>
                  </a:lnTo>
                  <a:lnTo>
                    <a:pt x="24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4" name="Freeform 122"/>
            <p:cNvSpPr>
              <a:spLocks/>
            </p:cNvSpPr>
            <p:nvPr/>
          </p:nvSpPr>
          <p:spPr bwMode="auto">
            <a:xfrm>
              <a:off x="3221" y="2136"/>
              <a:ext cx="84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4"/>
                </a:cxn>
                <a:cxn ang="0">
                  <a:pos x="25" y="15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57" y="9"/>
                </a:cxn>
                <a:cxn ang="0">
                  <a:pos x="72" y="9"/>
                </a:cxn>
                <a:cxn ang="0">
                  <a:pos x="88" y="24"/>
                </a:cxn>
                <a:cxn ang="0">
                  <a:pos x="81" y="24"/>
                </a:cxn>
                <a:cxn ang="0">
                  <a:pos x="88" y="32"/>
                </a:cxn>
                <a:cxn ang="0">
                  <a:pos x="72" y="32"/>
                </a:cxn>
                <a:cxn ang="0">
                  <a:pos x="65" y="32"/>
                </a:cxn>
                <a:cxn ang="0">
                  <a:pos x="48" y="32"/>
                </a:cxn>
                <a:cxn ang="0">
                  <a:pos x="25" y="32"/>
                </a:cxn>
              </a:cxnLst>
              <a:rect l="0" t="0" r="r" b="b"/>
              <a:pathLst>
                <a:path w="89" h="33">
                  <a:moveTo>
                    <a:pt x="25" y="32"/>
                  </a:moveTo>
                  <a:lnTo>
                    <a:pt x="25" y="24"/>
                  </a:lnTo>
                  <a:lnTo>
                    <a:pt x="25" y="1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7" y="9"/>
                  </a:lnTo>
                  <a:lnTo>
                    <a:pt x="72" y="9"/>
                  </a:lnTo>
                  <a:lnTo>
                    <a:pt x="88" y="24"/>
                  </a:lnTo>
                  <a:lnTo>
                    <a:pt x="81" y="24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5" y="32"/>
                  </a:lnTo>
                  <a:lnTo>
                    <a:pt x="48" y="3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5" name="Freeform 123"/>
            <p:cNvSpPr>
              <a:spLocks/>
            </p:cNvSpPr>
            <p:nvPr/>
          </p:nvSpPr>
          <p:spPr bwMode="auto">
            <a:xfrm>
              <a:off x="3266" y="2161"/>
              <a:ext cx="39" cy="3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40" y="33"/>
                </a:cxn>
                <a:cxn ang="0">
                  <a:pos x="33" y="24"/>
                </a:cxn>
                <a:cxn ang="0">
                  <a:pos x="33" y="1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9" y="24"/>
                </a:cxn>
                <a:cxn ang="0">
                  <a:pos x="17" y="24"/>
                </a:cxn>
                <a:cxn ang="0">
                  <a:pos x="33" y="33"/>
                </a:cxn>
                <a:cxn ang="0">
                  <a:pos x="33" y="40"/>
                </a:cxn>
                <a:cxn ang="0">
                  <a:pos x="40" y="40"/>
                </a:cxn>
              </a:cxnLst>
              <a:rect l="0" t="0" r="r" b="b"/>
              <a:pathLst>
                <a:path w="41" h="41">
                  <a:moveTo>
                    <a:pt x="40" y="40"/>
                  </a:moveTo>
                  <a:lnTo>
                    <a:pt x="40" y="33"/>
                  </a:lnTo>
                  <a:lnTo>
                    <a:pt x="33" y="24"/>
                  </a:lnTo>
                  <a:lnTo>
                    <a:pt x="33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24"/>
                  </a:lnTo>
                  <a:lnTo>
                    <a:pt x="17" y="24"/>
                  </a:lnTo>
                  <a:lnTo>
                    <a:pt x="33" y="33"/>
                  </a:lnTo>
                  <a:lnTo>
                    <a:pt x="33" y="40"/>
                  </a:lnTo>
                  <a:lnTo>
                    <a:pt x="4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6" name="Freeform 124"/>
            <p:cNvSpPr>
              <a:spLocks/>
            </p:cNvSpPr>
            <p:nvPr/>
          </p:nvSpPr>
          <p:spPr bwMode="auto">
            <a:xfrm>
              <a:off x="3282" y="2180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7" y="16"/>
                </a:cxn>
                <a:cxn ang="0">
                  <a:pos x="0" y="0"/>
                </a:cxn>
                <a:cxn ang="0">
                  <a:pos x="16" y="9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7" name="Freeform 125"/>
            <p:cNvSpPr>
              <a:spLocks/>
            </p:cNvSpPr>
            <p:nvPr/>
          </p:nvSpPr>
          <p:spPr bwMode="auto">
            <a:xfrm>
              <a:off x="3282" y="2155"/>
              <a:ext cx="68" cy="46"/>
            </a:xfrm>
            <a:custGeom>
              <a:avLst/>
              <a:gdLst/>
              <a:ahLst/>
              <a:cxnLst>
                <a:cxn ang="0">
                  <a:pos x="23" y="48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0" y="48"/>
                </a:cxn>
                <a:cxn ang="0">
                  <a:pos x="57" y="57"/>
                </a:cxn>
                <a:cxn ang="0">
                  <a:pos x="48" y="48"/>
                </a:cxn>
                <a:cxn ang="0">
                  <a:pos x="57" y="48"/>
                </a:cxn>
                <a:cxn ang="0">
                  <a:pos x="57" y="32"/>
                </a:cxn>
                <a:cxn ang="0">
                  <a:pos x="72" y="25"/>
                </a:cxn>
                <a:cxn ang="0">
                  <a:pos x="57" y="16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23" y="8"/>
                </a:cxn>
                <a:cxn ang="0">
                  <a:pos x="7" y="8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32"/>
                </a:cxn>
                <a:cxn ang="0">
                  <a:pos x="23" y="41"/>
                </a:cxn>
                <a:cxn ang="0">
                  <a:pos x="23" y="48"/>
                </a:cxn>
              </a:cxnLst>
              <a:rect l="0" t="0" r="r" b="b"/>
              <a:pathLst>
                <a:path w="73" h="58">
                  <a:moveTo>
                    <a:pt x="23" y="48"/>
                  </a:moveTo>
                  <a:lnTo>
                    <a:pt x="40" y="41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57" y="57"/>
                  </a:lnTo>
                  <a:lnTo>
                    <a:pt x="48" y="48"/>
                  </a:lnTo>
                  <a:lnTo>
                    <a:pt x="57" y="48"/>
                  </a:lnTo>
                  <a:lnTo>
                    <a:pt x="57" y="32"/>
                  </a:lnTo>
                  <a:lnTo>
                    <a:pt x="72" y="25"/>
                  </a:lnTo>
                  <a:lnTo>
                    <a:pt x="57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2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23" y="41"/>
                  </a:lnTo>
                  <a:lnTo>
                    <a:pt x="23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8" name="Freeform 126"/>
            <p:cNvSpPr>
              <a:spLocks/>
            </p:cNvSpPr>
            <p:nvPr/>
          </p:nvSpPr>
          <p:spPr bwMode="auto">
            <a:xfrm>
              <a:off x="2875" y="1644"/>
              <a:ext cx="154" cy="305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9" y="299"/>
                </a:cxn>
                <a:cxn ang="0">
                  <a:pos x="9" y="276"/>
                </a:cxn>
                <a:cxn ang="0">
                  <a:pos x="18" y="267"/>
                </a:cxn>
                <a:cxn ang="0">
                  <a:pos x="18" y="243"/>
                </a:cxn>
                <a:cxn ang="0">
                  <a:pos x="18" y="236"/>
                </a:cxn>
                <a:cxn ang="0">
                  <a:pos x="9" y="202"/>
                </a:cxn>
                <a:cxn ang="0">
                  <a:pos x="18" y="170"/>
                </a:cxn>
                <a:cxn ang="0">
                  <a:pos x="25" y="162"/>
                </a:cxn>
                <a:cxn ang="0">
                  <a:pos x="41" y="155"/>
                </a:cxn>
                <a:cxn ang="0">
                  <a:pos x="33" y="137"/>
                </a:cxn>
                <a:cxn ang="0">
                  <a:pos x="41" y="122"/>
                </a:cxn>
                <a:cxn ang="0">
                  <a:pos x="50" y="97"/>
                </a:cxn>
                <a:cxn ang="0">
                  <a:pos x="65" y="73"/>
                </a:cxn>
                <a:cxn ang="0">
                  <a:pos x="65" y="56"/>
                </a:cxn>
                <a:cxn ang="0">
                  <a:pos x="75" y="41"/>
                </a:cxn>
                <a:cxn ang="0">
                  <a:pos x="81" y="31"/>
                </a:cxn>
                <a:cxn ang="0">
                  <a:pos x="90" y="31"/>
                </a:cxn>
                <a:cxn ang="0">
                  <a:pos x="90" y="16"/>
                </a:cxn>
                <a:cxn ang="0">
                  <a:pos x="98" y="16"/>
                </a:cxn>
                <a:cxn ang="0">
                  <a:pos x="115" y="16"/>
                </a:cxn>
                <a:cxn ang="0">
                  <a:pos x="115" y="0"/>
                </a:cxn>
                <a:cxn ang="0">
                  <a:pos x="121" y="0"/>
                </a:cxn>
                <a:cxn ang="0">
                  <a:pos x="155" y="31"/>
                </a:cxn>
                <a:cxn ang="0">
                  <a:pos x="162" y="105"/>
                </a:cxn>
                <a:cxn ang="0">
                  <a:pos x="146" y="105"/>
                </a:cxn>
                <a:cxn ang="0">
                  <a:pos x="130" y="122"/>
                </a:cxn>
                <a:cxn ang="0">
                  <a:pos x="130" y="130"/>
                </a:cxn>
                <a:cxn ang="0">
                  <a:pos x="130" y="137"/>
                </a:cxn>
                <a:cxn ang="0">
                  <a:pos x="139" y="146"/>
                </a:cxn>
                <a:cxn ang="0">
                  <a:pos x="121" y="162"/>
                </a:cxn>
                <a:cxn ang="0">
                  <a:pos x="98" y="187"/>
                </a:cxn>
                <a:cxn ang="0">
                  <a:pos x="81" y="212"/>
                </a:cxn>
                <a:cxn ang="0">
                  <a:pos x="81" y="252"/>
                </a:cxn>
                <a:cxn ang="0">
                  <a:pos x="98" y="276"/>
                </a:cxn>
                <a:cxn ang="0">
                  <a:pos x="90" y="283"/>
                </a:cxn>
                <a:cxn ang="0">
                  <a:pos x="90" y="292"/>
                </a:cxn>
                <a:cxn ang="0">
                  <a:pos x="75" y="307"/>
                </a:cxn>
                <a:cxn ang="0">
                  <a:pos x="65" y="364"/>
                </a:cxn>
                <a:cxn ang="0">
                  <a:pos x="50" y="364"/>
                </a:cxn>
                <a:cxn ang="0">
                  <a:pos x="41" y="373"/>
                </a:cxn>
                <a:cxn ang="0">
                  <a:pos x="41" y="382"/>
                </a:cxn>
                <a:cxn ang="0">
                  <a:pos x="25" y="382"/>
                </a:cxn>
                <a:cxn ang="0">
                  <a:pos x="18" y="364"/>
                </a:cxn>
                <a:cxn ang="0">
                  <a:pos x="25" y="357"/>
                </a:cxn>
                <a:cxn ang="0">
                  <a:pos x="18" y="349"/>
                </a:cxn>
                <a:cxn ang="0">
                  <a:pos x="0" y="299"/>
                </a:cxn>
              </a:cxnLst>
              <a:rect l="0" t="0" r="r" b="b"/>
              <a:pathLst>
                <a:path w="163" h="383">
                  <a:moveTo>
                    <a:pt x="0" y="299"/>
                  </a:moveTo>
                  <a:lnTo>
                    <a:pt x="9" y="299"/>
                  </a:lnTo>
                  <a:lnTo>
                    <a:pt x="9" y="276"/>
                  </a:lnTo>
                  <a:lnTo>
                    <a:pt x="18" y="267"/>
                  </a:lnTo>
                  <a:lnTo>
                    <a:pt x="18" y="243"/>
                  </a:lnTo>
                  <a:lnTo>
                    <a:pt x="18" y="236"/>
                  </a:lnTo>
                  <a:lnTo>
                    <a:pt x="9" y="202"/>
                  </a:lnTo>
                  <a:lnTo>
                    <a:pt x="18" y="170"/>
                  </a:lnTo>
                  <a:lnTo>
                    <a:pt x="25" y="162"/>
                  </a:lnTo>
                  <a:lnTo>
                    <a:pt x="41" y="155"/>
                  </a:lnTo>
                  <a:lnTo>
                    <a:pt x="33" y="137"/>
                  </a:lnTo>
                  <a:lnTo>
                    <a:pt x="41" y="122"/>
                  </a:lnTo>
                  <a:lnTo>
                    <a:pt x="50" y="97"/>
                  </a:lnTo>
                  <a:lnTo>
                    <a:pt x="65" y="73"/>
                  </a:lnTo>
                  <a:lnTo>
                    <a:pt x="65" y="56"/>
                  </a:lnTo>
                  <a:lnTo>
                    <a:pt x="75" y="41"/>
                  </a:lnTo>
                  <a:lnTo>
                    <a:pt x="81" y="31"/>
                  </a:lnTo>
                  <a:lnTo>
                    <a:pt x="90" y="31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15" y="16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55" y="31"/>
                  </a:lnTo>
                  <a:lnTo>
                    <a:pt x="162" y="105"/>
                  </a:lnTo>
                  <a:lnTo>
                    <a:pt x="146" y="105"/>
                  </a:lnTo>
                  <a:lnTo>
                    <a:pt x="130" y="122"/>
                  </a:lnTo>
                  <a:lnTo>
                    <a:pt x="130" y="130"/>
                  </a:lnTo>
                  <a:lnTo>
                    <a:pt x="130" y="137"/>
                  </a:lnTo>
                  <a:lnTo>
                    <a:pt x="139" y="146"/>
                  </a:lnTo>
                  <a:lnTo>
                    <a:pt x="121" y="162"/>
                  </a:lnTo>
                  <a:lnTo>
                    <a:pt x="98" y="187"/>
                  </a:lnTo>
                  <a:lnTo>
                    <a:pt x="81" y="212"/>
                  </a:lnTo>
                  <a:lnTo>
                    <a:pt x="81" y="252"/>
                  </a:lnTo>
                  <a:lnTo>
                    <a:pt x="98" y="276"/>
                  </a:lnTo>
                  <a:lnTo>
                    <a:pt x="90" y="283"/>
                  </a:lnTo>
                  <a:lnTo>
                    <a:pt x="90" y="292"/>
                  </a:lnTo>
                  <a:lnTo>
                    <a:pt x="75" y="307"/>
                  </a:lnTo>
                  <a:lnTo>
                    <a:pt x="65" y="364"/>
                  </a:lnTo>
                  <a:lnTo>
                    <a:pt x="50" y="364"/>
                  </a:lnTo>
                  <a:lnTo>
                    <a:pt x="41" y="373"/>
                  </a:lnTo>
                  <a:lnTo>
                    <a:pt x="41" y="382"/>
                  </a:lnTo>
                  <a:lnTo>
                    <a:pt x="25" y="382"/>
                  </a:lnTo>
                  <a:lnTo>
                    <a:pt x="18" y="364"/>
                  </a:lnTo>
                  <a:lnTo>
                    <a:pt x="25" y="357"/>
                  </a:lnTo>
                  <a:lnTo>
                    <a:pt x="18" y="349"/>
                  </a:lnTo>
                  <a:lnTo>
                    <a:pt x="0" y="29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799" name="Freeform 127"/>
            <p:cNvSpPr>
              <a:spLocks/>
            </p:cNvSpPr>
            <p:nvPr/>
          </p:nvSpPr>
          <p:spPr bwMode="auto">
            <a:xfrm>
              <a:off x="2646" y="1949"/>
              <a:ext cx="33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2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9" y="0"/>
                </a:cxn>
                <a:cxn ang="0">
                  <a:pos x="25" y="7"/>
                </a:cxn>
                <a:cxn ang="0">
                  <a:pos x="34" y="22"/>
                </a:cxn>
                <a:cxn ang="0">
                  <a:pos x="25" y="32"/>
                </a:cxn>
              </a:cxnLst>
              <a:rect l="0" t="0" r="r" b="b"/>
              <a:pathLst>
                <a:path w="35" h="33">
                  <a:moveTo>
                    <a:pt x="25" y="32"/>
                  </a:moveTo>
                  <a:lnTo>
                    <a:pt x="25" y="22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9" y="0"/>
                  </a:lnTo>
                  <a:lnTo>
                    <a:pt x="25" y="7"/>
                  </a:lnTo>
                  <a:lnTo>
                    <a:pt x="34" y="2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0" name="Freeform 128"/>
            <p:cNvSpPr>
              <a:spLocks/>
            </p:cNvSpPr>
            <p:nvPr/>
          </p:nvSpPr>
          <p:spPr bwMode="auto">
            <a:xfrm>
              <a:off x="2615" y="1949"/>
              <a:ext cx="56" cy="6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3" y="16"/>
                </a:cxn>
                <a:cxn ang="0">
                  <a:pos x="42" y="22"/>
                </a:cxn>
                <a:cxn ang="0">
                  <a:pos x="58" y="22"/>
                </a:cxn>
                <a:cxn ang="0">
                  <a:pos x="58" y="32"/>
                </a:cxn>
                <a:cxn ang="0">
                  <a:pos x="58" y="47"/>
                </a:cxn>
                <a:cxn ang="0">
                  <a:pos x="49" y="72"/>
                </a:cxn>
                <a:cxn ang="0">
                  <a:pos x="8" y="81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18" y="47"/>
                </a:cxn>
                <a:cxn ang="0">
                  <a:pos x="8" y="40"/>
                </a:cxn>
                <a:cxn ang="0">
                  <a:pos x="18" y="32"/>
                </a:cxn>
                <a:cxn ang="0">
                  <a:pos x="8" y="32"/>
                </a:cxn>
                <a:cxn ang="0">
                  <a:pos x="8" y="22"/>
                </a:cxn>
                <a:cxn ang="0">
                  <a:pos x="25" y="22"/>
                </a:cxn>
                <a:cxn ang="0">
                  <a:pos x="33" y="16"/>
                </a:cxn>
                <a:cxn ang="0">
                  <a:pos x="25" y="16"/>
                </a:cxn>
                <a:cxn ang="0">
                  <a:pos x="25" y="7"/>
                </a:cxn>
                <a:cxn ang="0">
                  <a:pos x="42" y="0"/>
                </a:cxn>
              </a:cxnLst>
              <a:rect l="0" t="0" r="r" b="b"/>
              <a:pathLst>
                <a:path w="59" h="82">
                  <a:moveTo>
                    <a:pt x="42" y="0"/>
                  </a:moveTo>
                  <a:lnTo>
                    <a:pt x="33" y="16"/>
                  </a:lnTo>
                  <a:lnTo>
                    <a:pt x="42" y="22"/>
                  </a:lnTo>
                  <a:lnTo>
                    <a:pt x="58" y="22"/>
                  </a:lnTo>
                  <a:lnTo>
                    <a:pt x="58" y="32"/>
                  </a:lnTo>
                  <a:lnTo>
                    <a:pt x="58" y="47"/>
                  </a:lnTo>
                  <a:lnTo>
                    <a:pt x="49" y="72"/>
                  </a:lnTo>
                  <a:lnTo>
                    <a:pt x="8" y="81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8" y="47"/>
                  </a:lnTo>
                  <a:lnTo>
                    <a:pt x="8" y="40"/>
                  </a:lnTo>
                  <a:lnTo>
                    <a:pt x="18" y="32"/>
                  </a:lnTo>
                  <a:lnTo>
                    <a:pt x="8" y="32"/>
                  </a:lnTo>
                  <a:lnTo>
                    <a:pt x="8" y="22"/>
                  </a:lnTo>
                  <a:lnTo>
                    <a:pt x="25" y="22"/>
                  </a:lnTo>
                  <a:lnTo>
                    <a:pt x="33" y="16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4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1" name="Freeform 129"/>
            <p:cNvSpPr>
              <a:spLocks/>
            </p:cNvSpPr>
            <p:nvPr/>
          </p:nvSpPr>
          <p:spPr bwMode="auto">
            <a:xfrm>
              <a:off x="2837" y="1909"/>
              <a:ext cx="39" cy="46"/>
            </a:xfrm>
            <a:custGeom>
              <a:avLst/>
              <a:gdLst/>
              <a:ahLst/>
              <a:cxnLst>
                <a:cxn ang="0">
                  <a:pos x="9" y="57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41" y="25"/>
                </a:cxn>
                <a:cxn ang="0">
                  <a:pos x="34" y="25"/>
                </a:cxn>
                <a:cxn ang="0">
                  <a:pos x="34" y="0"/>
                </a:cxn>
                <a:cxn ang="0">
                  <a:pos x="9" y="8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9" y="50"/>
                </a:cxn>
                <a:cxn ang="0">
                  <a:pos x="9" y="57"/>
                </a:cxn>
              </a:cxnLst>
              <a:rect l="0" t="0" r="r" b="b"/>
              <a:pathLst>
                <a:path w="42" h="58">
                  <a:moveTo>
                    <a:pt x="9" y="57"/>
                  </a:moveTo>
                  <a:lnTo>
                    <a:pt x="19" y="57"/>
                  </a:lnTo>
                  <a:lnTo>
                    <a:pt x="25" y="57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41" y="25"/>
                  </a:lnTo>
                  <a:lnTo>
                    <a:pt x="34" y="25"/>
                  </a:lnTo>
                  <a:lnTo>
                    <a:pt x="34" y="0"/>
                  </a:lnTo>
                  <a:lnTo>
                    <a:pt x="9" y="8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9" y="50"/>
                  </a:lnTo>
                  <a:lnTo>
                    <a:pt x="9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2" name="Freeform 130"/>
            <p:cNvSpPr>
              <a:spLocks/>
            </p:cNvSpPr>
            <p:nvPr/>
          </p:nvSpPr>
          <p:spPr bwMode="auto">
            <a:xfrm>
              <a:off x="2784" y="1981"/>
              <a:ext cx="48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33" y="32"/>
                </a:cxn>
                <a:cxn ang="0">
                  <a:pos x="41" y="23"/>
                </a:cxn>
                <a:cxn ang="0">
                  <a:pos x="50" y="0"/>
                </a:cxn>
                <a:cxn ang="0">
                  <a:pos x="25" y="7"/>
                </a:cxn>
                <a:cxn ang="0">
                  <a:pos x="33" y="23"/>
                </a:cxn>
                <a:cxn ang="0">
                  <a:pos x="25" y="23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0" y="47"/>
                </a:cxn>
                <a:cxn ang="0">
                  <a:pos x="25" y="47"/>
                </a:cxn>
                <a:cxn ang="0">
                  <a:pos x="33" y="56"/>
                </a:cxn>
              </a:cxnLst>
              <a:rect l="0" t="0" r="r" b="b"/>
              <a:pathLst>
                <a:path w="51" h="57">
                  <a:moveTo>
                    <a:pt x="33" y="56"/>
                  </a:moveTo>
                  <a:lnTo>
                    <a:pt x="33" y="32"/>
                  </a:lnTo>
                  <a:lnTo>
                    <a:pt x="41" y="23"/>
                  </a:lnTo>
                  <a:lnTo>
                    <a:pt x="50" y="0"/>
                  </a:lnTo>
                  <a:lnTo>
                    <a:pt x="25" y="7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0" y="47"/>
                  </a:lnTo>
                  <a:lnTo>
                    <a:pt x="25" y="47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3" name="Freeform 131"/>
            <p:cNvSpPr>
              <a:spLocks/>
            </p:cNvSpPr>
            <p:nvPr/>
          </p:nvSpPr>
          <p:spPr bwMode="auto">
            <a:xfrm>
              <a:off x="2775" y="2018"/>
              <a:ext cx="41" cy="28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25" y="34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7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4" y="0"/>
                </a:cxn>
                <a:cxn ang="0">
                  <a:pos x="42" y="9"/>
                </a:cxn>
                <a:cxn ang="0">
                  <a:pos x="42" y="25"/>
                </a:cxn>
                <a:cxn ang="0">
                  <a:pos x="34" y="25"/>
                </a:cxn>
                <a:cxn ang="0">
                  <a:pos x="34" y="34"/>
                </a:cxn>
              </a:cxnLst>
              <a:rect l="0" t="0" r="r" b="b"/>
              <a:pathLst>
                <a:path w="43" h="35">
                  <a:moveTo>
                    <a:pt x="34" y="34"/>
                  </a:moveTo>
                  <a:lnTo>
                    <a:pt x="25" y="34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4" y="0"/>
                  </a:lnTo>
                  <a:lnTo>
                    <a:pt x="42" y="9"/>
                  </a:lnTo>
                  <a:lnTo>
                    <a:pt x="42" y="25"/>
                  </a:lnTo>
                  <a:lnTo>
                    <a:pt x="34" y="25"/>
                  </a:lnTo>
                  <a:lnTo>
                    <a:pt x="34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4" name="Freeform 132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5" name="Freeform 133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6" name="Freeform 134"/>
            <p:cNvSpPr>
              <a:spLocks/>
            </p:cNvSpPr>
            <p:nvPr/>
          </p:nvSpPr>
          <p:spPr bwMode="auto">
            <a:xfrm>
              <a:off x="2914" y="1955"/>
              <a:ext cx="115" cy="98"/>
            </a:xfrm>
            <a:custGeom>
              <a:avLst/>
              <a:gdLst/>
              <a:ahLst/>
              <a:cxnLst>
                <a:cxn ang="0">
                  <a:pos x="105" y="122"/>
                </a:cxn>
                <a:cxn ang="0">
                  <a:pos x="114" y="105"/>
                </a:cxn>
                <a:cxn ang="0">
                  <a:pos x="121" y="97"/>
                </a:cxn>
                <a:cxn ang="0">
                  <a:pos x="114" y="56"/>
                </a:cxn>
                <a:cxn ang="0">
                  <a:pos x="121" y="40"/>
                </a:cxn>
                <a:cxn ang="0">
                  <a:pos x="114" y="25"/>
                </a:cxn>
                <a:cxn ang="0">
                  <a:pos x="105" y="15"/>
                </a:cxn>
                <a:cxn ang="0">
                  <a:pos x="89" y="15"/>
                </a:cxn>
                <a:cxn ang="0">
                  <a:pos x="65" y="9"/>
                </a:cxn>
                <a:cxn ang="0">
                  <a:pos x="65" y="15"/>
                </a:cxn>
                <a:cxn ang="0">
                  <a:pos x="57" y="15"/>
                </a:cxn>
                <a:cxn ang="0">
                  <a:pos x="49" y="0"/>
                </a:cxn>
                <a:cxn ang="0">
                  <a:pos x="0" y="25"/>
                </a:cxn>
                <a:cxn ang="0">
                  <a:pos x="9" y="80"/>
                </a:cxn>
                <a:cxn ang="0">
                  <a:pos x="17" y="89"/>
                </a:cxn>
                <a:cxn ang="0">
                  <a:pos x="34" y="97"/>
                </a:cxn>
                <a:cxn ang="0">
                  <a:pos x="40" y="97"/>
                </a:cxn>
                <a:cxn ang="0">
                  <a:pos x="57" y="114"/>
                </a:cxn>
                <a:cxn ang="0">
                  <a:pos x="65" y="114"/>
                </a:cxn>
                <a:cxn ang="0">
                  <a:pos x="74" y="122"/>
                </a:cxn>
                <a:cxn ang="0">
                  <a:pos x="89" y="114"/>
                </a:cxn>
                <a:cxn ang="0">
                  <a:pos x="105" y="122"/>
                </a:cxn>
              </a:cxnLst>
              <a:rect l="0" t="0" r="r" b="b"/>
              <a:pathLst>
                <a:path w="122" h="123">
                  <a:moveTo>
                    <a:pt x="105" y="122"/>
                  </a:moveTo>
                  <a:lnTo>
                    <a:pt x="114" y="105"/>
                  </a:lnTo>
                  <a:lnTo>
                    <a:pt x="121" y="97"/>
                  </a:lnTo>
                  <a:lnTo>
                    <a:pt x="114" y="56"/>
                  </a:lnTo>
                  <a:lnTo>
                    <a:pt x="121" y="40"/>
                  </a:lnTo>
                  <a:lnTo>
                    <a:pt x="114" y="25"/>
                  </a:lnTo>
                  <a:lnTo>
                    <a:pt x="105" y="15"/>
                  </a:lnTo>
                  <a:lnTo>
                    <a:pt x="89" y="15"/>
                  </a:lnTo>
                  <a:lnTo>
                    <a:pt x="65" y="9"/>
                  </a:lnTo>
                  <a:lnTo>
                    <a:pt x="65" y="15"/>
                  </a:lnTo>
                  <a:lnTo>
                    <a:pt x="57" y="15"/>
                  </a:lnTo>
                  <a:lnTo>
                    <a:pt x="49" y="0"/>
                  </a:lnTo>
                  <a:lnTo>
                    <a:pt x="0" y="25"/>
                  </a:lnTo>
                  <a:lnTo>
                    <a:pt x="9" y="80"/>
                  </a:lnTo>
                  <a:lnTo>
                    <a:pt x="17" y="89"/>
                  </a:lnTo>
                  <a:lnTo>
                    <a:pt x="34" y="97"/>
                  </a:lnTo>
                  <a:lnTo>
                    <a:pt x="40" y="97"/>
                  </a:lnTo>
                  <a:lnTo>
                    <a:pt x="57" y="114"/>
                  </a:lnTo>
                  <a:lnTo>
                    <a:pt x="65" y="114"/>
                  </a:lnTo>
                  <a:lnTo>
                    <a:pt x="74" y="122"/>
                  </a:lnTo>
                  <a:lnTo>
                    <a:pt x="89" y="114"/>
                  </a:lnTo>
                  <a:lnTo>
                    <a:pt x="105" y="12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7" name="Freeform 135"/>
            <p:cNvSpPr>
              <a:spLocks/>
            </p:cNvSpPr>
            <p:nvPr/>
          </p:nvSpPr>
          <p:spPr bwMode="auto">
            <a:xfrm>
              <a:off x="2815" y="1955"/>
              <a:ext cx="108" cy="123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97" y="9"/>
                </a:cxn>
                <a:cxn ang="0">
                  <a:pos x="97" y="15"/>
                </a:cxn>
                <a:cxn ang="0">
                  <a:pos x="89" y="15"/>
                </a:cxn>
                <a:cxn ang="0">
                  <a:pos x="105" y="25"/>
                </a:cxn>
                <a:cxn ang="0">
                  <a:pos x="114" y="80"/>
                </a:cxn>
                <a:cxn ang="0">
                  <a:pos x="105" y="80"/>
                </a:cxn>
                <a:cxn ang="0">
                  <a:pos x="89" y="89"/>
                </a:cxn>
                <a:cxn ang="0">
                  <a:pos x="73" y="97"/>
                </a:cxn>
                <a:cxn ang="0">
                  <a:pos x="82" y="114"/>
                </a:cxn>
                <a:cxn ang="0">
                  <a:pos x="97" y="130"/>
                </a:cxn>
                <a:cxn ang="0">
                  <a:pos x="89" y="137"/>
                </a:cxn>
                <a:cxn ang="0">
                  <a:pos x="89" y="146"/>
                </a:cxn>
                <a:cxn ang="0">
                  <a:pos x="57" y="154"/>
                </a:cxn>
                <a:cxn ang="0">
                  <a:pos x="42" y="154"/>
                </a:cxn>
                <a:cxn ang="0">
                  <a:pos x="17" y="154"/>
                </a:cxn>
                <a:cxn ang="0">
                  <a:pos x="23" y="130"/>
                </a:cxn>
                <a:cxn ang="0">
                  <a:pos x="0" y="114"/>
                </a:cxn>
                <a:cxn ang="0">
                  <a:pos x="0" y="105"/>
                </a:cxn>
                <a:cxn ang="0">
                  <a:pos x="0" y="89"/>
                </a:cxn>
                <a:cxn ang="0">
                  <a:pos x="0" y="65"/>
                </a:cxn>
                <a:cxn ang="0">
                  <a:pos x="8" y="56"/>
                </a:cxn>
                <a:cxn ang="0">
                  <a:pos x="17" y="33"/>
                </a:cxn>
                <a:cxn ang="0">
                  <a:pos x="32" y="33"/>
                </a:cxn>
                <a:cxn ang="0">
                  <a:pos x="42" y="15"/>
                </a:cxn>
                <a:cxn ang="0">
                  <a:pos x="32" y="15"/>
                </a:cxn>
                <a:cxn ang="0">
                  <a:pos x="42" y="9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</a:cxnLst>
              <a:rect l="0" t="0" r="r" b="b"/>
              <a:pathLst>
                <a:path w="115" h="155">
                  <a:moveTo>
                    <a:pt x="64" y="25"/>
                  </a:moveTo>
                  <a:lnTo>
                    <a:pt x="97" y="9"/>
                  </a:lnTo>
                  <a:lnTo>
                    <a:pt x="97" y="15"/>
                  </a:lnTo>
                  <a:lnTo>
                    <a:pt x="89" y="15"/>
                  </a:lnTo>
                  <a:lnTo>
                    <a:pt x="105" y="25"/>
                  </a:lnTo>
                  <a:lnTo>
                    <a:pt x="114" y="80"/>
                  </a:lnTo>
                  <a:lnTo>
                    <a:pt x="105" y="80"/>
                  </a:lnTo>
                  <a:lnTo>
                    <a:pt x="89" y="89"/>
                  </a:lnTo>
                  <a:lnTo>
                    <a:pt x="73" y="97"/>
                  </a:lnTo>
                  <a:lnTo>
                    <a:pt x="82" y="114"/>
                  </a:lnTo>
                  <a:lnTo>
                    <a:pt x="97" y="130"/>
                  </a:lnTo>
                  <a:lnTo>
                    <a:pt x="89" y="137"/>
                  </a:lnTo>
                  <a:lnTo>
                    <a:pt x="89" y="146"/>
                  </a:lnTo>
                  <a:lnTo>
                    <a:pt x="57" y="154"/>
                  </a:lnTo>
                  <a:lnTo>
                    <a:pt x="42" y="154"/>
                  </a:lnTo>
                  <a:lnTo>
                    <a:pt x="17" y="154"/>
                  </a:lnTo>
                  <a:lnTo>
                    <a:pt x="23" y="130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89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17" y="33"/>
                  </a:lnTo>
                  <a:lnTo>
                    <a:pt x="32" y="33"/>
                  </a:lnTo>
                  <a:lnTo>
                    <a:pt x="42" y="15"/>
                  </a:lnTo>
                  <a:lnTo>
                    <a:pt x="32" y="15"/>
                  </a:lnTo>
                  <a:lnTo>
                    <a:pt x="42" y="9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8" name="Freeform 136"/>
            <p:cNvSpPr>
              <a:spLocks/>
            </p:cNvSpPr>
            <p:nvPr/>
          </p:nvSpPr>
          <p:spPr bwMode="auto">
            <a:xfrm>
              <a:off x="2855" y="2051"/>
              <a:ext cx="92" cy="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5" y="32"/>
                </a:cxn>
                <a:cxn ang="0">
                  <a:pos x="47" y="24"/>
                </a:cxn>
                <a:cxn ang="0">
                  <a:pos x="47" y="15"/>
                </a:cxn>
                <a:cxn ang="0">
                  <a:pos x="55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97" y="8"/>
                </a:cxn>
                <a:cxn ang="0">
                  <a:pos x="97" y="24"/>
                </a:cxn>
                <a:cxn ang="0">
                  <a:pos x="87" y="40"/>
                </a:cxn>
                <a:cxn ang="0">
                  <a:pos x="55" y="48"/>
                </a:cxn>
                <a:cxn ang="0">
                  <a:pos x="40" y="40"/>
                </a:cxn>
                <a:cxn ang="0">
                  <a:pos x="15" y="40"/>
                </a:cxn>
                <a:cxn ang="0">
                  <a:pos x="6" y="40"/>
                </a:cxn>
                <a:cxn ang="0">
                  <a:pos x="0" y="32"/>
                </a:cxn>
              </a:cxnLst>
              <a:rect l="0" t="0" r="r" b="b"/>
              <a:pathLst>
                <a:path w="98" h="49">
                  <a:moveTo>
                    <a:pt x="0" y="32"/>
                  </a:moveTo>
                  <a:lnTo>
                    <a:pt x="15" y="32"/>
                  </a:lnTo>
                  <a:lnTo>
                    <a:pt x="47" y="24"/>
                  </a:lnTo>
                  <a:lnTo>
                    <a:pt x="47" y="15"/>
                  </a:lnTo>
                  <a:lnTo>
                    <a:pt x="55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7" y="8"/>
                  </a:lnTo>
                  <a:lnTo>
                    <a:pt x="97" y="24"/>
                  </a:lnTo>
                  <a:lnTo>
                    <a:pt x="87" y="40"/>
                  </a:lnTo>
                  <a:lnTo>
                    <a:pt x="55" y="48"/>
                  </a:lnTo>
                  <a:lnTo>
                    <a:pt x="40" y="40"/>
                  </a:lnTo>
                  <a:lnTo>
                    <a:pt x="15" y="40"/>
                  </a:lnTo>
                  <a:lnTo>
                    <a:pt x="6" y="40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09" name="Line 137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0" name="Freeform 138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1" name="Line 139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2" name="Freeform 140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3" name="Freeform 141"/>
            <p:cNvSpPr>
              <a:spLocks/>
            </p:cNvSpPr>
            <p:nvPr/>
          </p:nvSpPr>
          <p:spPr bwMode="auto">
            <a:xfrm>
              <a:off x="2815" y="2077"/>
              <a:ext cx="55" cy="26"/>
            </a:xfrm>
            <a:custGeom>
              <a:avLst/>
              <a:gdLst/>
              <a:ahLst/>
              <a:cxnLst>
                <a:cxn ang="0">
                  <a:pos x="17" y="32"/>
                </a:cxn>
                <a:cxn ang="0">
                  <a:pos x="32" y="23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8" y="23"/>
                </a:cxn>
                <a:cxn ang="0">
                  <a:pos x="57" y="8"/>
                </a:cxn>
                <a:cxn ang="0">
                  <a:pos x="48" y="8"/>
                </a:cxn>
                <a:cxn ang="0">
                  <a:pos x="42" y="0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17" y="32"/>
                </a:cxn>
              </a:cxnLst>
              <a:rect l="0" t="0" r="r" b="b"/>
              <a:pathLst>
                <a:path w="58" h="33">
                  <a:moveTo>
                    <a:pt x="17" y="32"/>
                  </a:moveTo>
                  <a:lnTo>
                    <a:pt x="32" y="23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8" y="23"/>
                  </a:lnTo>
                  <a:lnTo>
                    <a:pt x="57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7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4" name="Freeform 142"/>
            <p:cNvSpPr>
              <a:spLocks/>
            </p:cNvSpPr>
            <p:nvPr/>
          </p:nvSpPr>
          <p:spPr bwMode="auto">
            <a:xfrm>
              <a:off x="2684" y="2018"/>
              <a:ext cx="153" cy="13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2" y="9"/>
                </a:cxn>
                <a:cxn ang="0">
                  <a:pos x="82" y="25"/>
                </a:cxn>
                <a:cxn ang="0">
                  <a:pos x="66" y="34"/>
                </a:cxn>
                <a:cxn ang="0">
                  <a:pos x="57" y="42"/>
                </a:cxn>
                <a:cxn ang="0">
                  <a:pos x="50" y="42"/>
                </a:cxn>
                <a:cxn ang="0">
                  <a:pos x="42" y="34"/>
                </a:cxn>
                <a:cxn ang="0">
                  <a:pos x="34" y="34"/>
                </a:cxn>
                <a:cxn ang="0">
                  <a:pos x="42" y="50"/>
                </a:cxn>
                <a:cxn ang="0">
                  <a:pos x="25" y="57"/>
                </a:cxn>
                <a:cxn ang="0">
                  <a:pos x="25" y="50"/>
                </a:cxn>
                <a:cxn ang="0">
                  <a:pos x="0" y="57"/>
                </a:cxn>
                <a:cxn ang="0">
                  <a:pos x="0" y="66"/>
                </a:cxn>
                <a:cxn ang="0">
                  <a:pos x="34" y="74"/>
                </a:cxn>
                <a:cxn ang="0">
                  <a:pos x="50" y="97"/>
                </a:cxn>
                <a:cxn ang="0">
                  <a:pos x="50" y="106"/>
                </a:cxn>
                <a:cxn ang="0">
                  <a:pos x="42" y="147"/>
                </a:cxn>
                <a:cxn ang="0">
                  <a:pos x="57" y="156"/>
                </a:cxn>
                <a:cxn ang="0">
                  <a:pos x="97" y="162"/>
                </a:cxn>
                <a:cxn ang="0">
                  <a:pos x="97" y="156"/>
                </a:cxn>
                <a:cxn ang="0">
                  <a:pos x="115" y="147"/>
                </a:cxn>
                <a:cxn ang="0">
                  <a:pos x="139" y="156"/>
                </a:cxn>
                <a:cxn ang="0">
                  <a:pos x="147" y="156"/>
                </a:cxn>
                <a:cxn ang="0">
                  <a:pos x="156" y="137"/>
                </a:cxn>
                <a:cxn ang="0">
                  <a:pos x="147" y="122"/>
                </a:cxn>
                <a:cxn ang="0">
                  <a:pos x="147" y="106"/>
                </a:cxn>
                <a:cxn ang="0">
                  <a:pos x="147" y="90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47" y="74"/>
                </a:cxn>
                <a:cxn ang="0">
                  <a:pos x="156" y="74"/>
                </a:cxn>
                <a:cxn ang="0">
                  <a:pos x="162" y="50"/>
                </a:cxn>
                <a:cxn ang="0">
                  <a:pos x="139" y="34"/>
                </a:cxn>
                <a:cxn ang="0">
                  <a:pos x="131" y="34"/>
                </a:cxn>
                <a:cxn ang="0">
                  <a:pos x="122" y="34"/>
                </a:cxn>
                <a:cxn ang="0">
                  <a:pos x="122" y="25"/>
                </a:cxn>
                <a:cxn ang="0">
                  <a:pos x="115" y="25"/>
                </a:cxn>
                <a:cxn ang="0">
                  <a:pos x="115" y="17"/>
                </a:cxn>
                <a:cxn ang="0">
                  <a:pos x="97" y="9"/>
                </a:cxn>
                <a:cxn ang="0">
                  <a:pos x="97" y="0"/>
                </a:cxn>
              </a:cxnLst>
              <a:rect l="0" t="0" r="r" b="b"/>
              <a:pathLst>
                <a:path w="163" h="163">
                  <a:moveTo>
                    <a:pt x="97" y="0"/>
                  </a:moveTo>
                  <a:lnTo>
                    <a:pt x="82" y="9"/>
                  </a:lnTo>
                  <a:lnTo>
                    <a:pt x="82" y="25"/>
                  </a:lnTo>
                  <a:lnTo>
                    <a:pt x="66" y="34"/>
                  </a:lnTo>
                  <a:lnTo>
                    <a:pt x="57" y="42"/>
                  </a:lnTo>
                  <a:lnTo>
                    <a:pt x="50" y="42"/>
                  </a:lnTo>
                  <a:lnTo>
                    <a:pt x="42" y="34"/>
                  </a:lnTo>
                  <a:lnTo>
                    <a:pt x="34" y="34"/>
                  </a:lnTo>
                  <a:lnTo>
                    <a:pt x="42" y="50"/>
                  </a:lnTo>
                  <a:lnTo>
                    <a:pt x="25" y="57"/>
                  </a:lnTo>
                  <a:lnTo>
                    <a:pt x="25" y="50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34" y="74"/>
                  </a:lnTo>
                  <a:lnTo>
                    <a:pt x="50" y="97"/>
                  </a:lnTo>
                  <a:lnTo>
                    <a:pt x="50" y="106"/>
                  </a:lnTo>
                  <a:lnTo>
                    <a:pt x="42" y="147"/>
                  </a:lnTo>
                  <a:lnTo>
                    <a:pt x="57" y="156"/>
                  </a:lnTo>
                  <a:lnTo>
                    <a:pt x="97" y="162"/>
                  </a:lnTo>
                  <a:lnTo>
                    <a:pt x="97" y="156"/>
                  </a:lnTo>
                  <a:lnTo>
                    <a:pt x="115" y="147"/>
                  </a:lnTo>
                  <a:lnTo>
                    <a:pt x="139" y="156"/>
                  </a:lnTo>
                  <a:lnTo>
                    <a:pt x="147" y="156"/>
                  </a:lnTo>
                  <a:lnTo>
                    <a:pt x="156" y="137"/>
                  </a:lnTo>
                  <a:lnTo>
                    <a:pt x="147" y="122"/>
                  </a:lnTo>
                  <a:lnTo>
                    <a:pt x="147" y="106"/>
                  </a:lnTo>
                  <a:lnTo>
                    <a:pt x="147" y="90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47" y="74"/>
                  </a:lnTo>
                  <a:lnTo>
                    <a:pt x="156" y="74"/>
                  </a:lnTo>
                  <a:lnTo>
                    <a:pt x="162" y="50"/>
                  </a:lnTo>
                  <a:lnTo>
                    <a:pt x="139" y="34"/>
                  </a:lnTo>
                  <a:lnTo>
                    <a:pt x="131" y="34"/>
                  </a:lnTo>
                  <a:lnTo>
                    <a:pt x="122" y="34"/>
                  </a:lnTo>
                  <a:lnTo>
                    <a:pt x="122" y="25"/>
                  </a:lnTo>
                  <a:lnTo>
                    <a:pt x="115" y="25"/>
                  </a:lnTo>
                  <a:lnTo>
                    <a:pt x="115" y="17"/>
                  </a:lnTo>
                  <a:lnTo>
                    <a:pt x="97" y="9"/>
                  </a:lnTo>
                  <a:lnTo>
                    <a:pt x="9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5" name="Freeform 143"/>
            <p:cNvSpPr>
              <a:spLocks/>
            </p:cNvSpPr>
            <p:nvPr/>
          </p:nvSpPr>
          <p:spPr bwMode="auto">
            <a:xfrm>
              <a:off x="2632" y="2128"/>
              <a:ext cx="145" cy="105"/>
            </a:xfrm>
            <a:custGeom>
              <a:avLst/>
              <a:gdLst/>
              <a:ahLst/>
              <a:cxnLst>
                <a:cxn ang="0">
                  <a:pos x="7" y="34"/>
                </a:cxn>
                <a:cxn ang="0">
                  <a:pos x="40" y="34"/>
                </a:cxn>
                <a:cxn ang="0">
                  <a:pos x="40" y="42"/>
                </a:cxn>
                <a:cxn ang="0">
                  <a:pos x="31" y="50"/>
                </a:cxn>
                <a:cxn ang="0">
                  <a:pos x="31" y="66"/>
                </a:cxn>
                <a:cxn ang="0">
                  <a:pos x="24" y="75"/>
                </a:cxn>
                <a:cxn ang="0">
                  <a:pos x="31" y="99"/>
                </a:cxn>
                <a:cxn ang="0">
                  <a:pos x="24" y="115"/>
                </a:cxn>
                <a:cxn ang="0">
                  <a:pos x="49" y="131"/>
                </a:cxn>
                <a:cxn ang="0">
                  <a:pos x="55" y="124"/>
                </a:cxn>
                <a:cxn ang="0">
                  <a:pos x="89" y="124"/>
                </a:cxn>
                <a:cxn ang="0">
                  <a:pos x="121" y="91"/>
                </a:cxn>
                <a:cxn ang="0">
                  <a:pos x="112" y="75"/>
                </a:cxn>
                <a:cxn ang="0">
                  <a:pos x="129" y="50"/>
                </a:cxn>
                <a:cxn ang="0">
                  <a:pos x="152" y="34"/>
                </a:cxn>
                <a:cxn ang="0">
                  <a:pos x="152" y="25"/>
                </a:cxn>
                <a:cxn ang="0">
                  <a:pos x="112" y="19"/>
                </a:cxn>
                <a:cxn ang="0">
                  <a:pos x="97" y="10"/>
                </a:cxn>
                <a:cxn ang="0">
                  <a:pos x="89" y="10"/>
                </a:cxn>
                <a:cxn ang="0">
                  <a:pos x="72" y="10"/>
                </a:cxn>
                <a:cxn ang="0">
                  <a:pos x="64" y="10"/>
                </a:cxn>
                <a:cxn ang="0">
                  <a:pos x="15" y="0"/>
                </a:cxn>
                <a:cxn ang="0">
                  <a:pos x="7" y="10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7" y="34"/>
                </a:cxn>
              </a:cxnLst>
              <a:rect l="0" t="0" r="r" b="b"/>
              <a:pathLst>
                <a:path w="153" h="132">
                  <a:moveTo>
                    <a:pt x="7" y="34"/>
                  </a:moveTo>
                  <a:lnTo>
                    <a:pt x="40" y="34"/>
                  </a:lnTo>
                  <a:lnTo>
                    <a:pt x="40" y="42"/>
                  </a:lnTo>
                  <a:lnTo>
                    <a:pt x="31" y="50"/>
                  </a:lnTo>
                  <a:lnTo>
                    <a:pt x="31" y="66"/>
                  </a:lnTo>
                  <a:lnTo>
                    <a:pt x="24" y="75"/>
                  </a:lnTo>
                  <a:lnTo>
                    <a:pt x="31" y="99"/>
                  </a:lnTo>
                  <a:lnTo>
                    <a:pt x="24" y="115"/>
                  </a:lnTo>
                  <a:lnTo>
                    <a:pt x="49" y="131"/>
                  </a:lnTo>
                  <a:lnTo>
                    <a:pt x="55" y="124"/>
                  </a:lnTo>
                  <a:lnTo>
                    <a:pt x="89" y="124"/>
                  </a:lnTo>
                  <a:lnTo>
                    <a:pt x="121" y="91"/>
                  </a:lnTo>
                  <a:lnTo>
                    <a:pt x="112" y="75"/>
                  </a:lnTo>
                  <a:lnTo>
                    <a:pt x="129" y="50"/>
                  </a:lnTo>
                  <a:lnTo>
                    <a:pt x="152" y="34"/>
                  </a:lnTo>
                  <a:lnTo>
                    <a:pt x="152" y="25"/>
                  </a:lnTo>
                  <a:lnTo>
                    <a:pt x="112" y="19"/>
                  </a:lnTo>
                  <a:lnTo>
                    <a:pt x="97" y="10"/>
                  </a:lnTo>
                  <a:lnTo>
                    <a:pt x="89" y="10"/>
                  </a:lnTo>
                  <a:lnTo>
                    <a:pt x="72" y="10"/>
                  </a:lnTo>
                  <a:lnTo>
                    <a:pt x="64" y="10"/>
                  </a:lnTo>
                  <a:lnTo>
                    <a:pt x="15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7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6" name="Freeform 144"/>
            <p:cNvSpPr>
              <a:spLocks/>
            </p:cNvSpPr>
            <p:nvPr/>
          </p:nvSpPr>
          <p:spPr bwMode="auto">
            <a:xfrm>
              <a:off x="2632" y="2155"/>
              <a:ext cx="39" cy="65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31" y="65"/>
                </a:cxn>
                <a:cxn ang="0">
                  <a:pos x="24" y="41"/>
                </a:cxn>
                <a:cxn ang="0">
                  <a:pos x="31" y="32"/>
                </a:cxn>
                <a:cxn ang="0">
                  <a:pos x="31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0" y="57"/>
                </a:cxn>
                <a:cxn ang="0">
                  <a:pos x="7" y="57"/>
                </a:cxn>
                <a:cxn ang="0">
                  <a:pos x="0" y="81"/>
                </a:cxn>
                <a:cxn ang="0">
                  <a:pos x="24" y="81"/>
                </a:cxn>
              </a:cxnLst>
              <a:rect l="0" t="0" r="r" b="b"/>
              <a:pathLst>
                <a:path w="41" h="82">
                  <a:moveTo>
                    <a:pt x="24" y="81"/>
                  </a:moveTo>
                  <a:lnTo>
                    <a:pt x="31" y="65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81"/>
                  </a:lnTo>
                  <a:lnTo>
                    <a:pt x="24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7" name="Freeform 145"/>
            <p:cNvSpPr>
              <a:spLocks/>
            </p:cNvSpPr>
            <p:nvPr/>
          </p:nvSpPr>
          <p:spPr bwMode="auto">
            <a:xfrm>
              <a:off x="2822" y="2083"/>
              <a:ext cx="146" cy="125"/>
            </a:xfrm>
            <a:custGeom>
              <a:avLst/>
              <a:gdLst/>
              <a:ahLst/>
              <a:cxnLst>
                <a:cxn ang="0">
                  <a:pos x="9" y="55"/>
                </a:cxn>
                <a:cxn ang="0">
                  <a:pos x="24" y="49"/>
                </a:cxn>
                <a:cxn ang="0">
                  <a:pos x="40" y="55"/>
                </a:cxn>
                <a:cxn ang="0">
                  <a:pos x="56" y="80"/>
                </a:cxn>
                <a:cxn ang="0">
                  <a:pos x="65" y="80"/>
                </a:cxn>
                <a:cxn ang="0">
                  <a:pos x="74" y="97"/>
                </a:cxn>
                <a:cxn ang="0">
                  <a:pos x="89" y="105"/>
                </a:cxn>
                <a:cxn ang="0">
                  <a:pos x="106" y="121"/>
                </a:cxn>
                <a:cxn ang="0">
                  <a:pos x="114" y="121"/>
                </a:cxn>
                <a:cxn ang="0">
                  <a:pos x="121" y="146"/>
                </a:cxn>
                <a:cxn ang="0">
                  <a:pos x="114" y="154"/>
                </a:cxn>
                <a:cxn ang="0">
                  <a:pos x="121" y="154"/>
                </a:cxn>
                <a:cxn ang="0">
                  <a:pos x="131" y="146"/>
                </a:cxn>
                <a:cxn ang="0">
                  <a:pos x="131" y="137"/>
                </a:cxn>
                <a:cxn ang="0">
                  <a:pos x="131" y="130"/>
                </a:cxn>
                <a:cxn ang="0">
                  <a:pos x="131" y="114"/>
                </a:cxn>
                <a:cxn ang="0">
                  <a:pos x="146" y="130"/>
                </a:cxn>
                <a:cxn ang="0">
                  <a:pos x="154" y="121"/>
                </a:cxn>
                <a:cxn ang="0">
                  <a:pos x="114" y="97"/>
                </a:cxn>
                <a:cxn ang="0">
                  <a:pos x="121" y="89"/>
                </a:cxn>
                <a:cxn ang="0">
                  <a:pos x="114" y="89"/>
                </a:cxn>
                <a:cxn ang="0">
                  <a:pos x="97" y="80"/>
                </a:cxn>
                <a:cxn ang="0">
                  <a:pos x="89" y="65"/>
                </a:cxn>
                <a:cxn ang="0">
                  <a:pos x="74" y="49"/>
                </a:cxn>
                <a:cxn ang="0">
                  <a:pos x="74" y="24"/>
                </a:cxn>
                <a:cxn ang="0">
                  <a:pos x="89" y="24"/>
                </a:cxn>
                <a:cxn ang="0">
                  <a:pos x="89" y="15"/>
                </a:cxn>
                <a:cxn ang="0">
                  <a:pos x="89" y="8"/>
                </a:cxn>
                <a:cxn ang="0">
                  <a:pos x="74" y="0"/>
                </a:cxn>
                <a:cxn ang="0">
                  <a:pos x="49" y="0"/>
                </a:cxn>
                <a:cxn ang="0">
                  <a:pos x="40" y="15"/>
                </a:cxn>
                <a:cxn ang="0">
                  <a:pos x="34" y="8"/>
                </a:cxn>
                <a:cxn ang="0">
                  <a:pos x="34" y="15"/>
                </a:cxn>
                <a:cxn ang="0">
                  <a:pos x="24" y="15"/>
                </a:cxn>
                <a:cxn ang="0">
                  <a:pos x="9" y="24"/>
                </a:cxn>
                <a:cxn ang="0">
                  <a:pos x="0" y="24"/>
                </a:cxn>
                <a:cxn ang="0">
                  <a:pos x="0" y="40"/>
                </a:cxn>
                <a:cxn ang="0">
                  <a:pos x="9" y="55"/>
                </a:cxn>
              </a:cxnLst>
              <a:rect l="0" t="0" r="r" b="b"/>
              <a:pathLst>
                <a:path w="155" h="155">
                  <a:moveTo>
                    <a:pt x="9" y="55"/>
                  </a:moveTo>
                  <a:lnTo>
                    <a:pt x="24" y="49"/>
                  </a:lnTo>
                  <a:lnTo>
                    <a:pt x="40" y="55"/>
                  </a:lnTo>
                  <a:lnTo>
                    <a:pt x="56" y="80"/>
                  </a:lnTo>
                  <a:lnTo>
                    <a:pt x="65" y="80"/>
                  </a:lnTo>
                  <a:lnTo>
                    <a:pt x="74" y="97"/>
                  </a:lnTo>
                  <a:lnTo>
                    <a:pt x="89" y="105"/>
                  </a:lnTo>
                  <a:lnTo>
                    <a:pt x="106" y="121"/>
                  </a:lnTo>
                  <a:lnTo>
                    <a:pt x="114" y="121"/>
                  </a:lnTo>
                  <a:lnTo>
                    <a:pt x="121" y="146"/>
                  </a:lnTo>
                  <a:lnTo>
                    <a:pt x="114" y="154"/>
                  </a:lnTo>
                  <a:lnTo>
                    <a:pt x="121" y="154"/>
                  </a:lnTo>
                  <a:lnTo>
                    <a:pt x="131" y="146"/>
                  </a:lnTo>
                  <a:lnTo>
                    <a:pt x="131" y="137"/>
                  </a:lnTo>
                  <a:lnTo>
                    <a:pt x="131" y="130"/>
                  </a:lnTo>
                  <a:lnTo>
                    <a:pt x="131" y="114"/>
                  </a:lnTo>
                  <a:lnTo>
                    <a:pt x="146" y="130"/>
                  </a:lnTo>
                  <a:lnTo>
                    <a:pt x="154" y="121"/>
                  </a:lnTo>
                  <a:lnTo>
                    <a:pt x="114" y="97"/>
                  </a:lnTo>
                  <a:lnTo>
                    <a:pt x="121" y="89"/>
                  </a:lnTo>
                  <a:lnTo>
                    <a:pt x="114" y="89"/>
                  </a:lnTo>
                  <a:lnTo>
                    <a:pt x="97" y="80"/>
                  </a:lnTo>
                  <a:lnTo>
                    <a:pt x="89" y="65"/>
                  </a:lnTo>
                  <a:lnTo>
                    <a:pt x="74" y="49"/>
                  </a:lnTo>
                  <a:lnTo>
                    <a:pt x="74" y="24"/>
                  </a:lnTo>
                  <a:lnTo>
                    <a:pt x="89" y="24"/>
                  </a:lnTo>
                  <a:lnTo>
                    <a:pt x="89" y="15"/>
                  </a:lnTo>
                  <a:lnTo>
                    <a:pt x="89" y="8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9" y="5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8" name="Freeform 146"/>
            <p:cNvSpPr>
              <a:spLocks/>
            </p:cNvSpPr>
            <p:nvPr/>
          </p:nvSpPr>
          <p:spPr bwMode="auto">
            <a:xfrm>
              <a:off x="2983" y="2063"/>
              <a:ext cx="116" cy="73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31" y="65"/>
                </a:cxn>
                <a:cxn ang="0">
                  <a:pos x="31" y="74"/>
                </a:cxn>
                <a:cxn ang="0">
                  <a:pos x="40" y="80"/>
                </a:cxn>
                <a:cxn ang="0">
                  <a:pos x="47" y="80"/>
                </a:cxn>
                <a:cxn ang="0">
                  <a:pos x="72" y="90"/>
                </a:cxn>
                <a:cxn ang="0">
                  <a:pos x="89" y="74"/>
                </a:cxn>
                <a:cxn ang="0">
                  <a:pos x="112" y="80"/>
                </a:cxn>
                <a:cxn ang="0">
                  <a:pos x="112" y="74"/>
                </a:cxn>
                <a:cxn ang="0">
                  <a:pos x="121" y="65"/>
                </a:cxn>
                <a:cxn ang="0">
                  <a:pos x="121" y="58"/>
                </a:cxn>
                <a:cxn ang="0">
                  <a:pos x="105" y="58"/>
                </a:cxn>
                <a:cxn ang="0">
                  <a:pos x="105" y="49"/>
                </a:cxn>
                <a:cxn ang="0">
                  <a:pos x="105" y="25"/>
                </a:cxn>
                <a:cxn ang="0">
                  <a:pos x="89" y="0"/>
                </a:cxn>
                <a:cxn ang="0">
                  <a:pos x="80" y="0"/>
                </a:cxn>
                <a:cxn ang="0">
                  <a:pos x="65" y="9"/>
                </a:cxn>
                <a:cxn ang="0">
                  <a:pos x="55" y="9"/>
                </a:cxn>
                <a:cxn ang="0">
                  <a:pos x="31" y="9"/>
                </a:cxn>
                <a:cxn ang="0">
                  <a:pos x="24" y="9"/>
                </a:cxn>
                <a:cxn ang="0">
                  <a:pos x="15" y="40"/>
                </a:cxn>
                <a:cxn ang="0">
                  <a:pos x="0" y="40"/>
                </a:cxn>
                <a:cxn ang="0">
                  <a:pos x="15" y="65"/>
                </a:cxn>
              </a:cxnLst>
              <a:rect l="0" t="0" r="r" b="b"/>
              <a:pathLst>
                <a:path w="122" h="91">
                  <a:moveTo>
                    <a:pt x="15" y="65"/>
                  </a:moveTo>
                  <a:lnTo>
                    <a:pt x="31" y="65"/>
                  </a:lnTo>
                  <a:lnTo>
                    <a:pt x="31" y="74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72" y="90"/>
                  </a:lnTo>
                  <a:lnTo>
                    <a:pt x="89" y="74"/>
                  </a:lnTo>
                  <a:lnTo>
                    <a:pt x="112" y="80"/>
                  </a:lnTo>
                  <a:lnTo>
                    <a:pt x="112" y="74"/>
                  </a:lnTo>
                  <a:lnTo>
                    <a:pt x="121" y="65"/>
                  </a:lnTo>
                  <a:lnTo>
                    <a:pt x="121" y="58"/>
                  </a:lnTo>
                  <a:lnTo>
                    <a:pt x="105" y="58"/>
                  </a:lnTo>
                  <a:lnTo>
                    <a:pt x="105" y="49"/>
                  </a:lnTo>
                  <a:lnTo>
                    <a:pt x="105" y="25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65" y="9"/>
                  </a:lnTo>
                  <a:lnTo>
                    <a:pt x="55" y="9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15" y="40"/>
                  </a:lnTo>
                  <a:lnTo>
                    <a:pt x="0" y="40"/>
                  </a:lnTo>
                  <a:lnTo>
                    <a:pt x="15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19" name="Freeform 147"/>
            <p:cNvSpPr>
              <a:spLocks/>
            </p:cNvSpPr>
            <p:nvPr/>
          </p:nvSpPr>
          <p:spPr bwMode="auto">
            <a:xfrm>
              <a:off x="2983" y="2161"/>
              <a:ext cx="77" cy="5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72" y="17"/>
                </a:cxn>
                <a:cxn ang="0">
                  <a:pos x="55" y="8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1" y="17"/>
                </a:cxn>
                <a:cxn ang="0">
                  <a:pos x="31" y="24"/>
                </a:cxn>
                <a:cxn ang="0">
                  <a:pos x="40" y="40"/>
                </a:cxn>
                <a:cxn ang="0">
                  <a:pos x="55" y="57"/>
                </a:cxn>
                <a:cxn ang="0">
                  <a:pos x="47" y="57"/>
                </a:cxn>
                <a:cxn ang="0">
                  <a:pos x="47" y="65"/>
                </a:cxn>
                <a:cxn ang="0">
                  <a:pos x="31" y="57"/>
                </a:cxn>
                <a:cxn ang="0">
                  <a:pos x="15" y="57"/>
                </a:cxn>
                <a:cxn ang="0">
                  <a:pos x="0" y="33"/>
                </a:cxn>
                <a:cxn ang="0">
                  <a:pos x="15" y="17"/>
                </a:cxn>
                <a:cxn ang="0">
                  <a:pos x="15" y="8"/>
                </a:cxn>
              </a:cxnLst>
              <a:rect l="0" t="0" r="r" b="b"/>
              <a:pathLst>
                <a:path w="81" h="66">
                  <a:moveTo>
                    <a:pt x="15" y="8"/>
                  </a:moveTo>
                  <a:lnTo>
                    <a:pt x="40" y="0"/>
                  </a:lnTo>
                  <a:lnTo>
                    <a:pt x="55" y="0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72" y="17"/>
                  </a:lnTo>
                  <a:lnTo>
                    <a:pt x="55" y="8"/>
                  </a:lnTo>
                  <a:lnTo>
                    <a:pt x="47" y="17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1" y="17"/>
                  </a:lnTo>
                  <a:lnTo>
                    <a:pt x="31" y="24"/>
                  </a:lnTo>
                  <a:lnTo>
                    <a:pt x="40" y="40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7" y="65"/>
                  </a:lnTo>
                  <a:lnTo>
                    <a:pt x="31" y="57"/>
                  </a:lnTo>
                  <a:lnTo>
                    <a:pt x="15" y="57"/>
                  </a:lnTo>
                  <a:lnTo>
                    <a:pt x="0" y="33"/>
                  </a:lnTo>
                  <a:lnTo>
                    <a:pt x="15" y="17"/>
                  </a:lnTo>
                  <a:lnTo>
                    <a:pt x="15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0" name="Freeform 148"/>
            <p:cNvSpPr>
              <a:spLocks/>
            </p:cNvSpPr>
            <p:nvPr/>
          </p:nvSpPr>
          <p:spPr bwMode="auto">
            <a:xfrm>
              <a:off x="3166" y="2219"/>
              <a:ext cx="94" cy="5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" y="66"/>
                </a:cxn>
                <a:cxn ang="0">
                  <a:pos x="17" y="49"/>
                </a:cxn>
                <a:cxn ang="0">
                  <a:pos x="8" y="41"/>
                </a:cxn>
                <a:cxn ang="0">
                  <a:pos x="8" y="16"/>
                </a:cxn>
                <a:cxn ang="0">
                  <a:pos x="17" y="16"/>
                </a:cxn>
                <a:cxn ang="0">
                  <a:pos x="17" y="9"/>
                </a:cxn>
                <a:cxn ang="0">
                  <a:pos x="42" y="0"/>
                </a:cxn>
                <a:cxn ang="0">
                  <a:pos x="48" y="9"/>
                </a:cxn>
                <a:cxn ang="0">
                  <a:pos x="73" y="0"/>
                </a:cxn>
                <a:cxn ang="0">
                  <a:pos x="97" y="0"/>
                </a:cxn>
                <a:cxn ang="0">
                  <a:pos x="82" y="9"/>
                </a:cxn>
                <a:cxn ang="0">
                  <a:pos x="73" y="41"/>
                </a:cxn>
                <a:cxn ang="0">
                  <a:pos x="48" y="56"/>
                </a:cxn>
                <a:cxn ang="0">
                  <a:pos x="42" y="56"/>
                </a:cxn>
                <a:cxn ang="0">
                  <a:pos x="17" y="72"/>
                </a:cxn>
                <a:cxn ang="0">
                  <a:pos x="0" y="72"/>
                </a:cxn>
              </a:cxnLst>
              <a:rect l="0" t="0" r="r" b="b"/>
              <a:pathLst>
                <a:path w="98" h="73">
                  <a:moveTo>
                    <a:pt x="0" y="72"/>
                  </a:moveTo>
                  <a:lnTo>
                    <a:pt x="8" y="66"/>
                  </a:lnTo>
                  <a:lnTo>
                    <a:pt x="17" y="49"/>
                  </a:lnTo>
                  <a:lnTo>
                    <a:pt x="8" y="41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9"/>
                  </a:lnTo>
                  <a:lnTo>
                    <a:pt x="42" y="0"/>
                  </a:lnTo>
                  <a:lnTo>
                    <a:pt x="48" y="9"/>
                  </a:lnTo>
                  <a:lnTo>
                    <a:pt x="73" y="0"/>
                  </a:lnTo>
                  <a:lnTo>
                    <a:pt x="97" y="0"/>
                  </a:lnTo>
                  <a:lnTo>
                    <a:pt x="82" y="9"/>
                  </a:lnTo>
                  <a:lnTo>
                    <a:pt x="73" y="41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17" y="72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1" name="Freeform 149"/>
            <p:cNvSpPr>
              <a:spLocks/>
            </p:cNvSpPr>
            <p:nvPr/>
          </p:nvSpPr>
          <p:spPr bwMode="auto">
            <a:xfrm>
              <a:off x="3159" y="2264"/>
              <a:ext cx="54" cy="52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25" y="16"/>
                </a:cxn>
                <a:cxn ang="0">
                  <a:pos x="8" y="16"/>
                </a:cxn>
                <a:cxn ang="0">
                  <a:pos x="8" y="25"/>
                </a:cxn>
                <a:cxn ang="0">
                  <a:pos x="8" y="41"/>
                </a:cxn>
                <a:cxn ang="0">
                  <a:pos x="0" y="65"/>
                </a:cxn>
                <a:cxn ang="0">
                  <a:pos x="16" y="65"/>
                </a:cxn>
                <a:cxn ang="0">
                  <a:pos x="25" y="57"/>
                </a:cxn>
                <a:cxn ang="0">
                  <a:pos x="31" y="57"/>
                </a:cxn>
                <a:cxn ang="0">
                  <a:pos x="41" y="41"/>
                </a:cxn>
                <a:cxn ang="0">
                  <a:pos x="31" y="34"/>
                </a:cxn>
                <a:cxn ang="0">
                  <a:pos x="56" y="16"/>
                </a:cxn>
              </a:cxnLst>
              <a:rect l="0" t="0" r="r" b="b"/>
              <a:pathLst>
                <a:path w="57" h="66">
                  <a:moveTo>
                    <a:pt x="56" y="16"/>
                  </a:moveTo>
                  <a:lnTo>
                    <a:pt x="56" y="0"/>
                  </a:lnTo>
                  <a:lnTo>
                    <a:pt x="50" y="0"/>
                  </a:lnTo>
                  <a:lnTo>
                    <a:pt x="25" y="16"/>
                  </a:lnTo>
                  <a:lnTo>
                    <a:pt x="8" y="16"/>
                  </a:lnTo>
                  <a:lnTo>
                    <a:pt x="8" y="25"/>
                  </a:lnTo>
                  <a:lnTo>
                    <a:pt x="8" y="41"/>
                  </a:lnTo>
                  <a:lnTo>
                    <a:pt x="0" y="65"/>
                  </a:lnTo>
                  <a:lnTo>
                    <a:pt x="16" y="65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41" y="41"/>
                  </a:lnTo>
                  <a:lnTo>
                    <a:pt x="31" y="34"/>
                  </a:lnTo>
                  <a:lnTo>
                    <a:pt x="5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2" name="Freeform 150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3" name="Freeform 151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4" name="Freeform 152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5" name="Freeform 153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6" name="Freeform 154"/>
            <p:cNvSpPr>
              <a:spLocks/>
            </p:cNvSpPr>
            <p:nvPr/>
          </p:nvSpPr>
          <p:spPr bwMode="auto">
            <a:xfrm>
              <a:off x="3212" y="2213"/>
              <a:ext cx="116" cy="103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81" y="24"/>
                </a:cxn>
                <a:cxn ang="0">
                  <a:pos x="90" y="24"/>
                </a:cxn>
                <a:cxn ang="0">
                  <a:pos x="90" y="40"/>
                </a:cxn>
                <a:cxn ang="0">
                  <a:pos x="81" y="57"/>
                </a:cxn>
                <a:cxn ang="0">
                  <a:pos x="90" y="74"/>
                </a:cxn>
                <a:cxn ang="0">
                  <a:pos x="106" y="80"/>
                </a:cxn>
                <a:cxn ang="0">
                  <a:pos x="114" y="105"/>
                </a:cxn>
                <a:cxn ang="0">
                  <a:pos x="122" y="114"/>
                </a:cxn>
                <a:cxn ang="0">
                  <a:pos x="122" y="121"/>
                </a:cxn>
                <a:cxn ang="0">
                  <a:pos x="106" y="121"/>
                </a:cxn>
                <a:cxn ang="0">
                  <a:pos x="97" y="129"/>
                </a:cxn>
                <a:cxn ang="0">
                  <a:pos x="81" y="121"/>
                </a:cxn>
                <a:cxn ang="0">
                  <a:pos x="74" y="129"/>
                </a:cxn>
                <a:cxn ang="0">
                  <a:pos x="57" y="121"/>
                </a:cxn>
                <a:cxn ang="0">
                  <a:pos x="57" y="114"/>
                </a:cxn>
                <a:cxn ang="0">
                  <a:pos x="49" y="105"/>
                </a:cxn>
                <a:cxn ang="0">
                  <a:pos x="25" y="89"/>
                </a:cxn>
                <a:cxn ang="0">
                  <a:pos x="0" y="80"/>
                </a:cxn>
                <a:cxn ang="0">
                  <a:pos x="0" y="64"/>
                </a:cxn>
                <a:cxn ang="0">
                  <a:pos x="25" y="49"/>
                </a:cxn>
                <a:cxn ang="0">
                  <a:pos x="34" y="17"/>
                </a:cxn>
                <a:cxn ang="0">
                  <a:pos x="49" y="8"/>
                </a:cxn>
                <a:cxn ang="0">
                  <a:pos x="49" y="0"/>
                </a:cxn>
                <a:cxn ang="0">
                  <a:pos x="74" y="8"/>
                </a:cxn>
              </a:cxnLst>
              <a:rect l="0" t="0" r="r" b="b"/>
              <a:pathLst>
                <a:path w="123" h="130">
                  <a:moveTo>
                    <a:pt x="74" y="8"/>
                  </a:moveTo>
                  <a:lnTo>
                    <a:pt x="81" y="24"/>
                  </a:lnTo>
                  <a:lnTo>
                    <a:pt x="90" y="24"/>
                  </a:lnTo>
                  <a:lnTo>
                    <a:pt x="90" y="40"/>
                  </a:lnTo>
                  <a:lnTo>
                    <a:pt x="81" y="57"/>
                  </a:lnTo>
                  <a:lnTo>
                    <a:pt x="90" y="74"/>
                  </a:lnTo>
                  <a:lnTo>
                    <a:pt x="106" y="80"/>
                  </a:lnTo>
                  <a:lnTo>
                    <a:pt x="114" y="105"/>
                  </a:lnTo>
                  <a:lnTo>
                    <a:pt x="122" y="114"/>
                  </a:lnTo>
                  <a:lnTo>
                    <a:pt x="122" y="121"/>
                  </a:lnTo>
                  <a:lnTo>
                    <a:pt x="106" y="121"/>
                  </a:lnTo>
                  <a:lnTo>
                    <a:pt x="97" y="129"/>
                  </a:lnTo>
                  <a:lnTo>
                    <a:pt x="81" y="121"/>
                  </a:lnTo>
                  <a:lnTo>
                    <a:pt x="74" y="129"/>
                  </a:lnTo>
                  <a:lnTo>
                    <a:pt x="57" y="121"/>
                  </a:lnTo>
                  <a:lnTo>
                    <a:pt x="57" y="114"/>
                  </a:lnTo>
                  <a:lnTo>
                    <a:pt x="49" y="105"/>
                  </a:lnTo>
                  <a:lnTo>
                    <a:pt x="25" y="89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25" y="49"/>
                  </a:lnTo>
                  <a:lnTo>
                    <a:pt x="34" y="17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7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7" name="Freeform 155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8" name="Freeform 156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29" name="Freeform 157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0" name="Freeform 158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1" name="Freeform 159"/>
            <p:cNvSpPr>
              <a:spLocks/>
            </p:cNvSpPr>
            <p:nvPr/>
          </p:nvSpPr>
          <p:spPr bwMode="auto">
            <a:xfrm>
              <a:off x="3159" y="2277"/>
              <a:ext cx="269" cy="209"/>
            </a:xfrm>
            <a:custGeom>
              <a:avLst/>
              <a:gdLst/>
              <a:ahLst/>
              <a:cxnLst>
                <a:cxn ang="0">
                  <a:pos x="236" y="211"/>
                </a:cxn>
                <a:cxn ang="0">
                  <a:pos x="243" y="203"/>
                </a:cxn>
                <a:cxn ang="0">
                  <a:pos x="252" y="196"/>
                </a:cxn>
                <a:cxn ang="0">
                  <a:pos x="259" y="186"/>
                </a:cxn>
                <a:cxn ang="0">
                  <a:pos x="267" y="180"/>
                </a:cxn>
                <a:cxn ang="0">
                  <a:pos x="276" y="171"/>
                </a:cxn>
                <a:cxn ang="0">
                  <a:pos x="284" y="171"/>
                </a:cxn>
                <a:cxn ang="0">
                  <a:pos x="284" y="162"/>
                </a:cxn>
                <a:cxn ang="0">
                  <a:pos x="284" y="155"/>
                </a:cxn>
                <a:cxn ang="0">
                  <a:pos x="284" y="146"/>
                </a:cxn>
                <a:cxn ang="0">
                  <a:pos x="276" y="139"/>
                </a:cxn>
                <a:cxn ang="0">
                  <a:pos x="267" y="131"/>
                </a:cxn>
                <a:cxn ang="0">
                  <a:pos x="259" y="131"/>
                </a:cxn>
                <a:cxn ang="0">
                  <a:pos x="252" y="131"/>
                </a:cxn>
                <a:cxn ang="0">
                  <a:pos x="252" y="139"/>
                </a:cxn>
                <a:cxn ang="0">
                  <a:pos x="243" y="139"/>
                </a:cxn>
                <a:cxn ang="0">
                  <a:pos x="236" y="139"/>
                </a:cxn>
                <a:cxn ang="0">
                  <a:pos x="227" y="139"/>
                </a:cxn>
                <a:cxn ang="0">
                  <a:pos x="218" y="139"/>
                </a:cxn>
                <a:cxn ang="0">
                  <a:pos x="212" y="139"/>
                </a:cxn>
                <a:cxn ang="0">
                  <a:pos x="202" y="131"/>
                </a:cxn>
                <a:cxn ang="0">
                  <a:pos x="212" y="122"/>
                </a:cxn>
                <a:cxn ang="0">
                  <a:pos x="202" y="106"/>
                </a:cxn>
                <a:cxn ang="0">
                  <a:pos x="202" y="81"/>
                </a:cxn>
                <a:cxn ang="0">
                  <a:pos x="178" y="57"/>
                </a:cxn>
                <a:cxn ang="0">
                  <a:pos x="153" y="49"/>
                </a:cxn>
                <a:cxn ang="0">
                  <a:pos x="137" y="57"/>
                </a:cxn>
                <a:cxn ang="0">
                  <a:pos x="130" y="49"/>
                </a:cxn>
                <a:cxn ang="0">
                  <a:pos x="113" y="41"/>
                </a:cxn>
                <a:cxn ang="0">
                  <a:pos x="113" y="34"/>
                </a:cxn>
                <a:cxn ang="0">
                  <a:pos x="105" y="25"/>
                </a:cxn>
                <a:cxn ang="0">
                  <a:pos x="81" y="9"/>
                </a:cxn>
                <a:cxn ang="0">
                  <a:pos x="56" y="0"/>
                </a:cxn>
                <a:cxn ang="0">
                  <a:pos x="31" y="18"/>
                </a:cxn>
                <a:cxn ang="0">
                  <a:pos x="41" y="25"/>
                </a:cxn>
                <a:cxn ang="0">
                  <a:pos x="31" y="41"/>
                </a:cxn>
                <a:cxn ang="0">
                  <a:pos x="25" y="41"/>
                </a:cxn>
                <a:cxn ang="0">
                  <a:pos x="16" y="49"/>
                </a:cxn>
                <a:cxn ang="0">
                  <a:pos x="0" y="49"/>
                </a:cxn>
                <a:cxn ang="0">
                  <a:pos x="0" y="65"/>
                </a:cxn>
                <a:cxn ang="0">
                  <a:pos x="8" y="65"/>
                </a:cxn>
                <a:cxn ang="0">
                  <a:pos x="41" y="114"/>
                </a:cxn>
                <a:cxn ang="0">
                  <a:pos x="50" y="122"/>
                </a:cxn>
                <a:cxn ang="0">
                  <a:pos x="56" y="139"/>
                </a:cxn>
                <a:cxn ang="0">
                  <a:pos x="56" y="162"/>
                </a:cxn>
                <a:cxn ang="0">
                  <a:pos x="81" y="180"/>
                </a:cxn>
                <a:cxn ang="0">
                  <a:pos x="97" y="220"/>
                </a:cxn>
                <a:cxn ang="0">
                  <a:pos x="105" y="227"/>
                </a:cxn>
                <a:cxn ang="0">
                  <a:pos x="113" y="220"/>
                </a:cxn>
                <a:cxn ang="0">
                  <a:pos x="137" y="243"/>
                </a:cxn>
                <a:cxn ang="0">
                  <a:pos x="146" y="261"/>
                </a:cxn>
                <a:cxn ang="0">
                  <a:pos x="202" y="220"/>
                </a:cxn>
                <a:cxn ang="0">
                  <a:pos x="236" y="211"/>
                </a:cxn>
              </a:cxnLst>
              <a:rect l="0" t="0" r="r" b="b"/>
              <a:pathLst>
                <a:path w="285" h="262">
                  <a:moveTo>
                    <a:pt x="236" y="211"/>
                  </a:moveTo>
                  <a:lnTo>
                    <a:pt x="243" y="203"/>
                  </a:lnTo>
                  <a:lnTo>
                    <a:pt x="252" y="196"/>
                  </a:lnTo>
                  <a:lnTo>
                    <a:pt x="259" y="186"/>
                  </a:lnTo>
                  <a:lnTo>
                    <a:pt x="267" y="180"/>
                  </a:lnTo>
                  <a:lnTo>
                    <a:pt x="276" y="171"/>
                  </a:lnTo>
                  <a:lnTo>
                    <a:pt x="284" y="171"/>
                  </a:lnTo>
                  <a:lnTo>
                    <a:pt x="284" y="162"/>
                  </a:lnTo>
                  <a:lnTo>
                    <a:pt x="284" y="155"/>
                  </a:lnTo>
                  <a:lnTo>
                    <a:pt x="284" y="146"/>
                  </a:lnTo>
                  <a:lnTo>
                    <a:pt x="276" y="139"/>
                  </a:lnTo>
                  <a:lnTo>
                    <a:pt x="267" y="131"/>
                  </a:lnTo>
                  <a:lnTo>
                    <a:pt x="259" y="131"/>
                  </a:lnTo>
                  <a:lnTo>
                    <a:pt x="252" y="131"/>
                  </a:lnTo>
                  <a:lnTo>
                    <a:pt x="252" y="139"/>
                  </a:lnTo>
                  <a:lnTo>
                    <a:pt x="243" y="139"/>
                  </a:lnTo>
                  <a:lnTo>
                    <a:pt x="236" y="139"/>
                  </a:lnTo>
                  <a:lnTo>
                    <a:pt x="227" y="139"/>
                  </a:lnTo>
                  <a:lnTo>
                    <a:pt x="218" y="139"/>
                  </a:lnTo>
                  <a:lnTo>
                    <a:pt x="212" y="139"/>
                  </a:lnTo>
                  <a:lnTo>
                    <a:pt x="202" y="131"/>
                  </a:lnTo>
                  <a:lnTo>
                    <a:pt x="212" y="122"/>
                  </a:lnTo>
                  <a:lnTo>
                    <a:pt x="202" y="106"/>
                  </a:lnTo>
                  <a:lnTo>
                    <a:pt x="202" y="81"/>
                  </a:lnTo>
                  <a:lnTo>
                    <a:pt x="178" y="57"/>
                  </a:lnTo>
                  <a:lnTo>
                    <a:pt x="153" y="49"/>
                  </a:lnTo>
                  <a:lnTo>
                    <a:pt x="137" y="57"/>
                  </a:lnTo>
                  <a:lnTo>
                    <a:pt x="130" y="49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05" y="25"/>
                  </a:lnTo>
                  <a:lnTo>
                    <a:pt x="81" y="9"/>
                  </a:lnTo>
                  <a:lnTo>
                    <a:pt x="56" y="0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31" y="41"/>
                  </a:lnTo>
                  <a:lnTo>
                    <a:pt x="25" y="41"/>
                  </a:lnTo>
                  <a:lnTo>
                    <a:pt x="16" y="49"/>
                  </a:lnTo>
                  <a:lnTo>
                    <a:pt x="0" y="49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41" y="114"/>
                  </a:lnTo>
                  <a:lnTo>
                    <a:pt x="50" y="122"/>
                  </a:lnTo>
                  <a:lnTo>
                    <a:pt x="56" y="139"/>
                  </a:lnTo>
                  <a:lnTo>
                    <a:pt x="56" y="162"/>
                  </a:lnTo>
                  <a:lnTo>
                    <a:pt x="81" y="180"/>
                  </a:lnTo>
                  <a:lnTo>
                    <a:pt x="97" y="220"/>
                  </a:lnTo>
                  <a:lnTo>
                    <a:pt x="105" y="227"/>
                  </a:lnTo>
                  <a:lnTo>
                    <a:pt x="113" y="220"/>
                  </a:lnTo>
                  <a:lnTo>
                    <a:pt x="137" y="243"/>
                  </a:lnTo>
                  <a:lnTo>
                    <a:pt x="146" y="261"/>
                  </a:lnTo>
                  <a:lnTo>
                    <a:pt x="202" y="220"/>
                  </a:lnTo>
                  <a:lnTo>
                    <a:pt x="236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2" name="Freeform 160"/>
            <p:cNvSpPr>
              <a:spLocks/>
            </p:cNvSpPr>
            <p:nvPr/>
          </p:nvSpPr>
          <p:spPr bwMode="auto">
            <a:xfrm>
              <a:off x="3350" y="2354"/>
              <a:ext cx="16" cy="21"/>
            </a:xfrm>
            <a:custGeom>
              <a:avLst/>
              <a:gdLst/>
              <a:ahLst/>
              <a:cxnLst>
                <a:cxn ang="0">
                  <a:pos x="10" y="25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0" y="25"/>
                </a:cxn>
              </a:cxnLst>
              <a:rect l="0" t="0" r="r" b="b"/>
              <a:pathLst>
                <a:path w="17" h="26">
                  <a:moveTo>
                    <a:pt x="10" y="25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3" name="Freeform 161"/>
            <p:cNvSpPr>
              <a:spLocks/>
            </p:cNvSpPr>
            <p:nvPr/>
          </p:nvSpPr>
          <p:spPr bwMode="auto">
            <a:xfrm>
              <a:off x="3350" y="2354"/>
              <a:ext cx="78" cy="34"/>
            </a:xfrm>
            <a:custGeom>
              <a:avLst/>
              <a:gdLst/>
              <a:ahLst/>
              <a:cxnLst>
                <a:cxn ang="0">
                  <a:pos x="65" y="34"/>
                </a:cxn>
                <a:cxn ang="0">
                  <a:pos x="82" y="17"/>
                </a:cxn>
                <a:cxn ang="0">
                  <a:pos x="82" y="9"/>
                </a:cxn>
                <a:cxn ang="0">
                  <a:pos x="74" y="0"/>
                </a:cxn>
                <a:cxn ang="0">
                  <a:pos x="50" y="25"/>
                </a:cxn>
                <a:cxn ang="0">
                  <a:pos x="25" y="25"/>
                </a:cxn>
                <a:cxn ang="0">
                  <a:pos x="10" y="25"/>
                </a:cxn>
                <a:cxn ang="0">
                  <a:pos x="0" y="34"/>
                </a:cxn>
                <a:cxn ang="0">
                  <a:pos x="10" y="42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4" y="42"/>
                </a:cxn>
                <a:cxn ang="0">
                  <a:pos x="41" y="42"/>
                </a:cxn>
                <a:cxn ang="0">
                  <a:pos x="50" y="42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5" y="34"/>
                </a:cxn>
              </a:cxnLst>
              <a:rect l="0" t="0" r="r" b="b"/>
              <a:pathLst>
                <a:path w="83" h="43">
                  <a:moveTo>
                    <a:pt x="65" y="34"/>
                  </a:moveTo>
                  <a:lnTo>
                    <a:pt x="82" y="17"/>
                  </a:lnTo>
                  <a:lnTo>
                    <a:pt x="82" y="9"/>
                  </a:lnTo>
                  <a:lnTo>
                    <a:pt x="74" y="0"/>
                  </a:lnTo>
                  <a:lnTo>
                    <a:pt x="50" y="25"/>
                  </a:lnTo>
                  <a:lnTo>
                    <a:pt x="25" y="25"/>
                  </a:lnTo>
                  <a:lnTo>
                    <a:pt x="10" y="25"/>
                  </a:lnTo>
                  <a:lnTo>
                    <a:pt x="0" y="34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4" y="42"/>
                  </a:lnTo>
                  <a:lnTo>
                    <a:pt x="41" y="42"/>
                  </a:lnTo>
                  <a:lnTo>
                    <a:pt x="50" y="42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5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4" name="Freeform 162"/>
            <p:cNvSpPr>
              <a:spLocks/>
            </p:cNvSpPr>
            <p:nvPr/>
          </p:nvSpPr>
          <p:spPr bwMode="auto">
            <a:xfrm>
              <a:off x="3420" y="2348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5" name="Freeform 163"/>
            <p:cNvSpPr>
              <a:spLocks/>
            </p:cNvSpPr>
            <p:nvPr/>
          </p:nvSpPr>
          <p:spPr bwMode="auto">
            <a:xfrm>
              <a:off x="3382" y="2368"/>
              <a:ext cx="84" cy="8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3" y="106"/>
                </a:cxn>
                <a:cxn ang="0">
                  <a:pos x="31" y="97"/>
                </a:cxn>
                <a:cxn ang="0">
                  <a:pos x="40" y="89"/>
                </a:cxn>
                <a:cxn ang="0">
                  <a:pos x="56" y="82"/>
                </a:cxn>
                <a:cxn ang="0">
                  <a:pos x="65" y="72"/>
                </a:cxn>
                <a:cxn ang="0">
                  <a:pos x="65" y="66"/>
                </a:cxn>
                <a:cxn ang="0">
                  <a:pos x="81" y="41"/>
                </a:cxn>
                <a:cxn ang="0">
                  <a:pos x="88" y="32"/>
                </a:cxn>
                <a:cxn ang="0">
                  <a:pos x="72" y="17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1" y="17"/>
                </a:cxn>
                <a:cxn ang="0">
                  <a:pos x="40" y="25"/>
                </a:cxn>
                <a:cxn ang="0">
                  <a:pos x="48" y="32"/>
                </a:cxn>
                <a:cxn ang="0">
                  <a:pos x="48" y="41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40" y="57"/>
                </a:cxn>
                <a:cxn ang="0">
                  <a:pos x="31" y="66"/>
                </a:cxn>
                <a:cxn ang="0">
                  <a:pos x="23" y="72"/>
                </a:cxn>
                <a:cxn ang="0">
                  <a:pos x="16" y="82"/>
                </a:cxn>
                <a:cxn ang="0">
                  <a:pos x="7" y="89"/>
                </a:cxn>
                <a:cxn ang="0">
                  <a:pos x="0" y="97"/>
                </a:cxn>
                <a:cxn ang="0">
                  <a:pos x="0" y="106"/>
                </a:cxn>
              </a:cxnLst>
              <a:rect l="0" t="0" r="r" b="b"/>
              <a:pathLst>
                <a:path w="89" h="107">
                  <a:moveTo>
                    <a:pt x="0" y="106"/>
                  </a:moveTo>
                  <a:lnTo>
                    <a:pt x="23" y="106"/>
                  </a:lnTo>
                  <a:lnTo>
                    <a:pt x="31" y="97"/>
                  </a:lnTo>
                  <a:lnTo>
                    <a:pt x="40" y="89"/>
                  </a:lnTo>
                  <a:lnTo>
                    <a:pt x="56" y="82"/>
                  </a:lnTo>
                  <a:lnTo>
                    <a:pt x="65" y="72"/>
                  </a:lnTo>
                  <a:lnTo>
                    <a:pt x="65" y="66"/>
                  </a:lnTo>
                  <a:lnTo>
                    <a:pt x="81" y="41"/>
                  </a:lnTo>
                  <a:lnTo>
                    <a:pt x="88" y="32"/>
                  </a:lnTo>
                  <a:lnTo>
                    <a:pt x="72" y="17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1" y="17"/>
                  </a:lnTo>
                  <a:lnTo>
                    <a:pt x="40" y="25"/>
                  </a:lnTo>
                  <a:lnTo>
                    <a:pt x="48" y="32"/>
                  </a:lnTo>
                  <a:lnTo>
                    <a:pt x="48" y="41"/>
                  </a:lnTo>
                  <a:lnTo>
                    <a:pt x="48" y="48"/>
                  </a:lnTo>
                  <a:lnTo>
                    <a:pt x="48" y="57"/>
                  </a:lnTo>
                  <a:lnTo>
                    <a:pt x="40" y="57"/>
                  </a:lnTo>
                  <a:lnTo>
                    <a:pt x="31" y="66"/>
                  </a:lnTo>
                  <a:lnTo>
                    <a:pt x="23" y="72"/>
                  </a:lnTo>
                  <a:lnTo>
                    <a:pt x="16" y="82"/>
                  </a:lnTo>
                  <a:lnTo>
                    <a:pt x="7" y="89"/>
                  </a:lnTo>
                  <a:lnTo>
                    <a:pt x="0" y="97"/>
                  </a:lnTo>
                  <a:lnTo>
                    <a:pt x="0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6" name="Freeform 164"/>
            <p:cNvSpPr>
              <a:spLocks/>
            </p:cNvSpPr>
            <p:nvPr/>
          </p:nvSpPr>
          <p:spPr bwMode="auto">
            <a:xfrm>
              <a:off x="3258" y="2445"/>
              <a:ext cx="125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9"/>
                </a:cxn>
                <a:cxn ang="0">
                  <a:pos x="32" y="32"/>
                </a:cxn>
                <a:cxn ang="0">
                  <a:pos x="41" y="50"/>
                </a:cxn>
                <a:cxn ang="0">
                  <a:pos x="97" y="9"/>
                </a:cxn>
                <a:cxn ang="0">
                  <a:pos x="131" y="0"/>
                </a:cxn>
                <a:cxn ang="0">
                  <a:pos x="131" y="9"/>
                </a:cxn>
                <a:cxn ang="0">
                  <a:pos x="122" y="16"/>
                </a:cxn>
                <a:cxn ang="0">
                  <a:pos x="122" y="25"/>
                </a:cxn>
                <a:cxn ang="0">
                  <a:pos x="90" y="32"/>
                </a:cxn>
                <a:cxn ang="0">
                  <a:pos x="57" y="57"/>
                </a:cxn>
                <a:cxn ang="0">
                  <a:pos x="41" y="57"/>
                </a:cxn>
                <a:cxn ang="0">
                  <a:pos x="25" y="65"/>
                </a:cxn>
                <a:cxn ang="0">
                  <a:pos x="8" y="65"/>
                </a:cxn>
                <a:cxn ang="0">
                  <a:pos x="0" y="16"/>
                </a:cxn>
              </a:cxnLst>
              <a:rect l="0" t="0" r="r" b="b"/>
              <a:pathLst>
                <a:path w="132" h="66">
                  <a:moveTo>
                    <a:pt x="0" y="16"/>
                  </a:moveTo>
                  <a:lnTo>
                    <a:pt x="8" y="9"/>
                  </a:lnTo>
                  <a:lnTo>
                    <a:pt x="32" y="32"/>
                  </a:lnTo>
                  <a:lnTo>
                    <a:pt x="41" y="50"/>
                  </a:lnTo>
                  <a:lnTo>
                    <a:pt x="97" y="9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22" y="16"/>
                  </a:lnTo>
                  <a:lnTo>
                    <a:pt x="122" y="25"/>
                  </a:lnTo>
                  <a:lnTo>
                    <a:pt x="90" y="32"/>
                  </a:lnTo>
                  <a:lnTo>
                    <a:pt x="57" y="57"/>
                  </a:lnTo>
                  <a:lnTo>
                    <a:pt x="41" y="57"/>
                  </a:lnTo>
                  <a:lnTo>
                    <a:pt x="25" y="65"/>
                  </a:lnTo>
                  <a:lnTo>
                    <a:pt x="8" y="65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7" name="Freeform 165"/>
            <p:cNvSpPr>
              <a:spLocks/>
            </p:cNvSpPr>
            <p:nvPr/>
          </p:nvSpPr>
          <p:spPr bwMode="auto">
            <a:xfrm>
              <a:off x="3711" y="2304"/>
              <a:ext cx="91" cy="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15" y="31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96" y="47"/>
                </a:cxn>
                <a:cxn ang="0">
                  <a:pos x="96" y="31"/>
                </a:cxn>
                <a:cxn ang="0">
                  <a:pos x="72" y="31"/>
                </a:cxn>
                <a:cxn ang="0">
                  <a:pos x="55" y="23"/>
                </a:cxn>
                <a:cxn ang="0">
                  <a:pos x="47" y="15"/>
                </a:cxn>
                <a:cxn ang="0">
                  <a:pos x="40" y="15"/>
                </a:cxn>
                <a:cxn ang="0">
                  <a:pos x="24" y="0"/>
                </a:cxn>
                <a:cxn ang="0">
                  <a:pos x="6" y="0"/>
                </a:cxn>
              </a:cxnLst>
              <a:rect l="0" t="0" r="r" b="b"/>
              <a:pathLst>
                <a:path w="97" h="57">
                  <a:moveTo>
                    <a:pt x="6" y="0"/>
                  </a:moveTo>
                  <a:lnTo>
                    <a:pt x="0" y="23"/>
                  </a:lnTo>
                  <a:lnTo>
                    <a:pt x="15" y="31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96" y="47"/>
                  </a:lnTo>
                  <a:lnTo>
                    <a:pt x="96" y="31"/>
                  </a:lnTo>
                  <a:lnTo>
                    <a:pt x="72" y="31"/>
                  </a:lnTo>
                  <a:lnTo>
                    <a:pt x="55" y="23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8" name="Freeform 166"/>
            <p:cNvSpPr>
              <a:spLocks/>
            </p:cNvSpPr>
            <p:nvPr/>
          </p:nvSpPr>
          <p:spPr bwMode="auto">
            <a:xfrm>
              <a:off x="3802" y="2348"/>
              <a:ext cx="63" cy="58"/>
            </a:xfrm>
            <a:custGeom>
              <a:avLst/>
              <a:gdLst/>
              <a:ahLst/>
              <a:cxnLst>
                <a:cxn ang="0">
                  <a:pos x="66" y="65"/>
                </a:cxn>
                <a:cxn ang="0">
                  <a:pos x="56" y="41"/>
                </a:cxn>
                <a:cxn ang="0">
                  <a:pos x="56" y="32"/>
                </a:cxn>
                <a:cxn ang="0">
                  <a:pos x="49" y="41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56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24"/>
                </a:cxn>
                <a:cxn ang="0">
                  <a:pos x="9" y="24"/>
                </a:cxn>
                <a:cxn ang="0">
                  <a:pos x="16" y="65"/>
                </a:cxn>
                <a:cxn ang="0">
                  <a:pos x="34" y="65"/>
                </a:cxn>
                <a:cxn ang="0">
                  <a:pos x="49" y="49"/>
                </a:cxn>
                <a:cxn ang="0">
                  <a:pos x="56" y="72"/>
                </a:cxn>
                <a:cxn ang="0">
                  <a:pos x="66" y="65"/>
                </a:cxn>
              </a:cxnLst>
              <a:rect l="0" t="0" r="r" b="b"/>
              <a:pathLst>
                <a:path w="67" h="73">
                  <a:moveTo>
                    <a:pt x="66" y="65"/>
                  </a:moveTo>
                  <a:lnTo>
                    <a:pt x="56" y="41"/>
                  </a:lnTo>
                  <a:lnTo>
                    <a:pt x="56" y="32"/>
                  </a:lnTo>
                  <a:lnTo>
                    <a:pt x="49" y="41"/>
                  </a:lnTo>
                  <a:lnTo>
                    <a:pt x="41" y="41"/>
                  </a:lnTo>
                  <a:lnTo>
                    <a:pt x="41" y="32"/>
                  </a:lnTo>
                  <a:lnTo>
                    <a:pt x="56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4"/>
                  </a:lnTo>
                  <a:lnTo>
                    <a:pt x="9" y="24"/>
                  </a:lnTo>
                  <a:lnTo>
                    <a:pt x="16" y="65"/>
                  </a:lnTo>
                  <a:lnTo>
                    <a:pt x="34" y="65"/>
                  </a:lnTo>
                  <a:lnTo>
                    <a:pt x="49" y="49"/>
                  </a:lnTo>
                  <a:lnTo>
                    <a:pt x="56" y="72"/>
                  </a:lnTo>
                  <a:lnTo>
                    <a:pt x="66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39" name="Freeform 167"/>
            <p:cNvSpPr>
              <a:spLocks/>
            </p:cNvSpPr>
            <p:nvPr/>
          </p:nvSpPr>
          <p:spPr bwMode="auto">
            <a:xfrm>
              <a:off x="3855" y="2328"/>
              <a:ext cx="108" cy="202"/>
            </a:xfrm>
            <a:custGeom>
              <a:avLst/>
              <a:gdLst/>
              <a:ahLst/>
              <a:cxnLst>
                <a:cxn ang="0">
                  <a:pos x="83" y="252"/>
                </a:cxn>
                <a:cxn ang="0">
                  <a:pos x="99" y="218"/>
                </a:cxn>
                <a:cxn ang="0">
                  <a:pos x="90" y="196"/>
                </a:cxn>
                <a:cxn ang="0">
                  <a:pos x="83" y="178"/>
                </a:cxn>
                <a:cxn ang="0">
                  <a:pos x="83" y="162"/>
                </a:cxn>
                <a:cxn ang="0">
                  <a:pos x="74" y="138"/>
                </a:cxn>
                <a:cxn ang="0">
                  <a:pos x="74" y="121"/>
                </a:cxn>
                <a:cxn ang="0">
                  <a:pos x="106" y="106"/>
                </a:cxn>
                <a:cxn ang="0">
                  <a:pos x="115" y="90"/>
                </a:cxn>
                <a:cxn ang="0">
                  <a:pos x="106" y="90"/>
                </a:cxn>
                <a:cxn ang="0">
                  <a:pos x="90" y="81"/>
                </a:cxn>
                <a:cxn ang="0">
                  <a:pos x="90" y="74"/>
                </a:cxn>
                <a:cxn ang="0">
                  <a:pos x="90" y="66"/>
                </a:cxn>
                <a:cxn ang="0">
                  <a:pos x="83" y="57"/>
                </a:cxn>
                <a:cxn ang="0">
                  <a:pos x="74" y="57"/>
                </a:cxn>
                <a:cxn ang="0">
                  <a:pos x="83" y="16"/>
                </a:cxn>
                <a:cxn ang="0">
                  <a:pos x="74" y="0"/>
                </a:cxn>
                <a:cxn ang="0">
                  <a:pos x="65" y="0"/>
                </a:cxn>
                <a:cxn ang="0">
                  <a:pos x="65" y="16"/>
                </a:cxn>
                <a:cxn ang="0">
                  <a:pos x="50" y="16"/>
                </a:cxn>
                <a:cxn ang="0">
                  <a:pos x="41" y="25"/>
                </a:cxn>
                <a:cxn ang="0">
                  <a:pos x="25" y="57"/>
                </a:cxn>
                <a:cxn ang="0">
                  <a:pos x="18" y="66"/>
                </a:cxn>
                <a:cxn ang="0">
                  <a:pos x="10" y="81"/>
                </a:cxn>
                <a:cxn ang="0">
                  <a:pos x="10" y="90"/>
                </a:cxn>
                <a:cxn ang="0">
                  <a:pos x="0" y="97"/>
                </a:cxn>
                <a:cxn ang="0">
                  <a:pos x="18" y="115"/>
                </a:cxn>
                <a:cxn ang="0">
                  <a:pos x="25" y="131"/>
                </a:cxn>
                <a:cxn ang="0">
                  <a:pos x="34" y="155"/>
                </a:cxn>
                <a:cxn ang="0">
                  <a:pos x="25" y="162"/>
                </a:cxn>
                <a:cxn ang="0">
                  <a:pos x="41" y="171"/>
                </a:cxn>
                <a:cxn ang="0">
                  <a:pos x="59" y="155"/>
                </a:cxn>
                <a:cxn ang="0">
                  <a:pos x="65" y="162"/>
                </a:cxn>
                <a:cxn ang="0">
                  <a:pos x="83" y="211"/>
                </a:cxn>
                <a:cxn ang="0">
                  <a:pos x="83" y="252"/>
                </a:cxn>
              </a:cxnLst>
              <a:rect l="0" t="0" r="r" b="b"/>
              <a:pathLst>
                <a:path w="116" h="253">
                  <a:moveTo>
                    <a:pt x="83" y="252"/>
                  </a:moveTo>
                  <a:lnTo>
                    <a:pt x="99" y="218"/>
                  </a:lnTo>
                  <a:lnTo>
                    <a:pt x="90" y="196"/>
                  </a:lnTo>
                  <a:lnTo>
                    <a:pt x="83" y="178"/>
                  </a:lnTo>
                  <a:lnTo>
                    <a:pt x="83" y="162"/>
                  </a:lnTo>
                  <a:lnTo>
                    <a:pt x="74" y="138"/>
                  </a:lnTo>
                  <a:lnTo>
                    <a:pt x="74" y="121"/>
                  </a:lnTo>
                  <a:lnTo>
                    <a:pt x="106" y="106"/>
                  </a:lnTo>
                  <a:lnTo>
                    <a:pt x="115" y="90"/>
                  </a:lnTo>
                  <a:lnTo>
                    <a:pt x="106" y="90"/>
                  </a:lnTo>
                  <a:lnTo>
                    <a:pt x="90" y="81"/>
                  </a:lnTo>
                  <a:lnTo>
                    <a:pt x="90" y="74"/>
                  </a:lnTo>
                  <a:lnTo>
                    <a:pt x="90" y="66"/>
                  </a:lnTo>
                  <a:lnTo>
                    <a:pt x="83" y="57"/>
                  </a:lnTo>
                  <a:lnTo>
                    <a:pt x="74" y="57"/>
                  </a:lnTo>
                  <a:lnTo>
                    <a:pt x="83" y="16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0" y="16"/>
                  </a:lnTo>
                  <a:lnTo>
                    <a:pt x="41" y="25"/>
                  </a:lnTo>
                  <a:lnTo>
                    <a:pt x="25" y="57"/>
                  </a:lnTo>
                  <a:lnTo>
                    <a:pt x="18" y="66"/>
                  </a:lnTo>
                  <a:lnTo>
                    <a:pt x="10" y="81"/>
                  </a:lnTo>
                  <a:lnTo>
                    <a:pt x="10" y="90"/>
                  </a:lnTo>
                  <a:lnTo>
                    <a:pt x="0" y="97"/>
                  </a:lnTo>
                  <a:lnTo>
                    <a:pt x="18" y="115"/>
                  </a:lnTo>
                  <a:lnTo>
                    <a:pt x="25" y="131"/>
                  </a:lnTo>
                  <a:lnTo>
                    <a:pt x="34" y="155"/>
                  </a:lnTo>
                  <a:lnTo>
                    <a:pt x="25" y="162"/>
                  </a:lnTo>
                  <a:lnTo>
                    <a:pt x="41" y="171"/>
                  </a:lnTo>
                  <a:lnTo>
                    <a:pt x="59" y="155"/>
                  </a:lnTo>
                  <a:lnTo>
                    <a:pt x="65" y="162"/>
                  </a:lnTo>
                  <a:lnTo>
                    <a:pt x="83" y="211"/>
                  </a:lnTo>
                  <a:lnTo>
                    <a:pt x="83" y="25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0" name="Freeform 168"/>
            <p:cNvSpPr>
              <a:spLocks/>
            </p:cNvSpPr>
            <p:nvPr/>
          </p:nvSpPr>
          <p:spPr bwMode="auto">
            <a:xfrm>
              <a:off x="3924" y="2413"/>
              <a:ext cx="92" cy="1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5"/>
                </a:cxn>
                <a:cxn ang="0">
                  <a:pos x="0" y="32"/>
                </a:cxn>
                <a:cxn ang="0">
                  <a:pos x="9" y="56"/>
                </a:cxn>
                <a:cxn ang="0">
                  <a:pos x="9" y="72"/>
                </a:cxn>
                <a:cxn ang="0">
                  <a:pos x="16" y="90"/>
                </a:cxn>
                <a:cxn ang="0">
                  <a:pos x="25" y="112"/>
                </a:cxn>
                <a:cxn ang="0">
                  <a:pos x="9" y="146"/>
                </a:cxn>
                <a:cxn ang="0">
                  <a:pos x="9" y="153"/>
                </a:cxn>
                <a:cxn ang="0">
                  <a:pos x="9" y="162"/>
                </a:cxn>
                <a:cxn ang="0">
                  <a:pos x="32" y="186"/>
                </a:cxn>
                <a:cxn ang="0">
                  <a:pos x="32" y="177"/>
                </a:cxn>
                <a:cxn ang="0">
                  <a:pos x="41" y="186"/>
                </a:cxn>
                <a:cxn ang="0">
                  <a:pos x="50" y="195"/>
                </a:cxn>
                <a:cxn ang="0">
                  <a:pos x="56" y="186"/>
                </a:cxn>
                <a:cxn ang="0">
                  <a:pos x="50" y="177"/>
                </a:cxn>
                <a:cxn ang="0">
                  <a:pos x="32" y="177"/>
                </a:cxn>
                <a:cxn ang="0">
                  <a:pos x="25" y="146"/>
                </a:cxn>
                <a:cxn ang="0">
                  <a:pos x="16" y="146"/>
                </a:cxn>
                <a:cxn ang="0">
                  <a:pos x="16" y="137"/>
                </a:cxn>
                <a:cxn ang="0">
                  <a:pos x="25" y="112"/>
                </a:cxn>
                <a:cxn ang="0">
                  <a:pos x="25" y="97"/>
                </a:cxn>
                <a:cxn ang="0">
                  <a:pos x="41" y="97"/>
                </a:cxn>
                <a:cxn ang="0">
                  <a:pos x="41" y="105"/>
                </a:cxn>
                <a:cxn ang="0">
                  <a:pos x="50" y="105"/>
                </a:cxn>
                <a:cxn ang="0">
                  <a:pos x="65" y="122"/>
                </a:cxn>
                <a:cxn ang="0">
                  <a:pos x="65" y="112"/>
                </a:cxn>
                <a:cxn ang="0">
                  <a:pos x="56" y="97"/>
                </a:cxn>
                <a:cxn ang="0">
                  <a:pos x="65" y="80"/>
                </a:cxn>
                <a:cxn ang="0">
                  <a:pos x="97" y="80"/>
                </a:cxn>
                <a:cxn ang="0">
                  <a:pos x="97" y="65"/>
                </a:cxn>
                <a:cxn ang="0">
                  <a:pos x="90" y="56"/>
                </a:cxn>
                <a:cxn ang="0">
                  <a:pos x="81" y="40"/>
                </a:cxn>
                <a:cxn ang="0">
                  <a:pos x="75" y="25"/>
                </a:cxn>
                <a:cxn ang="0">
                  <a:pos x="56" y="32"/>
                </a:cxn>
                <a:cxn ang="0">
                  <a:pos x="41" y="40"/>
                </a:cxn>
                <a:cxn ang="0">
                  <a:pos x="41" y="15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98" h="196">
                  <a:moveTo>
                    <a:pt x="32" y="0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9" y="56"/>
                  </a:lnTo>
                  <a:lnTo>
                    <a:pt x="9" y="72"/>
                  </a:lnTo>
                  <a:lnTo>
                    <a:pt x="16" y="90"/>
                  </a:lnTo>
                  <a:lnTo>
                    <a:pt x="25" y="112"/>
                  </a:lnTo>
                  <a:lnTo>
                    <a:pt x="9" y="146"/>
                  </a:lnTo>
                  <a:lnTo>
                    <a:pt x="9" y="153"/>
                  </a:lnTo>
                  <a:lnTo>
                    <a:pt x="9" y="162"/>
                  </a:lnTo>
                  <a:lnTo>
                    <a:pt x="32" y="186"/>
                  </a:lnTo>
                  <a:lnTo>
                    <a:pt x="32" y="177"/>
                  </a:lnTo>
                  <a:lnTo>
                    <a:pt x="41" y="186"/>
                  </a:lnTo>
                  <a:lnTo>
                    <a:pt x="50" y="195"/>
                  </a:lnTo>
                  <a:lnTo>
                    <a:pt x="56" y="186"/>
                  </a:lnTo>
                  <a:lnTo>
                    <a:pt x="50" y="177"/>
                  </a:lnTo>
                  <a:lnTo>
                    <a:pt x="32" y="177"/>
                  </a:lnTo>
                  <a:lnTo>
                    <a:pt x="25" y="146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25" y="112"/>
                  </a:lnTo>
                  <a:lnTo>
                    <a:pt x="25" y="97"/>
                  </a:lnTo>
                  <a:lnTo>
                    <a:pt x="41" y="97"/>
                  </a:lnTo>
                  <a:lnTo>
                    <a:pt x="41" y="105"/>
                  </a:lnTo>
                  <a:lnTo>
                    <a:pt x="50" y="105"/>
                  </a:lnTo>
                  <a:lnTo>
                    <a:pt x="65" y="122"/>
                  </a:lnTo>
                  <a:lnTo>
                    <a:pt x="65" y="112"/>
                  </a:lnTo>
                  <a:lnTo>
                    <a:pt x="56" y="97"/>
                  </a:lnTo>
                  <a:lnTo>
                    <a:pt x="65" y="80"/>
                  </a:lnTo>
                  <a:lnTo>
                    <a:pt x="97" y="80"/>
                  </a:lnTo>
                  <a:lnTo>
                    <a:pt x="97" y="65"/>
                  </a:lnTo>
                  <a:lnTo>
                    <a:pt x="90" y="56"/>
                  </a:lnTo>
                  <a:lnTo>
                    <a:pt x="81" y="40"/>
                  </a:lnTo>
                  <a:lnTo>
                    <a:pt x="75" y="25"/>
                  </a:lnTo>
                  <a:lnTo>
                    <a:pt x="56" y="32"/>
                  </a:lnTo>
                  <a:lnTo>
                    <a:pt x="41" y="40"/>
                  </a:lnTo>
                  <a:lnTo>
                    <a:pt x="41" y="15"/>
                  </a:lnTo>
                  <a:lnTo>
                    <a:pt x="32" y="9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1" name="Freeform 169"/>
            <p:cNvSpPr>
              <a:spLocks/>
            </p:cNvSpPr>
            <p:nvPr/>
          </p:nvSpPr>
          <p:spPr bwMode="auto">
            <a:xfrm>
              <a:off x="3955" y="2393"/>
              <a:ext cx="85" cy="93"/>
            </a:xfrm>
            <a:custGeom>
              <a:avLst/>
              <a:gdLst/>
              <a:ahLst/>
              <a:cxnLst>
                <a:cxn ang="0">
                  <a:pos x="90" y="105"/>
                </a:cxn>
                <a:cxn ang="0">
                  <a:pos x="90" y="90"/>
                </a:cxn>
                <a:cxn ang="0">
                  <a:pos x="74" y="74"/>
                </a:cxn>
                <a:cxn ang="0">
                  <a:pos x="74" y="65"/>
                </a:cxn>
                <a:cxn ang="0">
                  <a:pos x="43" y="40"/>
                </a:cxn>
                <a:cxn ang="0">
                  <a:pos x="58" y="34"/>
                </a:cxn>
                <a:cxn ang="0">
                  <a:pos x="49" y="25"/>
                </a:cxn>
                <a:cxn ang="0">
                  <a:pos x="33" y="1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16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40"/>
                </a:cxn>
                <a:cxn ang="0">
                  <a:pos x="9" y="65"/>
                </a:cxn>
                <a:cxn ang="0">
                  <a:pos x="24" y="57"/>
                </a:cxn>
                <a:cxn ang="0">
                  <a:pos x="43" y="50"/>
                </a:cxn>
                <a:cxn ang="0">
                  <a:pos x="49" y="65"/>
                </a:cxn>
                <a:cxn ang="0">
                  <a:pos x="58" y="81"/>
                </a:cxn>
                <a:cxn ang="0">
                  <a:pos x="65" y="90"/>
                </a:cxn>
                <a:cxn ang="0">
                  <a:pos x="65" y="105"/>
                </a:cxn>
                <a:cxn ang="0">
                  <a:pos x="74" y="115"/>
                </a:cxn>
                <a:cxn ang="0">
                  <a:pos x="74" y="105"/>
                </a:cxn>
                <a:cxn ang="0">
                  <a:pos x="90" y="105"/>
                </a:cxn>
              </a:cxnLst>
              <a:rect l="0" t="0" r="r" b="b"/>
              <a:pathLst>
                <a:path w="91" h="116">
                  <a:moveTo>
                    <a:pt x="90" y="105"/>
                  </a:moveTo>
                  <a:lnTo>
                    <a:pt x="90" y="90"/>
                  </a:lnTo>
                  <a:lnTo>
                    <a:pt x="74" y="74"/>
                  </a:lnTo>
                  <a:lnTo>
                    <a:pt x="74" y="65"/>
                  </a:lnTo>
                  <a:lnTo>
                    <a:pt x="43" y="40"/>
                  </a:lnTo>
                  <a:lnTo>
                    <a:pt x="58" y="34"/>
                  </a:lnTo>
                  <a:lnTo>
                    <a:pt x="49" y="25"/>
                  </a:lnTo>
                  <a:lnTo>
                    <a:pt x="33" y="1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40"/>
                  </a:lnTo>
                  <a:lnTo>
                    <a:pt x="9" y="65"/>
                  </a:lnTo>
                  <a:lnTo>
                    <a:pt x="24" y="57"/>
                  </a:lnTo>
                  <a:lnTo>
                    <a:pt x="43" y="50"/>
                  </a:lnTo>
                  <a:lnTo>
                    <a:pt x="49" y="65"/>
                  </a:lnTo>
                  <a:lnTo>
                    <a:pt x="58" y="81"/>
                  </a:lnTo>
                  <a:lnTo>
                    <a:pt x="65" y="90"/>
                  </a:lnTo>
                  <a:lnTo>
                    <a:pt x="65" y="105"/>
                  </a:lnTo>
                  <a:lnTo>
                    <a:pt x="74" y="115"/>
                  </a:lnTo>
                  <a:lnTo>
                    <a:pt x="74" y="105"/>
                  </a:lnTo>
                  <a:lnTo>
                    <a:pt x="9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2" name="Freeform 170"/>
            <p:cNvSpPr>
              <a:spLocks/>
            </p:cNvSpPr>
            <p:nvPr/>
          </p:nvSpPr>
          <p:spPr bwMode="auto">
            <a:xfrm>
              <a:off x="3977" y="2388"/>
              <a:ext cx="87" cy="14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16"/>
                </a:cxn>
                <a:cxn ang="0">
                  <a:pos x="74" y="16"/>
                </a:cxn>
                <a:cxn ang="0">
                  <a:pos x="59" y="23"/>
                </a:cxn>
                <a:cxn ang="0">
                  <a:pos x="50" y="41"/>
                </a:cxn>
                <a:cxn ang="0">
                  <a:pos x="41" y="47"/>
                </a:cxn>
                <a:cxn ang="0">
                  <a:pos x="82" y="104"/>
                </a:cxn>
                <a:cxn ang="0">
                  <a:pos x="91" y="122"/>
                </a:cxn>
                <a:cxn ang="0">
                  <a:pos x="82" y="154"/>
                </a:cxn>
                <a:cxn ang="0">
                  <a:pos x="66" y="162"/>
                </a:cxn>
                <a:cxn ang="0">
                  <a:pos x="59" y="162"/>
                </a:cxn>
                <a:cxn ang="0">
                  <a:pos x="50" y="178"/>
                </a:cxn>
                <a:cxn ang="0">
                  <a:pos x="34" y="185"/>
                </a:cxn>
                <a:cxn ang="0">
                  <a:pos x="34" y="169"/>
                </a:cxn>
                <a:cxn ang="0">
                  <a:pos x="25" y="162"/>
                </a:cxn>
                <a:cxn ang="0">
                  <a:pos x="41" y="154"/>
                </a:cxn>
                <a:cxn ang="0">
                  <a:pos x="50" y="144"/>
                </a:cxn>
                <a:cxn ang="0">
                  <a:pos x="66" y="137"/>
                </a:cxn>
                <a:cxn ang="0">
                  <a:pos x="66" y="112"/>
                </a:cxn>
                <a:cxn ang="0">
                  <a:pos x="66" y="97"/>
                </a:cxn>
                <a:cxn ang="0">
                  <a:pos x="50" y="81"/>
                </a:cxn>
                <a:cxn ang="0">
                  <a:pos x="50" y="72"/>
                </a:cxn>
                <a:cxn ang="0">
                  <a:pos x="19" y="47"/>
                </a:cxn>
                <a:cxn ang="0">
                  <a:pos x="34" y="41"/>
                </a:cxn>
                <a:cxn ang="0">
                  <a:pos x="25" y="32"/>
                </a:cxn>
                <a:cxn ang="0">
                  <a:pos x="9" y="23"/>
                </a:cxn>
                <a:cxn ang="0">
                  <a:pos x="0" y="7"/>
                </a:cxn>
              </a:cxnLst>
              <a:rect l="0" t="0" r="r" b="b"/>
              <a:pathLst>
                <a:path w="92" h="186">
                  <a:moveTo>
                    <a:pt x="0" y="7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74" y="16"/>
                  </a:lnTo>
                  <a:lnTo>
                    <a:pt x="59" y="23"/>
                  </a:lnTo>
                  <a:lnTo>
                    <a:pt x="50" y="41"/>
                  </a:lnTo>
                  <a:lnTo>
                    <a:pt x="41" y="47"/>
                  </a:lnTo>
                  <a:lnTo>
                    <a:pt x="82" y="104"/>
                  </a:lnTo>
                  <a:lnTo>
                    <a:pt x="91" y="122"/>
                  </a:lnTo>
                  <a:lnTo>
                    <a:pt x="82" y="154"/>
                  </a:lnTo>
                  <a:lnTo>
                    <a:pt x="66" y="162"/>
                  </a:lnTo>
                  <a:lnTo>
                    <a:pt x="59" y="162"/>
                  </a:lnTo>
                  <a:lnTo>
                    <a:pt x="50" y="178"/>
                  </a:lnTo>
                  <a:lnTo>
                    <a:pt x="34" y="185"/>
                  </a:lnTo>
                  <a:lnTo>
                    <a:pt x="34" y="169"/>
                  </a:lnTo>
                  <a:lnTo>
                    <a:pt x="25" y="162"/>
                  </a:lnTo>
                  <a:lnTo>
                    <a:pt x="41" y="154"/>
                  </a:lnTo>
                  <a:lnTo>
                    <a:pt x="50" y="144"/>
                  </a:lnTo>
                  <a:lnTo>
                    <a:pt x="66" y="137"/>
                  </a:lnTo>
                  <a:lnTo>
                    <a:pt x="66" y="112"/>
                  </a:lnTo>
                  <a:lnTo>
                    <a:pt x="66" y="97"/>
                  </a:lnTo>
                  <a:lnTo>
                    <a:pt x="50" y="81"/>
                  </a:lnTo>
                  <a:lnTo>
                    <a:pt x="50" y="72"/>
                  </a:lnTo>
                  <a:lnTo>
                    <a:pt x="19" y="47"/>
                  </a:lnTo>
                  <a:lnTo>
                    <a:pt x="34" y="41"/>
                  </a:lnTo>
                  <a:lnTo>
                    <a:pt x="25" y="32"/>
                  </a:lnTo>
                  <a:lnTo>
                    <a:pt x="9" y="23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3" name="Freeform 171"/>
            <p:cNvSpPr>
              <a:spLocks/>
            </p:cNvSpPr>
            <p:nvPr/>
          </p:nvSpPr>
          <p:spPr bwMode="auto">
            <a:xfrm>
              <a:off x="3977" y="2477"/>
              <a:ext cx="63" cy="41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41" y="42"/>
                </a:cxn>
                <a:cxn ang="0">
                  <a:pos x="50" y="32"/>
                </a:cxn>
                <a:cxn ang="0">
                  <a:pos x="66" y="25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41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9" y="42"/>
                </a:cxn>
                <a:cxn ang="0">
                  <a:pos x="9" y="50"/>
                </a:cxn>
                <a:cxn ang="0">
                  <a:pos x="25" y="50"/>
                </a:cxn>
              </a:cxnLst>
              <a:rect l="0" t="0" r="r" b="b"/>
              <a:pathLst>
                <a:path w="67" h="51">
                  <a:moveTo>
                    <a:pt x="25" y="50"/>
                  </a:moveTo>
                  <a:lnTo>
                    <a:pt x="41" y="42"/>
                  </a:lnTo>
                  <a:lnTo>
                    <a:pt x="50" y="32"/>
                  </a:lnTo>
                  <a:lnTo>
                    <a:pt x="66" y="2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41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9" y="42"/>
                  </a:lnTo>
                  <a:lnTo>
                    <a:pt x="9" y="50"/>
                  </a:lnTo>
                  <a:lnTo>
                    <a:pt x="25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4" name="Freeform 172"/>
            <p:cNvSpPr>
              <a:spLocks/>
            </p:cNvSpPr>
            <p:nvPr/>
          </p:nvSpPr>
          <p:spPr bwMode="auto">
            <a:xfrm>
              <a:off x="3955" y="2554"/>
              <a:ext cx="46" cy="60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18" y="18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34"/>
                </a:cxn>
                <a:cxn ang="0">
                  <a:pos x="18" y="50"/>
                </a:cxn>
                <a:cxn ang="0">
                  <a:pos x="43" y="74"/>
                </a:cxn>
                <a:cxn ang="0">
                  <a:pos x="49" y="74"/>
                </a:cxn>
                <a:cxn ang="0">
                  <a:pos x="43" y="50"/>
                </a:cxn>
                <a:cxn ang="0">
                  <a:pos x="43" y="25"/>
                </a:cxn>
                <a:cxn ang="0">
                  <a:pos x="24" y="9"/>
                </a:cxn>
              </a:cxnLst>
              <a:rect l="0" t="0" r="r" b="b"/>
              <a:pathLst>
                <a:path w="50" h="75">
                  <a:moveTo>
                    <a:pt x="24" y="9"/>
                  </a:moveTo>
                  <a:lnTo>
                    <a:pt x="18" y="18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18" y="50"/>
                  </a:lnTo>
                  <a:lnTo>
                    <a:pt x="43" y="74"/>
                  </a:lnTo>
                  <a:lnTo>
                    <a:pt x="49" y="74"/>
                  </a:lnTo>
                  <a:lnTo>
                    <a:pt x="43" y="50"/>
                  </a:lnTo>
                  <a:lnTo>
                    <a:pt x="43" y="25"/>
                  </a:lnTo>
                  <a:lnTo>
                    <a:pt x="24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5" name="Freeform 173"/>
            <p:cNvSpPr>
              <a:spLocks/>
            </p:cNvSpPr>
            <p:nvPr/>
          </p:nvSpPr>
          <p:spPr bwMode="auto">
            <a:xfrm>
              <a:off x="4063" y="2554"/>
              <a:ext cx="124" cy="60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80" y="25"/>
                </a:cxn>
                <a:cxn ang="0">
                  <a:pos x="71" y="34"/>
                </a:cxn>
                <a:cxn ang="0">
                  <a:pos x="65" y="34"/>
                </a:cxn>
                <a:cxn ang="0">
                  <a:pos x="56" y="34"/>
                </a:cxn>
                <a:cxn ang="0">
                  <a:pos x="40" y="50"/>
                </a:cxn>
                <a:cxn ang="0">
                  <a:pos x="25" y="50"/>
                </a:cxn>
                <a:cxn ang="0">
                  <a:pos x="25" y="65"/>
                </a:cxn>
                <a:cxn ang="0">
                  <a:pos x="0" y="65"/>
                </a:cxn>
                <a:cxn ang="0">
                  <a:pos x="15" y="74"/>
                </a:cxn>
                <a:cxn ang="0">
                  <a:pos x="31" y="74"/>
                </a:cxn>
                <a:cxn ang="0">
                  <a:pos x="40" y="65"/>
                </a:cxn>
                <a:cxn ang="0">
                  <a:pos x="56" y="74"/>
                </a:cxn>
                <a:cxn ang="0">
                  <a:pos x="65" y="65"/>
                </a:cxn>
                <a:cxn ang="0">
                  <a:pos x="89" y="34"/>
                </a:cxn>
                <a:cxn ang="0">
                  <a:pos x="112" y="34"/>
                </a:cxn>
                <a:cxn ang="0">
                  <a:pos x="120" y="34"/>
                </a:cxn>
                <a:cxn ang="0">
                  <a:pos x="112" y="25"/>
                </a:cxn>
                <a:cxn ang="0">
                  <a:pos x="130" y="25"/>
                </a:cxn>
                <a:cxn ang="0">
                  <a:pos x="105" y="18"/>
                </a:cxn>
                <a:cxn ang="0">
                  <a:pos x="105" y="9"/>
                </a:cxn>
                <a:cxn ang="0">
                  <a:pos x="96" y="0"/>
                </a:cxn>
                <a:cxn ang="0">
                  <a:pos x="80" y="18"/>
                </a:cxn>
                <a:cxn ang="0">
                  <a:pos x="71" y="25"/>
                </a:cxn>
              </a:cxnLst>
              <a:rect l="0" t="0" r="r" b="b"/>
              <a:pathLst>
                <a:path w="131" h="75">
                  <a:moveTo>
                    <a:pt x="71" y="25"/>
                  </a:moveTo>
                  <a:lnTo>
                    <a:pt x="80" y="25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56" y="34"/>
                  </a:lnTo>
                  <a:lnTo>
                    <a:pt x="40" y="50"/>
                  </a:lnTo>
                  <a:lnTo>
                    <a:pt x="25" y="50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15" y="74"/>
                  </a:lnTo>
                  <a:lnTo>
                    <a:pt x="31" y="74"/>
                  </a:lnTo>
                  <a:lnTo>
                    <a:pt x="40" y="65"/>
                  </a:lnTo>
                  <a:lnTo>
                    <a:pt x="56" y="74"/>
                  </a:lnTo>
                  <a:lnTo>
                    <a:pt x="65" y="65"/>
                  </a:lnTo>
                  <a:lnTo>
                    <a:pt x="89" y="34"/>
                  </a:lnTo>
                  <a:lnTo>
                    <a:pt x="112" y="34"/>
                  </a:lnTo>
                  <a:lnTo>
                    <a:pt x="120" y="34"/>
                  </a:lnTo>
                  <a:lnTo>
                    <a:pt x="112" y="25"/>
                  </a:lnTo>
                  <a:lnTo>
                    <a:pt x="130" y="25"/>
                  </a:lnTo>
                  <a:lnTo>
                    <a:pt x="105" y="18"/>
                  </a:lnTo>
                  <a:lnTo>
                    <a:pt x="105" y="9"/>
                  </a:lnTo>
                  <a:lnTo>
                    <a:pt x="96" y="0"/>
                  </a:lnTo>
                  <a:lnTo>
                    <a:pt x="80" y="18"/>
                  </a:lnTo>
                  <a:lnTo>
                    <a:pt x="71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6" name="Freeform 174"/>
            <p:cNvSpPr>
              <a:spLocks/>
            </p:cNvSpPr>
            <p:nvPr/>
          </p:nvSpPr>
          <p:spPr bwMode="auto">
            <a:xfrm>
              <a:off x="4116" y="2574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16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9" y="16"/>
                  </a:lnTo>
                  <a:lnTo>
                    <a:pt x="15" y="16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7" name="Freeform 175"/>
            <p:cNvSpPr>
              <a:spLocks/>
            </p:cNvSpPr>
            <p:nvPr/>
          </p:nvSpPr>
          <p:spPr bwMode="auto">
            <a:xfrm>
              <a:off x="4054" y="2581"/>
              <a:ext cx="123" cy="85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4" y="40"/>
                </a:cxn>
                <a:cxn ang="0">
                  <a:pos x="40" y="40"/>
                </a:cxn>
                <a:cxn ang="0">
                  <a:pos x="49" y="31"/>
                </a:cxn>
                <a:cxn ang="0">
                  <a:pos x="65" y="40"/>
                </a:cxn>
                <a:cxn ang="0">
                  <a:pos x="74" y="31"/>
                </a:cxn>
                <a:cxn ang="0">
                  <a:pos x="98" y="0"/>
                </a:cxn>
                <a:cxn ang="0">
                  <a:pos x="121" y="0"/>
                </a:cxn>
                <a:cxn ang="0">
                  <a:pos x="114" y="16"/>
                </a:cxn>
                <a:cxn ang="0">
                  <a:pos x="121" y="25"/>
                </a:cxn>
                <a:cxn ang="0">
                  <a:pos x="114" y="31"/>
                </a:cxn>
                <a:cxn ang="0">
                  <a:pos x="129" y="40"/>
                </a:cxn>
                <a:cxn ang="0">
                  <a:pos x="121" y="48"/>
                </a:cxn>
                <a:cxn ang="0">
                  <a:pos x="105" y="65"/>
                </a:cxn>
                <a:cxn ang="0">
                  <a:pos x="98" y="81"/>
                </a:cxn>
                <a:cxn ang="0">
                  <a:pos x="105" y="81"/>
                </a:cxn>
                <a:cxn ang="0">
                  <a:pos x="98" y="97"/>
                </a:cxn>
                <a:cxn ang="0">
                  <a:pos x="80" y="105"/>
                </a:cxn>
                <a:cxn ang="0">
                  <a:pos x="74" y="97"/>
                </a:cxn>
                <a:cxn ang="0">
                  <a:pos x="57" y="97"/>
                </a:cxn>
                <a:cxn ang="0">
                  <a:pos x="40" y="97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7" y="72"/>
                </a:cxn>
                <a:cxn ang="0">
                  <a:pos x="9" y="56"/>
                </a:cxn>
                <a:cxn ang="0">
                  <a:pos x="0" y="40"/>
                </a:cxn>
                <a:cxn ang="0">
                  <a:pos x="9" y="31"/>
                </a:cxn>
              </a:cxnLst>
              <a:rect l="0" t="0" r="r" b="b"/>
              <a:pathLst>
                <a:path w="130" h="106">
                  <a:moveTo>
                    <a:pt x="9" y="31"/>
                  </a:moveTo>
                  <a:lnTo>
                    <a:pt x="24" y="40"/>
                  </a:lnTo>
                  <a:lnTo>
                    <a:pt x="40" y="40"/>
                  </a:lnTo>
                  <a:lnTo>
                    <a:pt x="49" y="31"/>
                  </a:lnTo>
                  <a:lnTo>
                    <a:pt x="65" y="40"/>
                  </a:lnTo>
                  <a:lnTo>
                    <a:pt x="74" y="3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14" y="16"/>
                  </a:lnTo>
                  <a:lnTo>
                    <a:pt x="121" y="25"/>
                  </a:lnTo>
                  <a:lnTo>
                    <a:pt x="114" y="31"/>
                  </a:lnTo>
                  <a:lnTo>
                    <a:pt x="129" y="40"/>
                  </a:lnTo>
                  <a:lnTo>
                    <a:pt x="121" y="48"/>
                  </a:lnTo>
                  <a:lnTo>
                    <a:pt x="105" y="65"/>
                  </a:lnTo>
                  <a:lnTo>
                    <a:pt x="98" y="81"/>
                  </a:lnTo>
                  <a:lnTo>
                    <a:pt x="105" y="81"/>
                  </a:lnTo>
                  <a:lnTo>
                    <a:pt x="98" y="97"/>
                  </a:lnTo>
                  <a:lnTo>
                    <a:pt x="80" y="105"/>
                  </a:lnTo>
                  <a:lnTo>
                    <a:pt x="74" y="97"/>
                  </a:lnTo>
                  <a:lnTo>
                    <a:pt x="57" y="97"/>
                  </a:lnTo>
                  <a:lnTo>
                    <a:pt x="40" y="97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7" y="72"/>
                  </a:lnTo>
                  <a:lnTo>
                    <a:pt x="9" y="56"/>
                  </a:lnTo>
                  <a:lnTo>
                    <a:pt x="0" y="40"/>
                  </a:lnTo>
                  <a:lnTo>
                    <a:pt x="9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8" name="Freeform 176"/>
            <p:cNvSpPr>
              <a:spLocks/>
            </p:cNvSpPr>
            <p:nvPr/>
          </p:nvSpPr>
          <p:spPr bwMode="auto">
            <a:xfrm>
              <a:off x="4323" y="2626"/>
              <a:ext cx="124" cy="90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65"/>
                </a:cxn>
                <a:cxn ang="0">
                  <a:pos x="130" y="112"/>
                </a:cxn>
                <a:cxn ang="0">
                  <a:pos x="112" y="97"/>
                </a:cxn>
                <a:cxn ang="0">
                  <a:pos x="88" y="106"/>
                </a:cxn>
                <a:cxn ang="0">
                  <a:pos x="97" y="89"/>
                </a:cxn>
                <a:cxn ang="0">
                  <a:pos x="88" y="72"/>
                </a:cxn>
                <a:cxn ang="0">
                  <a:pos x="31" y="41"/>
                </a:cxn>
                <a:cxn ang="0">
                  <a:pos x="25" y="49"/>
                </a:cxn>
                <a:cxn ang="0">
                  <a:pos x="25" y="41"/>
                </a:cxn>
                <a:cxn ang="0">
                  <a:pos x="16" y="32"/>
                </a:cxn>
                <a:cxn ang="0">
                  <a:pos x="31" y="32"/>
                </a:cxn>
                <a:cxn ang="0">
                  <a:pos x="40" y="25"/>
                </a:cxn>
                <a:cxn ang="0">
                  <a:pos x="16" y="25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40" y="9"/>
                </a:cxn>
                <a:cxn ang="0">
                  <a:pos x="40" y="25"/>
                </a:cxn>
                <a:cxn ang="0">
                  <a:pos x="56" y="41"/>
                </a:cxn>
                <a:cxn ang="0">
                  <a:pos x="72" y="25"/>
                </a:cxn>
                <a:cxn ang="0">
                  <a:pos x="88" y="16"/>
                </a:cxn>
                <a:cxn ang="0">
                  <a:pos x="130" y="32"/>
                </a:cxn>
              </a:cxnLst>
              <a:rect l="0" t="0" r="r" b="b"/>
              <a:pathLst>
                <a:path w="131" h="113">
                  <a:moveTo>
                    <a:pt x="130" y="32"/>
                  </a:moveTo>
                  <a:lnTo>
                    <a:pt x="130" y="65"/>
                  </a:lnTo>
                  <a:lnTo>
                    <a:pt x="130" y="112"/>
                  </a:lnTo>
                  <a:lnTo>
                    <a:pt x="112" y="97"/>
                  </a:lnTo>
                  <a:lnTo>
                    <a:pt x="88" y="106"/>
                  </a:lnTo>
                  <a:lnTo>
                    <a:pt x="97" y="89"/>
                  </a:lnTo>
                  <a:lnTo>
                    <a:pt x="88" y="72"/>
                  </a:lnTo>
                  <a:lnTo>
                    <a:pt x="31" y="41"/>
                  </a:lnTo>
                  <a:lnTo>
                    <a:pt x="25" y="49"/>
                  </a:lnTo>
                  <a:lnTo>
                    <a:pt x="25" y="41"/>
                  </a:lnTo>
                  <a:lnTo>
                    <a:pt x="16" y="32"/>
                  </a:lnTo>
                  <a:lnTo>
                    <a:pt x="31" y="32"/>
                  </a:lnTo>
                  <a:lnTo>
                    <a:pt x="40" y="25"/>
                  </a:lnTo>
                  <a:lnTo>
                    <a:pt x="16" y="25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40" y="9"/>
                  </a:lnTo>
                  <a:lnTo>
                    <a:pt x="40" y="25"/>
                  </a:lnTo>
                  <a:lnTo>
                    <a:pt x="56" y="41"/>
                  </a:lnTo>
                  <a:lnTo>
                    <a:pt x="72" y="25"/>
                  </a:lnTo>
                  <a:lnTo>
                    <a:pt x="88" y="16"/>
                  </a:lnTo>
                  <a:lnTo>
                    <a:pt x="13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49" name="Freeform 177"/>
            <p:cNvSpPr>
              <a:spLocks/>
            </p:cNvSpPr>
            <p:nvPr/>
          </p:nvSpPr>
          <p:spPr bwMode="auto">
            <a:xfrm>
              <a:off x="4446" y="2651"/>
              <a:ext cx="116" cy="8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2" y="9"/>
                </a:cxn>
                <a:cxn ang="0">
                  <a:pos x="57" y="25"/>
                </a:cxn>
                <a:cxn ang="0">
                  <a:pos x="57" y="33"/>
                </a:cxn>
                <a:cxn ang="0">
                  <a:pos x="88" y="49"/>
                </a:cxn>
                <a:cxn ang="0">
                  <a:pos x="72" y="57"/>
                </a:cxn>
                <a:cxn ang="0">
                  <a:pos x="81" y="57"/>
                </a:cxn>
                <a:cxn ang="0">
                  <a:pos x="88" y="65"/>
                </a:cxn>
                <a:cxn ang="0">
                  <a:pos x="97" y="80"/>
                </a:cxn>
                <a:cxn ang="0">
                  <a:pos x="104" y="80"/>
                </a:cxn>
                <a:cxn ang="0">
                  <a:pos x="104" y="90"/>
                </a:cxn>
                <a:cxn ang="0">
                  <a:pos x="122" y="99"/>
                </a:cxn>
                <a:cxn ang="0">
                  <a:pos x="122" y="105"/>
                </a:cxn>
                <a:cxn ang="0">
                  <a:pos x="81" y="99"/>
                </a:cxn>
                <a:cxn ang="0">
                  <a:pos x="63" y="65"/>
                </a:cxn>
                <a:cxn ang="0">
                  <a:pos x="47" y="65"/>
                </a:cxn>
                <a:cxn ang="0">
                  <a:pos x="40" y="65"/>
                </a:cxn>
                <a:cxn ang="0">
                  <a:pos x="23" y="74"/>
                </a:cxn>
                <a:cxn ang="0">
                  <a:pos x="32" y="80"/>
                </a:cxn>
                <a:cxn ang="0">
                  <a:pos x="15" y="80"/>
                </a:cxn>
                <a:cxn ang="0">
                  <a:pos x="0" y="80"/>
                </a:cxn>
              </a:cxnLst>
              <a:rect l="0" t="0" r="r" b="b"/>
              <a:pathLst>
                <a:path w="123" h="106">
                  <a:moveTo>
                    <a:pt x="0" y="8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2" y="9"/>
                  </a:lnTo>
                  <a:lnTo>
                    <a:pt x="57" y="25"/>
                  </a:lnTo>
                  <a:lnTo>
                    <a:pt x="57" y="33"/>
                  </a:lnTo>
                  <a:lnTo>
                    <a:pt x="88" y="49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88" y="65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90"/>
                  </a:lnTo>
                  <a:lnTo>
                    <a:pt x="122" y="99"/>
                  </a:lnTo>
                  <a:lnTo>
                    <a:pt x="122" y="105"/>
                  </a:lnTo>
                  <a:lnTo>
                    <a:pt x="81" y="99"/>
                  </a:lnTo>
                  <a:lnTo>
                    <a:pt x="63" y="65"/>
                  </a:lnTo>
                  <a:lnTo>
                    <a:pt x="47" y="65"/>
                  </a:lnTo>
                  <a:lnTo>
                    <a:pt x="40" y="65"/>
                  </a:lnTo>
                  <a:lnTo>
                    <a:pt x="23" y="74"/>
                  </a:lnTo>
                  <a:lnTo>
                    <a:pt x="32" y="80"/>
                  </a:lnTo>
                  <a:lnTo>
                    <a:pt x="15" y="80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0" name="Freeform 178"/>
            <p:cNvSpPr>
              <a:spLocks/>
            </p:cNvSpPr>
            <p:nvPr/>
          </p:nvSpPr>
          <p:spPr bwMode="auto">
            <a:xfrm>
              <a:off x="4267" y="2200"/>
              <a:ext cx="42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34" y="16"/>
                </a:cxn>
                <a:cxn ang="0">
                  <a:pos x="43" y="40"/>
                </a:cxn>
                <a:cxn ang="0">
                  <a:pos x="34" y="56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16"/>
                </a:cxn>
              </a:cxnLst>
              <a:rect l="0" t="0" r="r" b="b"/>
              <a:pathLst>
                <a:path w="44" h="66">
                  <a:moveTo>
                    <a:pt x="0" y="16"/>
                  </a:moveTo>
                  <a:lnTo>
                    <a:pt x="25" y="0"/>
                  </a:lnTo>
                  <a:lnTo>
                    <a:pt x="34" y="16"/>
                  </a:lnTo>
                  <a:lnTo>
                    <a:pt x="43" y="40"/>
                  </a:lnTo>
                  <a:lnTo>
                    <a:pt x="34" y="56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1" name="Freeform 179"/>
            <p:cNvSpPr>
              <a:spLocks/>
            </p:cNvSpPr>
            <p:nvPr/>
          </p:nvSpPr>
          <p:spPr bwMode="auto">
            <a:xfrm>
              <a:off x="4247" y="2148"/>
              <a:ext cx="77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2" y="0"/>
                </a:cxn>
                <a:cxn ang="0">
                  <a:pos x="56" y="9"/>
                </a:cxn>
                <a:cxn ang="0">
                  <a:pos x="47" y="9"/>
                </a:cxn>
                <a:cxn ang="0">
                  <a:pos x="40" y="17"/>
                </a:cxn>
                <a:cxn ang="0">
                  <a:pos x="32" y="17"/>
                </a:cxn>
                <a:cxn ang="0">
                  <a:pos x="0" y="41"/>
                </a:cxn>
                <a:cxn ang="0">
                  <a:pos x="0" y="50"/>
                </a:cxn>
                <a:cxn ang="0">
                  <a:pos x="7" y="50"/>
                </a:cxn>
                <a:cxn ang="0">
                  <a:pos x="0" y="74"/>
                </a:cxn>
                <a:cxn ang="0">
                  <a:pos x="7" y="82"/>
                </a:cxn>
                <a:cxn ang="0">
                  <a:pos x="16" y="82"/>
                </a:cxn>
                <a:cxn ang="0">
                  <a:pos x="22" y="82"/>
                </a:cxn>
                <a:cxn ang="0">
                  <a:pos x="47" y="66"/>
                </a:cxn>
                <a:cxn ang="0">
                  <a:pos x="32" y="57"/>
                </a:cxn>
                <a:cxn ang="0">
                  <a:pos x="32" y="50"/>
                </a:cxn>
                <a:cxn ang="0">
                  <a:pos x="65" y="34"/>
                </a:cxn>
                <a:cxn ang="0">
                  <a:pos x="65" y="17"/>
                </a:cxn>
                <a:cxn ang="0">
                  <a:pos x="81" y="0"/>
                </a:cxn>
              </a:cxnLst>
              <a:rect l="0" t="0" r="r" b="b"/>
              <a:pathLst>
                <a:path w="82" h="83">
                  <a:moveTo>
                    <a:pt x="81" y="0"/>
                  </a:moveTo>
                  <a:lnTo>
                    <a:pt x="72" y="0"/>
                  </a:lnTo>
                  <a:lnTo>
                    <a:pt x="56" y="9"/>
                  </a:lnTo>
                  <a:lnTo>
                    <a:pt x="47" y="9"/>
                  </a:lnTo>
                  <a:lnTo>
                    <a:pt x="40" y="17"/>
                  </a:lnTo>
                  <a:lnTo>
                    <a:pt x="32" y="17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7" y="50"/>
                  </a:lnTo>
                  <a:lnTo>
                    <a:pt x="0" y="74"/>
                  </a:lnTo>
                  <a:lnTo>
                    <a:pt x="7" y="82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47" y="66"/>
                  </a:lnTo>
                  <a:lnTo>
                    <a:pt x="32" y="57"/>
                  </a:lnTo>
                  <a:lnTo>
                    <a:pt x="32" y="50"/>
                  </a:lnTo>
                  <a:lnTo>
                    <a:pt x="65" y="34"/>
                  </a:lnTo>
                  <a:lnTo>
                    <a:pt x="65" y="17"/>
                  </a:lnTo>
                  <a:lnTo>
                    <a:pt x="81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2" name="Freeform 180"/>
            <p:cNvSpPr>
              <a:spLocks/>
            </p:cNvSpPr>
            <p:nvPr/>
          </p:nvSpPr>
          <p:spPr bwMode="auto">
            <a:xfrm>
              <a:off x="4092" y="1464"/>
              <a:ext cx="17" cy="2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8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7" y="24"/>
                </a:cxn>
              </a:cxnLst>
              <a:rect l="0" t="0" r="r" b="b"/>
              <a:pathLst>
                <a:path w="18" h="25">
                  <a:moveTo>
                    <a:pt x="17" y="24"/>
                  </a:moveTo>
                  <a:lnTo>
                    <a:pt x="17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3" name="Freeform 181"/>
            <p:cNvSpPr>
              <a:spLocks/>
            </p:cNvSpPr>
            <p:nvPr/>
          </p:nvSpPr>
          <p:spPr bwMode="auto">
            <a:xfrm>
              <a:off x="2585" y="2238"/>
              <a:ext cx="147" cy="98"/>
            </a:xfrm>
            <a:custGeom>
              <a:avLst/>
              <a:gdLst/>
              <a:ahLst/>
              <a:cxnLst>
                <a:cxn ang="0">
                  <a:pos x="139" y="8"/>
                </a:cxn>
                <a:cxn ang="0">
                  <a:pos x="147" y="8"/>
                </a:cxn>
                <a:cxn ang="0">
                  <a:pos x="155" y="48"/>
                </a:cxn>
                <a:cxn ang="0">
                  <a:pos x="122" y="57"/>
                </a:cxn>
                <a:cxn ang="0">
                  <a:pos x="122" y="66"/>
                </a:cxn>
                <a:cxn ang="0">
                  <a:pos x="99" y="82"/>
                </a:cxn>
                <a:cxn ang="0">
                  <a:pos x="65" y="97"/>
                </a:cxn>
                <a:cxn ang="0">
                  <a:pos x="57" y="105"/>
                </a:cxn>
                <a:cxn ang="0">
                  <a:pos x="57" y="122"/>
                </a:cxn>
                <a:cxn ang="0">
                  <a:pos x="0" y="113"/>
                </a:cxn>
                <a:cxn ang="0">
                  <a:pos x="16" y="113"/>
                </a:cxn>
                <a:cxn ang="0">
                  <a:pos x="32" y="97"/>
                </a:cxn>
                <a:cxn ang="0">
                  <a:pos x="40" y="82"/>
                </a:cxn>
                <a:cxn ang="0">
                  <a:pos x="40" y="66"/>
                </a:cxn>
                <a:cxn ang="0">
                  <a:pos x="50" y="48"/>
                </a:cxn>
                <a:cxn ang="0">
                  <a:pos x="57" y="32"/>
                </a:cxn>
                <a:cxn ang="0">
                  <a:pos x="81" y="25"/>
                </a:cxn>
                <a:cxn ang="0">
                  <a:pos x="90" y="0"/>
                </a:cxn>
                <a:cxn ang="0">
                  <a:pos x="99" y="0"/>
                </a:cxn>
                <a:cxn ang="0">
                  <a:pos x="105" y="8"/>
                </a:cxn>
                <a:cxn ang="0">
                  <a:pos x="130" y="8"/>
                </a:cxn>
                <a:cxn ang="0">
                  <a:pos x="139" y="8"/>
                </a:cxn>
              </a:cxnLst>
              <a:rect l="0" t="0" r="r" b="b"/>
              <a:pathLst>
                <a:path w="156" h="123">
                  <a:moveTo>
                    <a:pt x="139" y="8"/>
                  </a:moveTo>
                  <a:lnTo>
                    <a:pt x="147" y="8"/>
                  </a:lnTo>
                  <a:lnTo>
                    <a:pt x="155" y="48"/>
                  </a:lnTo>
                  <a:lnTo>
                    <a:pt x="122" y="57"/>
                  </a:lnTo>
                  <a:lnTo>
                    <a:pt x="122" y="66"/>
                  </a:lnTo>
                  <a:lnTo>
                    <a:pt x="99" y="82"/>
                  </a:lnTo>
                  <a:lnTo>
                    <a:pt x="65" y="97"/>
                  </a:lnTo>
                  <a:lnTo>
                    <a:pt x="57" y="105"/>
                  </a:lnTo>
                  <a:lnTo>
                    <a:pt x="57" y="122"/>
                  </a:lnTo>
                  <a:lnTo>
                    <a:pt x="0" y="113"/>
                  </a:lnTo>
                  <a:lnTo>
                    <a:pt x="16" y="113"/>
                  </a:lnTo>
                  <a:lnTo>
                    <a:pt x="32" y="97"/>
                  </a:lnTo>
                  <a:lnTo>
                    <a:pt x="40" y="82"/>
                  </a:lnTo>
                  <a:lnTo>
                    <a:pt x="40" y="66"/>
                  </a:lnTo>
                  <a:lnTo>
                    <a:pt x="50" y="48"/>
                  </a:lnTo>
                  <a:lnTo>
                    <a:pt x="57" y="32"/>
                  </a:lnTo>
                  <a:lnTo>
                    <a:pt x="81" y="25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5" y="8"/>
                  </a:lnTo>
                  <a:lnTo>
                    <a:pt x="130" y="8"/>
                  </a:lnTo>
                  <a:lnTo>
                    <a:pt x="139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4" name="Freeform 182"/>
            <p:cNvSpPr>
              <a:spLocks/>
            </p:cNvSpPr>
            <p:nvPr/>
          </p:nvSpPr>
          <p:spPr bwMode="auto">
            <a:xfrm>
              <a:off x="2831" y="2219"/>
              <a:ext cx="45" cy="85"/>
            </a:xfrm>
            <a:custGeom>
              <a:avLst/>
              <a:gdLst/>
              <a:ahLst/>
              <a:cxnLst>
                <a:cxn ang="0">
                  <a:pos x="47" y="66"/>
                </a:cxn>
                <a:cxn ang="0">
                  <a:pos x="47" y="72"/>
                </a:cxn>
                <a:cxn ang="0">
                  <a:pos x="31" y="90"/>
                </a:cxn>
                <a:cxn ang="0">
                  <a:pos x="31" y="97"/>
                </a:cxn>
                <a:cxn ang="0">
                  <a:pos x="25" y="106"/>
                </a:cxn>
                <a:cxn ang="0">
                  <a:pos x="25" y="81"/>
                </a:cxn>
                <a:cxn ang="0">
                  <a:pos x="6" y="72"/>
                </a:cxn>
                <a:cxn ang="0">
                  <a:pos x="0" y="56"/>
                </a:cxn>
                <a:cxn ang="0">
                  <a:pos x="15" y="41"/>
                </a:cxn>
                <a:cxn ang="0">
                  <a:pos x="6" y="9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0" y="9"/>
                </a:cxn>
                <a:cxn ang="0">
                  <a:pos x="47" y="0"/>
                </a:cxn>
                <a:cxn ang="0">
                  <a:pos x="40" y="16"/>
                </a:cxn>
                <a:cxn ang="0">
                  <a:pos x="47" y="32"/>
                </a:cxn>
                <a:cxn ang="0">
                  <a:pos x="31" y="49"/>
                </a:cxn>
                <a:cxn ang="0">
                  <a:pos x="31" y="56"/>
                </a:cxn>
                <a:cxn ang="0">
                  <a:pos x="47" y="56"/>
                </a:cxn>
                <a:cxn ang="0">
                  <a:pos x="47" y="66"/>
                </a:cxn>
              </a:cxnLst>
              <a:rect l="0" t="0" r="r" b="b"/>
              <a:pathLst>
                <a:path w="48" h="107">
                  <a:moveTo>
                    <a:pt x="47" y="66"/>
                  </a:moveTo>
                  <a:lnTo>
                    <a:pt x="47" y="72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5" y="106"/>
                  </a:lnTo>
                  <a:lnTo>
                    <a:pt x="25" y="81"/>
                  </a:lnTo>
                  <a:lnTo>
                    <a:pt x="6" y="72"/>
                  </a:lnTo>
                  <a:lnTo>
                    <a:pt x="0" y="56"/>
                  </a:lnTo>
                  <a:lnTo>
                    <a:pt x="15" y="41"/>
                  </a:lnTo>
                  <a:lnTo>
                    <a:pt x="6" y="9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7" y="0"/>
                  </a:lnTo>
                  <a:lnTo>
                    <a:pt x="40" y="16"/>
                  </a:lnTo>
                  <a:lnTo>
                    <a:pt x="47" y="32"/>
                  </a:lnTo>
                  <a:lnTo>
                    <a:pt x="31" y="49"/>
                  </a:lnTo>
                  <a:lnTo>
                    <a:pt x="31" y="56"/>
                  </a:lnTo>
                  <a:lnTo>
                    <a:pt x="47" y="56"/>
                  </a:lnTo>
                  <a:lnTo>
                    <a:pt x="47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5" name="Freeform 183"/>
            <p:cNvSpPr>
              <a:spLocks/>
            </p:cNvSpPr>
            <p:nvPr/>
          </p:nvSpPr>
          <p:spPr bwMode="auto">
            <a:xfrm>
              <a:off x="3144" y="2438"/>
              <a:ext cx="176" cy="150"/>
            </a:xfrm>
            <a:custGeom>
              <a:avLst/>
              <a:gdLst/>
              <a:ahLst/>
              <a:cxnLst>
                <a:cxn ang="0">
                  <a:pos x="121" y="73"/>
                </a:cxn>
                <a:cxn ang="0">
                  <a:pos x="113" y="73"/>
                </a:cxn>
                <a:cxn ang="0">
                  <a:pos x="113" y="90"/>
                </a:cxn>
                <a:cxn ang="0">
                  <a:pos x="113" y="98"/>
                </a:cxn>
                <a:cxn ang="0">
                  <a:pos x="121" y="98"/>
                </a:cxn>
                <a:cxn ang="0">
                  <a:pos x="121" y="105"/>
                </a:cxn>
                <a:cxn ang="0">
                  <a:pos x="138" y="121"/>
                </a:cxn>
                <a:cxn ang="0">
                  <a:pos x="178" y="130"/>
                </a:cxn>
                <a:cxn ang="0">
                  <a:pos x="186" y="130"/>
                </a:cxn>
                <a:cxn ang="0">
                  <a:pos x="153" y="170"/>
                </a:cxn>
                <a:cxn ang="0">
                  <a:pos x="129" y="170"/>
                </a:cxn>
                <a:cxn ang="0">
                  <a:pos x="113" y="186"/>
                </a:cxn>
                <a:cxn ang="0">
                  <a:pos x="97" y="179"/>
                </a:cxn>
                <a:cxn ang="0">
                  <a:pos x="72" y="186"/>
                </a:cxn>
                <a:cxn ang="0">
                  <a:pos x="32" y="179"/>
                </a:cxn>
                <a:cxn ang="0">
                  <a:pos x="32" y="163"/>
                </a:cxn>
                <a:cxn ang="0">
                  <a:pos x="24" y="163"/>
                </a:cxn>
                <a:cxn ang="0">
                  <a:pos x="7" y="139"/>
                </a:cxn>
                <a:cxn ang="0">
                  <a:pos x="0" y="130"/>
                </a:cxn>
                <a:cxn ang="0">
                  <a:pos x="7" y="121"/>
                </a:cxn>
                <a:cxn ang="0">
                  <a:pos x="16" y="98"/>
                </a:cxn>
                <a:cxn ang="0">
                  <a:pos x="41" y="65"/>
                </a:cxn>
                <a:cxn ang="0">
                  <a:pos x="47" y="17"/>
                </a:cxn>
                <a:cxn ang="0">
                  <a:pos x="66" y="8"/>
                </a:cxn>
                <a:cxn ang="0">
                  <a:pos x="66" y="0"/>
                </a:cxn>
                <a:cxn ang="0">
                  <a:pos x="81" y="33"/>
                </a:cxn>
                <a:cxn ang="0">
                  <a:pos x="97" y="48"/>
                </a:cxn>
                <a:cxn ang="0">
                  <a:pos x="121" y="73"/>
                </a:cxn>
              </a:cxnLst>
              <a:rect l="0" t="0" r="r" b="b"/>
              <a:pathLst>
                <a:path w="187" h="187">
                  <a:moveTo>
                    <a:pt x="121" y="73"/>
                  </a:moveTo>
                  <a:lnTo>
                    <a:pt x="113" y="73"/>
                  </a:lnTo>
                  <a:lnTo>
                    <a:pt x="113" y="90"/>
                  </a:lnTo>
                  <a:lnTo>
                    <a:pt x="113" y="98"/>
                  </a:lnTo>
                  <a:lnTo>
                    <a:pt x="121" y="98"/>
                  </a:lnTo>
                  <a:lnTo>
                    <a:pt x="121" y="105"/>
                  </a:lnTo>
                  <a:lnTo>
                    <a:pt x="138" y="121"/>
                  </a:lnTo>
                  <a:lnTo>
                    <a:pt x="178" y="130"/>
                  </a:lnTo>
                  <a:lnTo>
                    <a:pt x="186" y="130"/>
                  </a:lnTo>
                  <a:lnTo>
                    <a:pt x="153" y="170"/>
                  </a:lnTo>
                  <a:lnTo>
                    <a:pt x="129" y="170"/>
                  </a:lnTo>
                  <a:lnTo>
                    <a:pt x="113" y="186"/>
                  </a:lnTo>
                  <a:lnTo>
                    <a:pt x="97" y="179"/>
                  </a:lnTo>
                  <a:lnTo>
                    <a:pt x="72" y="186"/>
                  </a:lnTo>
                  <a:lnTo>
                    <a:pt x="32" y="179"/>
                  </a:lnTo>
                  <a:lnTo>
                    <a:pt x="32" y="163"/>
                  </a:lnTo>
                  <a:lnTo>
                    <a:pt x="24" y="163"/>
                  </a:lnTo>
                  <a:lnTo>
                    <a:pt x="7" y="139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16" y="98"/>
                  </a:lnTo>
                  <a:lnTo>
                    <a:pt x="41" y="65"/>
                  </a:lnTo>
                  <a:lnTo>
                    <a:pt x="47" y="17"/>
                  </a:lnTo>
                  <a:lnTo>
                    <a:pt x="66" y="8"/>
                  </a:lnTo>
                  <a:lnTo>
                    <a:pt x="66" y="0"/>
                  </a:lnTo>
                  <a:lnTo>
                    <a:pt x="81" y="33"/>
                  </a:lnTo>
                  <a:lnTo>
                    <a:pt x="97" y="48"/>
                  </a:lnTo>
                  <a:lnTo>
                    <a:pt x="121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6" name="Freeform 184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7" name="Freeform 185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8" name="Freeform 186"/>
            <p:cNvSpPr>
              <a:spLocks/>
            </p:cNvSpPr>
            <p:nvPr/>
          </p:nvSpPr>
          <p:spPr bwMode="auto">
            <a:xfrm>
              <a:off x="3236" y="2502"/>
              <a:ext cx="124" cy="137"/>
            </a:xfrm>
            <a:custGeom>
              <a:avLst/>
              <a:gdLst/>
              <a:ahLst/>
              <a:cxnLst>
                <a:cxn ang="0">
                  <a:pos x="16" y="106"/>
                </a:cxn>
                <a:cxn ang="0">
                  <a:pos x="0" y="124"/>
                </a:cxn>
                <a:cxn ang="0">
                  <a:pos x="0" y="164"/>
                </a:cxn>
                <a:cxn ang="0">
                  <a:pos x="9" y="171"/>
                </a:cxn>
                <a:cxn ang="0">
                  <a:pos x="32" y="147"/>
                </a:cxn>
                <a:cxn ang="0">
                  <a:pos x="65" y="124"/>
                </a:cxn>
                <a:cxn ang="0">
                  <a:pos x="89" y="99"/>
                </a:cxn>
                <a:cxn ang="0">
                  <a:pos x="106" y="83"/>
                </a:cxn>
                <a:cxn ang="0">
                  <a:pos x="131" y="18"/>
                </a:cxn>
                <a:cxn ang="0">
                  <a:pos x="131" y="0"/>
                </a:cxn>
                <a:cxn ang="0">
                  <a:pos x="121" y="0"/>
                </a:cxn>
                <a:cxn ang="0">
                  <a:pos x="106" y="10"/>
                </a:cxn>
                <a:cxn ang="0">
                  <a:pos x="49" y="25"/>
                </a:cxn>
                <a:cxn ang="0">
                  <a:pos x="41" y="18"/>
                </a:cxn>
                <a:cxn ang="0">
                  <a:pos x="32" y="10"/>
                </a:cxn>
                <a:cxn ang="0">
                  <a:pos x="24" y="18"/>
                </a:cxn>
                <a:cxn ang="0">
                  <a:pos x="24" y="25"/>
                </a:cxn>
                <a:cxn ang="0">
                  <a:pos x="41" y="41"/>
                </a:cxn>
                <a:cxn ang="0">
                  <a:pos x="81" y="50"/>
                </a:cxn>
                <a:cxn ang="0">
                  <a:pos x="89" y="50"/>
                </a:cxn>
                <a:cxn ang="0">
                  <a:pos x="56" y="90"/>
                </a:cxn>
                <a:cxn ang="0">
                  <a:pos x="32" y="90"/>
                </a:cxn>
                <a:cxn ang="0">
                  <a:pos x="16" y="106"/>
                </a:cxn>
              </a:cxnLst>
              <a:rect l="0" t="0" r="r" b="b"/>
              <a:pathLst>
                <a:path w="132" h="172">
                  <a:moveTo>
                    <a:pt x="16" y="106"/>
                  </a:moveTo>
                  <a:lnTo>
                    <a:pt x="0" y="124"/>
                  </a:lnTo>
                  <a:lnTo>
                    <a:pt x="0" y="164"/>
                  </a:lnTo>
                  <a:lnTo>
                    <a:pt x="9" y="171"/>
                  </a:lnTo>
                  <a:lnTo>
                    <a:pt x="32" y="147"/>
                  </a:lnTo>
                  <a:lnTo>
                    <a:pt x="65" y="124"/>
                  </a:lnTo>
                  <a:lnTo>
                    <a:pt x="89" y="99"/>
                  </a:lnTo>
                  <a:lnTo>
                    <a:pt x="106" y="83"/>
                  </a:lnTo>
                  <a:lnTo>
                    <a:pt x="131" y="18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6" y="10"/>
                  </a:lnTo>
                  <a:lnTo>
                    <a:pt x="49" y="25"/>
                  </a:lnTo>
                  <a:lnTo>
                    <a:pt x="41" y="18"/>
                  </a:lnTo>
                  <a:lnTo>
                    <a:pt x="32" y="10"/>
                  </a:lnTo>
                  <a:lnTo>
                    <a:pt x="24" y="18"/>
                  </a:lnTo>
                  <a:lnTo>
                    <a:pt x="24" y="25"/>
                  </a:lnTo>
                  <a:lnTo>
                    <a:pt x="41" y="41"/>
                  </a:lnTo>
                  <a:lnTo>
                    <a:pt x="81" y="50"/>
                  </a:lnTo>
                  <a:lnTo>
                    <a:pt x="89" y="50"/>
                  </a:lnTo>
                  <a:lnTo>
                    <a:pt x="56" y="90"/>
                  </a:lnTo>
                  <a:lnTo>
                    <a:pt x="32" y="90"/>
                  </a:lnTo>
                  <a:lnTo>
                    <a:pt x="16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59" name="Freeform 187"/>
            <p:cNvSpPr>
              <a:spLocks/>
            </p:cNvSpPr>
            <p:nvPr/>
          </p:nvSpPr>
          <p:spPr bwMode="auto">
            <a:xfrm>
              <a:off x="2538" y="2336"/>
              <a:ext cx="147" cy="135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9" y="81"/>
                </a:cxn>
                <a:cxn ang="0">
                  <a:pos x="49" y="81"/>
                </a:cxn>
                <a:cxn ang="0">
                  <a:pos x="49" y="65"/>
                </a:cxn>
                <a:cxn ang="0">
                  <a:pos x="65" y="57"/>
                </a:cxn>
                <a:cxn ang="0">
                  <a:pos x="65" y="16"/>
                </a:cxn>
                <a:cxn ang="0">
                  <a:pos x="106" y="16"/>
                </a:cxn>
                <a:cxn ang="0">
                  <a:pos x="106" y="0"/>
                </a:cxn>
                <a:cxn ang="0">
                  <a:pos x="154" y="32"/>
                </a:cxn>
                <a:cxn ang="0">
                  <a:pos x="130" y="32"/>
                </a:cxn>
                <a:cxn ang="0">
                  <a:pos x="148" y="162"/>
                </a:cxn>
                <a:cxn ang="0">
                  <a:pos x="89" y="162"/>
                </a:cxn>
                <a:cxn ang="0">
                  <a:pos x="81" y="169"/>
                </a:cxn>
                <a:cxn ang="0">
                  <a:pos x="74" y="162"/>
                </a:cxn>
                <a:cxn ang="0">
                  <a:pos x="58" y="169"/>
                </a:cxn>
                <a:cxn ang="0">
                  <a:pos x="49" y="153"/>
                </a:cxn>
                <a:cxn ang="0">
                  <a:pos x="24" y="146"/>
                </a:cxn>
                <a:cxn ang="0">
                  <a:pos x="9" y="146"/>
                </a:cxn>
                <a:cxn ang="0">
                  <a:pos x="0" y="153"/>
                </a:cxn>
                <a:cxn ang="0">
                  <a:pos x="9" y="122"/>
                </a:cxn>
                <a:cxn ang="0">
                  <a:pos x="0" y="112"/>
                </a:cxn>
                <a:cxn ang="0">
                  <a:pos x="9" y="97"/>
                </a:cxn>
                <a:cxn ang="0">
                  <a:pos x="0" y="88"/>
                </a:cxn>
              </a:cxnLst>
              <a:rect l="0" t="0" r="r" b="b"/>
              <a:pathLst>
                <a:path w="155" h="170">
                  <a:moveTo>
                    <a:pt x="0" y="88"/>
                  </a:moveTo>
                  <a:lnTo>
                    <a:pt x="9" y="81"/>
                  </a:lnTo>
                  <a:lnTo>
                    <a:pt x="49" y="81"/>
                  </a:lnTo>
                  <a:lnTo>
                    <a:pt x="49" y="65"/>
                  </a:lnTo>
                  <a:lnTo>
                    <a:pt x="65" y="57"/>
                  </a:lnTo>
                  <a:lnTo>
                    <a:pt x="65" y="16"/>
                  </a:lnTo>
                  <a:lnTo>
                    <a:pt x="106" y="16"/>
                  </a:lnTo>
                  <a:lnTo>
                    <a:pt x="106" y="0"/>
                  </a:lnTo>
                  <a:lnTo>
                    <a:pt x="154" y="32"/>
                  </a:lnTo>
                  <a:lnTo>
                    <a:pt x="130" y="32"/>
                  </a:lnTo>
                  <a:lnTo>
                    <a:pt x="148" y="162"/>
                  </a:lnTo>
                  <a:lnTo>
                    <a:pt x="89" y="162"/>
                  </a:lnTo>
                  <a:lnTo>
                    <a:pt x="81" y="169"/>
                  </a:lnTo>
                  <a:lnTo>
                    <a:pt x="74" y="162"/>
                  </a:lnTo>
                  <a:lnTo>
                    <a:pt x="58" y="169"/>
                  </a:lnTo>
                  <a:lnTo>
                    <a:pt x="49" y="153"/>
                  </a:lnTo>
                  <a:lnTo>
                    <a:pt x="24" y="146"/>
                  </a:lnTo>
                  <a:lnTo>
                    <a:pt x="9" y="146"/>
                  </a:lnTo>
                  <a:lnTo>
                    <a:pt x="0" y="153"/>
                  </a:lnTo>
                  <a:lnTo>
                    <a:pt x="9" y="122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0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0" name="Freeform 188"/>
            <p:cNvSpPr>
              <a:spLocks/>
            </p:cNvSpPr>
            <p:nvPr/>
          </p:nvSpPr>
          <p:spPr bwMode="auto">
            <a:xfrm>
              <a:off x="2538" y="2328"/>
              <a:ext cx="10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9" y="90"/>
                </a:cxn>
                <a:cxn ang="0">
                  <a:pos x="49" y="90"/>
                </a:cxn>
                <a:cxn ang="0">
                  <a:pos x="49" y="74"/>
                </a:cxn>
                <a:cxn ang="0">
                  <a:pos x="65" y="66"/>
                </a:cxn>
                <a:cxn ang="0">
                  <a:pos x="65" y="25"/>
                </a:cxn>
                <a:cxn ang="0">
                  <a:pos x="106" y="25"/>
                </a:cxn>
                <a:cxn ang="0">
                  <a:pos x="106" y="9"/>
                </a:cxn>
                <a:cxn ang="0">
                  <a:pos x="49" y="0"/>
                </a:cxn>
                <a:cxn ang="0">
                  <a:pos x="40" y="16"/>
                </a:cxn>
                <a:cxn ang="0">
                  <a:pos x="34" y="25"/>
                </a:cxn>
                <a:cxn ang="0">
                  <a:pos x="24" y="49"/>
                </a:cxn>
                <a:cxn ang="0">
                  <a:pos x="0" y="81"/>
                </a:cxn>
                <a:cxn ang="0">
                  <a:pos x="0" y="97"/>
                </a:cxn>
              </a:cxnLst>
              <a:rect l="0" t="0" r="r" b="b"/>
              <a:pathLst>
                <a:path w="107" h="98">
                  <a:moveTo>
                    <a:pt x="0" y="97"/>
                  </a:moveTo>
                  <a:lnTo>
                    <a:pt x="9" y="90"/>
                  </a:lnTo>
                  <a:lnTo>
                    <a:pt x="49" y="90"/>
                  </a:lnTo>
                  <a:lnTo>
                    <a:pt x="49" y="74"/>
                  </a:lnTo>
                  <a:lnTo>
                    <a:pt x="65" y="66"/>
                  </a:lnTo>
                  <a:lnTo>
                    <a:pt x="65" y="25"/>
                  </a:lnTo>
                  <a:lnTo>
                    <a:pt x="106" y="25"/>
                  </a:lnTo>
                  <a:lnTo>
                    <a:pt x="106" y="9"/>
                  </a:lnTo>
                  <a:lnTo>
                    <a:pt x="49" y="0"/>
                  </a:lnTo>
                  <a:lnTo>
                    <a:pt x="40" y="16"/>
                  </a:lnTo>
                  <a:lnTo>
                    <a:pt x="34" y="25"/>
                  </a:lnTo>
                  <a:lnTo>
                    <a:pt x="24" y="49"/>
                  </a:lnTo>
                  <a:lnTo>
                    <a:pt x="0" y="81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1" name="Freeform 189"/>
            <p:cNvSpPr>
              <a:spLocks/>
            </p:cNvSpPr>
            <p:nvPr/>
          </p:nvSpPr>
          <p:spPr bwMode="auto">
            <a:xfrm>
              <a:off x="2531" y="2452"/>
              <a:ext cx="78" cy="46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17" y="48"/>
                </a:cxn>
                <a:cxn ang="0">
                  <a:pos x="32" y="41"/>
                </a:cxn>
                <a:cxn ang="0">
                  <a:pos x="42" y="48"/>
                </a:cxn>
                <a:cxn ang="0">
                  <a:pos x="48" y="41"/>
                </a:cxn>
                <a:cxn ang="0">
                  <a:pos x="32" y="41"/>
                </a:cxn>
                <a:cxn ang="0">
                  <a:pos x="8" y="41"/>
                </a:cxn>
                <a:cxn ang="0">
                  <a:pos x="0" y="23"/>
                </a:cxn>
                <a:cxn ang="0">
                  <a:pos x="8" y="7"/>
                </a:cxn>
                <a:cxn ang="0">
                  <a:pos x="17" y="0"/>
                </a:cxn>
                <a:cxn ang="0">
                  <a:pos x="32" y="0"/>
                </a:cxn>
                <a:cxn ang="0">
                  <a:pos x="57" y="7"/>
                </a:cxn>
                <a:cxn ang="0">
                  <a:pos x="66" y="23"/>
                </a:cxn>
                <a:cxn ang="0">
                  <a:pos x="82" y="56"/>
                </a:cxn>
                <a:cxn ang="0">
                  <a:pos x="48" y="56"/>
                </a:cxn>
                <a:cxn ang="0">
                  <a:pos x="8" y="56"/>
                </a:cxn>
                <a:cxn ang="0">
                  <a:pos x="8" y="48"/>
                </a:cxn>
              </a:cxnLst>
              <a:rect l="0" t="0" r="r" b="b"/>
              <a:pathLst>
                <a:path w="83" h="57">
                  <a:moveTo>
                    <a:pt x="8" y="48"/>
                  </a:moveTo>
                  <a:lnTo>
                    <a:pt x="17" y="48"/>
                  </a:lnTo>
                  <a:lnTo>
                    <a:pt x="32" y="41"/>
                  </a:lnTo>
                  <a:lnTo>
                    <a:pt x="42" y="48"/>
                  </a:lnTo>
                  <a:lnTo>
                    <a:pt x="48" y="41"/>
                  </a:lnTo>
                  <a:lnTo>
                    <a:pt x="32" y="41"/>
                  </a:lnTo>
                  <a:lnTo>
                    <a:pt x="8" y="41"/>
                  </a:lnTo>
                  <a:lnTo>
                    <a:pt x="0" y="23"/>
                  </a:lnTo>
                  <a:lnTo>
                    <a:pt x="8" y="7"/>
                  </a:lnTo>
                  <a:lnTo>
                    <a:pt x="17" y="0"/>
                  </a:lnTo>
                  <a:lnTo>
                    <a:pt x="32" y="0"/>
                  </a:lnTo>
                  <a:lnTo>
                    <a:pt x="57" y="7"/>
                  </a:lnTo>
                  <a:lnTo>
                    <a:pt x="66" y="23"/>
                  </a:lnTo>
                  <a:lnTo>
                    <a:pt x="82" y="56"/>
                  </a:lnTo>
                  <a:lnTo>
                    <a:pt x="48" y="56"/>
                  </a:lnTo>
                  <a:lnTo>
                    <a:pt x="8" y="56"/>
                  </a:lnTo>
                  <a:lnTo>
                    <a:pt x="8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2" name="Freeform 190"/>
            <p:cNvSpPr>
              <a:spLocks/>
            </p:cNvSpPr>
            <p:nvPr/>
          </p:nvSpPr>
          <p:spPr bwMode="auto">
            <a:xfrm>
              <a:off x="2538" y="2485"/>
              <a:ext cx="39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4" y="0"/>
                </a:cxn>
                <a:cxn ang="0">
                  <a:pos x="34" y="16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1" h="17">
                  <a:moveTo>
                    <a:pt x="0" y="16"/>
                  </a:moveTo>
                  <a:lnTo>
                    <a:pt x="9" y="16"/>
                  </a:lnTo>
                  <a:lnTo>
                    <a:pt x="24" y="0"/>
                  </a:lnTo>
                  <a:lnTo>
                    <a:pt x="34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3" name="Freeform 191"/>
            <p:cNvSpPr>
              <a:spLocks/>
            </p:cNvSpPr>
            <p:nvPr/>
          </p:nvSpPr>
          <p:spPr bwMode="auto">
            <a:xfrm>
              <a:off x="2538" y="2496"/>
              <a:ext cx="39" cy="22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17" y="7"/>
                </a:cxn>
                <a:cxn ang="0">
                  <a:pos x="17" y="17"/>
                </a:cxn>
                <a:cxn ang="0">
                  <a:pos x="24" y="25"/>
                </a:cxn>
              </a:cxnLst>
              <a:rect l="0" t="0" r="r" b="b"/>
              <a:pathLst>
                <a:path w="41" h="26">
                  <a:moveTo>
                    <a:pt x="24" y="25"/>
                  </a:moveTo>
                  <a:lnTo>
                    <a:pt x="40" y="7"/>
                  </a:lnTo>
                  <a:lnTo>
                    <a:pt x="40" y="0"/>
                  </a:lnTo>
                  <a:lnTo>
                    <a:pt x="0" y="0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2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4" name="Freeform 192"/>
            <p:cNvSpPr>
              <a:spLocks/>
            </p:cNvSpPr>
            <p:nvPr/>
          </p:nvSpPr>
          <p:spPr bwMode="auto">
            <a:xfrm>
              <a:off x="2561" y="2496"/>
              <a:ext cx="86" cy="54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90" y="66"/>
                </a:cxn>
                <a:cxn ang="0">
                  <a:pos x="90" y="57"/>
                </a:cxn>
                <a:cxn ang="0">
                  <a:pos x="90" y="48"/>
                </a:cxn>
                <a:cxn ang="0">
                  <a:pos x="90" y="41"/>
                </a:cxn>
                <a:cxn ang="0">
                  <a:pos x="90" y="32"/>
                </a:cxn>
                <a:cxn ang="0">
                  <a:pos x="75" y="0"/>
                </a:cxn>
                <a:cxn ang="0">
                  <a:pos x="57" y="7"/>
                </a:cxn>
                <a:cxn ang="0">
                  <a:pos x="41" y="7"/>
                </a:cxn>
                <a:cxn ang="0">
                  <a:pos x="50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0" y="25"/>
                </a:cxn>
                <a:cxn ang="0">
                  <a:pos x="25" y="41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57" y="48"/>
                </a:cxn>
                <a:cxn ang="0">
                  <a:pos x="57" y="57"/>
                </a:cxn>
                <a:cxn ang="0">
                  <a:pos x="65" y="48"/>
                </a:cxn>
                <a:cxn ang="0">
                  <a:pos x="75" y="66"/>
                </a:cxn>
                <a:cxn ang="0">
                  <a:pos x="82" y="66"/>
                </a:cxn>
              </a:cxnLst>
              <a:rect l="0" t="0" r="r" b="b"/>
              <a:pathLst>
                <a:path w="91" h="67">
                  <a:moveTo>
                    <a:pt x="82" y="66"/>
                  </a:moveTo>
                  <a:lnTo>
                    <a:pt x="90" y="66"/>
                  </a:lnTo>
                  <a:lnTo>
                    <a:pt x="90" y="57"/>
                  </a:lnTo>
                  <a:lnTo>
                    <a:pt x="90" y="48"/>
                  </a:lnTo>
                  <a:lnTo>
                    <a:pt x="90" y="41"/>
                  </a:lnTo>
                  <a:lnTo>
                    <a:pt x="90" y="32"/>
                  </a:lnTo>
                  <a:lnTo>
                    <a:pt x="75" y="0"/>
                  </a:lnTo>
                  <a:lnTo>
                    <a:pt x="57" y="7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25"/>
                  </a:lnTo>
                  <a:lnTo>
                    <a:pt x="25" y="41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57" y="48"/>
                  </a:lnTo>
                  <a:lnTo>
                    <a:pt x="57" y="57"/>
                  </a:lnTo>
                  <a:lnTo>
                    <a:pt x="65" y="48"/>
                  </a:lnTo>
                  <a:lnTo>
                    <a:pt x="75" y="66"/>
                  </a:lnTo>
                  <a:lnTo>
                    <a:pt x="82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5" name="Freeform 193"/>
            <p:cNvSpPr>
              <a:spLocks/>
            </p:cNvSpPr>
            <p:nvPr/>
          </p:nvSpPr>
          <p:spPr bwMode="auto">
            <a:xfrm>
              <a:off x="2585" y="2522"/>
              <a:ext cx="31" cy="3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32" y="25"/>
                </a:cxn>
                <a:cxn ang="0">
                  <a:pos x="16" y="4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9"/>
                </a:cxn>
              </a:cxnLst>
              <a:rect l="0" t="0" r="r" b="b"/>
              <a:pathLst>
                <a:path w="33" h="41">
                  <a:moveTo>
                    <a:pt x="0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2" y="25"/>
                  </a:lnTo>
                  <a:lnTo>
                    <a:pt x="16" y="4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6" name="Freeform 194"/>
            <p:cNvSpPr>
              <a:spLocks/>
            </p:cNvSpPr>
            <p:nvPr/>
          </p:nvSpPr>
          <p:spPr bwMode="auto">
            <a:xfrm>
              <a:off x="2600" y="2535"/>
              <a:ext cx="56" cy="47"/>
            </a:xfrm>
            <a:custGeom>
              <a:avLst/>
              <a:gdLst/>
              <a:ahLst/>
              <a:cxnLst>
                <a:cxn ang="0">
                  <a:pos x="58" y="58"/>
                </a:cxn>
                <a:cxn ang="0">
                  <a:pos x="58" y="42"/>
                </a:cxn>
                <a:cxn ang="0">
                  <a:pos x="41" y="33"/>
                </a:cxn>
                <a:cxn ang="0">
                  <a:pos x="41" y="18"/>
                </a:cxn>
                <a:cxn ang="0">
                  <a:pos x="34" y="18"/>
                </a:cxn>
                <a:cxn ang="0">
                  <a:pos x="24" y="0"/>
                </a:cxn>
                <a:cxn ang="0">
                  <a:pos x="16" y="9"/>
                </a:cxn>
                <a:cxn ang="0">
                  <a:pos x="0" y="24"/>
                </a:cxn>
                <a:cxn ang="0">
                  <a:pos x="41" y="58"/>
                </a:cxn>
                <a:cxn ang="0">
                  <a:pos x="58" y="58"/>
                </a:cxn>
              </a:cxnLst>
              <a:rect l="0" t="0" r="r" b="b"/>
              <a:pathLst>
                <a:path w="59" h="59">
                  <a:moveTo>
                    <a:pt x="58" y="58"/>
                  </a:moveTo>
                  <a:lnTo>
                    <a:pt x="58" y="42"/>
                  </a:lnTo>
                  <a:lnTo>
                    <a:pt x="41" y="33"/>
                  </a:lnTo>
                  <a:lnTo>
                    <a:pt x="41" y="18"/>
                  </a:lnTo>
                  <a:lnTo>
                    <a:pt x="34" y="18"/>
                  </a:lnTo>
                  <a:lnTo>
                    <a:pt x="24" y="0"/>
                  </a:lnTo>
                  <a:lnTo>
                    <a:pt x="16" y="9"/>
                  </a:lnTo>
                  <a:lnTo>
                    <a:pt x="0" y="24"/>
                  </a:lnTo>
                  <a:lnTo>
                    <a:pt x="41" y="58"/>
                  </a:lnTo>
                  <a:lnTo>
                    <a:pt x="58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7" name="Freeform 195"/>
            <p:cNvSpPr>
              <a:spLocks/>
            </p:cNvSpPr>
            <p:nvPr/>
          </p:nvSpPr>
          <p:spPr bwMode="auto">
            <a:xfrm>
              <a:off x="2737" y="2510"/>
              <a:ext cx="25" cy="5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0"/>
                </a:cxn>
                <a:cxn ang="0">
                  <a:pos x="9" y="31"/>
                </a:cxn>
                <a:cxn ang="0">
                  <a:pos x="17" y="55"/>
                </a:cxn>
                <a:cxn ang="0">
                  <a:pos x="17" y="64"/>
                </a:cxn>
                <a:cxn ang="0">
                  <a:pos x="25" y="64"/>
                </a:cxn>
                <a:cxn ang="0">
                  <a:pos x="25" y="31"/>
                </a:cxn>
                <a:cxn ang="0">
                  <a:pos x="25" y="15"/>
                </a:cxn>
                <a:cxn ang="0">
                  <a:pos x="17" y="8"/>
                </a:cxn>
                <a:cxn ang="0">
                  <a:pos x="17" y="0"/>
                </a:cxn>
              </a:cxnLst>
              <a:rect l="0" t="0" r="r" b="b"/>
              <a:pathLst>
                <a:path w="26" h="65">
                  <a:moveTo>
                    <a:pt x="17" y="0"/>
                  </a:moveTo>
                  <a:lnTo>
                    <a:pt x="0" y="0"/>
                  </a:lnTo>
                  <a:lnTo>
                    <a:pt x="9" y="31"/>
                  </a:lnTo>
                  <a:lnTo>
                    <a:pt x="17" y="55"/>
                  </a:lnTo>
                  <a:lnTo>
                    <a:pt x="17" y="64"/>
                  </a:lnTo>
                  <a:lnTo>
                    <a:pt x="25" y="64"/>
                  </a:lnTo>
                  <a:lnTo>
                    <a:pt x="25" y="31"/>
                  </a:lnTo>
                  <a:lnTo>
                    <a:pt x="25" y="15"/>
                  </a:lnTo>
                  <a:lnTo>
                    <a:pt x="17" y="8"/>
                  </a:lnTo>
                  <a:lnTo>
                    <a:pt x="1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8" name="Freeform 196"/>
            <p:cNvSpPr>
              <a:spLocks/>
            </p:cNvSpPr>
            <p:nvPr/>
          </p:nvSpPr>
          <p:spPr bwMode="auto">
            <a:xfrm>
              <a:off x="2855" y="2601"/>
              <a:ext cx="21" cy="1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6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17">
                  <a:moveTo>
                    <a:pt x="22" y="0"/>
                  </a:moveTo>
                  <a:lnTo>
                    <a:pt x="22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69" name="Freeform 197"/>
            <p:cNvSpPr>
              <a:spLocks/>
            </p:cNvSpPr>
            <p:nvPr/>
          </p:nvSpPr>
          <p:spPr bwMode="auto">
            <a:xfrm>
              <a:off x="2875" y="2587"/>
              <a:ext cx="93" cy="92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5" y="24"/>
                </a:cxn>
                <a:cxn ang="0">
                  <a:pos x="25" y="18"/>
                </a:cxn>
                <a:cxn ang="0">
                  <a:pos x="25" y="33"/>
                </a:cxn>
                <a:cxn ang="0">
                  <a:pos x="33" y="24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41" y="74"/>
                </a:cxn>
                <a:cxn ang="0">
                  <a:pos x="18" y="74"/>
                </a:cxn>
                <a:cxn ang="0">
                  <a:pos x="9" y="81"/>
                </a:cxn>
                <a:cxn ang="0">
                  <a:pos x="9" y="90"/>
                </a:cxn>
                <a:cxn ang="0">
                  <a:pos x="0" y="90"/>
                </a:cxn>
                <a:cxn ang="0">
                  <a:pos x="0" y="98"/>
                </a:cxn>
                <a:cxn ang="0">
                  <a:pos x="18" y="114"/>
                </a:cxn>
                <a:cxn ang="0">
                  <a:pos x="18" y="106"/>
                </a:cxn>
                <a:cxn ang="0">
                  <a:pos x="25" y="106"/>
                </a:cxn>
                <a:cxn ang="0">
                  <a:pos x="41" y="106"/>
                </a:cxn>
                <a:cxn ang="0">
                  <a:pos x="58" y="98"/>
                </a:cxn>
                <a:cxn ang="0">
                  <a:pos x="65" y="74"/>
                </a:cxn>
                <a:cxn ang="0">
                  <a:pos x="81" y="58"/>
                </a:cxn>
                <a:cxn ang="0">
                  <a:pos x="98" y="0"/>
                </a:cxn>
                <a:cxn ang="0">
                  <a:pos x="75" y="9"/>
                </a:cxn>
                <a:cxn ang="0">
                  <a:pos x="65" y="9"/>
                </a:cxn>
              </a:cxnLst>
              <a:rect l="0" t="0" r="r" b="b"/>
              <a:pathLst>
                <a:path w="99" h="115">
                  <a:moveTo>
                    <a:pt x="65" y="9"/>
                  </a:moveTo>
                  <a:lnTo>
                    <a:pt x="65" y="24"/>
                  </a:lnTo>
                  <a:lnTo>
                    <a:pt x="25" y="18"/>
                  </a:lnTo>
                  <a:lnTo>
                    <a:pt x="25" y="33"/>
                  </a:lnTo>
                  <a:lnTo>
                    <a:pt x="33" y="24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41" y="74"/>
                  </a:lnTo>
                  <a:lnTo>
                    <a:pt x="18" y="74"/>
                  </a:lnTo>
                  <a:lnTo>
                    <a:pt x="9" y="81"/>
                  </a:lnTo>
                  <a:lnTo>
                    <a:pt x="9" y="9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18" y="114"/>
                  </a:lnTo>
                  <a:lnTo>
                    <a:pt x="18" y="106"/>
                  </a:lnTo>
                  <a:lnTo>
                    <a:pt x="25" y="106"/>
                  </a:lnTo>
                  <a:lnTo>
                    <a:pt x="41" y="106"/>
                  </a:lnTo>
                  <a:lnTo>
                    <a:pt x="58" y="98"/>
                  </a:lnTo>
                  <a:lnTo>
                    <a:pt x="65" y="74"/>
                  </a:lnTo>
                  <a:lnTo>
                    <a:pt x="81" y="58"/>
                  </a:lnTo>
                  <a:lnTo>
                    <a:pt x="98" y="0"/>
                  </a:lnTo>
                  <a:lnTo>
                    <a:pt x="75" y="9"/>
                  </a:lnTo>
                  <a:lnTo>
                    <a:pt x="65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0" name="Freeform 198"/>
            <p:cNvSpPr>
              <a:spLocks/>
            </p:cNvSpPr>
            <p:nvPr/>
          </p:nvSpPr>
          <p:spPr bwMode="auto">
            <a:xfrm>
              <a:off x="3089" y="2633"/>
              <a:ext cx="25" cy="2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25" y="23"/>
                </a:cxn>
              </a:cxnLst>
              <a:rect l="0" t="0" r="r" b="b"/>
              <a:pathLst>
                <a:path w="26" h="24">
                  <a:moveTo>
                    <a:pt x="25" y="23"/>
                  </a:moveTo>
                  <a:lnTo>
                    <a:pt x="9" y="23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25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1" name="Freeform 199"/>
            <p:cNvSpPr>
              <a:spLocks/>
            </p:cNvSpPr>
            <p:nvPr/>
          </p:nvSpPr>
          <p:spPr bwMode="auto">
            <a:xfrm>
              <a:off x="3098" y="2651"/>
              <a:ext cx="16" cy="2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0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26">
                  <a:moveTo>
                    <a:pt x="16" y="0"/>
                  </a:moveTo>
                  <a:lnTo>
                    <a:pt x="16" y="9"/>
                  </a:lnTo>
                  <a:lnTo>
                    <a:pt x="0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2" name="Freeform 200"/>
            <p:cNvSpPr>
              <a:spLocks/>
            </p:cNvSpPr>
            <p:nvPr/>
          </p:nvSpPr>
          <p:spPr bwMode="auto">
            <a:xfrm>
              <a:off x="2884" y="2800"/>
              <a:ext cx="162" cy="130"/>
            </a:xfrm>
            <a:custGeom>
              <a:avLst/>
              <a:gdLst/>
              <a:ahLst/>
              <a:cxnLst>
                <a:cxn ang="0">
                  <a:pos x="56" y="162"/>
                </a:cxn>
                <a:cxn ang="0">
                  <a:pos x="49" y="146"/>
                </a:cxn>
                <a:cxn ang="0">
                  <a:pos x="32" y="99"/>
                </a:cxn>
                <a:cxn ang="0">
                  <a:pos x="32" y="7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81" y="9"/>
                </a:cxn>
                <a:cxn ang="0">
                  <a:pos x="97" y="9"/>
                </a:cxn>
                <a:cxn ang="0">
                  <a:pos x="130" y="16"/>
                </a:cxn>
                <a:cxn ang="0">
                  <a:pos x="146" y="9"/>
                </a:cxn>
                <a:cxn ang="0">
                  <a:pos x="153" y="0"/>
                </a:cxn>
                <a:cxn ang="0">
                  <a:pos x="171" y="9"/>
                </a:cxn>
                <a:cxn ang="0">
                  <a:pos x="153" y="25"/>
                </a:cxn>
                <a:cxn ang="0">
                  <a:pos x="146" y="16"/>
                </a:cxn>
                <a:cxn ang="0">
                  <a:pos x="121" y="16"/>
                </a:cxn>
                <a:cxn ang="0">
                  <a:pos x="112" y="65"/>
                </a:cxn>
                <a:cxn ang="0">
                  <a:pos x="106" y="75"/>
                </a:cxn>
                <a:cxn ang="0">
                  <a:pos x="106" y="106"/>
                </a:cxn>
                <a:cxn ang="0">
                  <a:pos x="106" y="155"/>
                </a:cxn>
                <a:cxn ang="0">
                  <a:pos x="89" y="162"/>
                </a:cxn>
                <a:cxn ang="0">
                  <a:pos x="72" y="162"/>
                </a:cxn>
                <a:cxn ang="0">
                  <a:pos x="66" y="155"/>
                </a:cxn>
                <a:cxn ang="0">
                  <a:pos x="56" y="162"/>
                </a:cxn>
              </a:cxnLst>
              <a:rect l="0" t="0" r="r" b="b"/>
              <a:pathLst>
                <a:path w="172" h="163">
                  <a:moveTo>
                    <a:pt x="56" y="162"/>
                  </a:moveTo>
                  <a:lnTo>
                    <a:pt x="49" y="146"/>
                  </a:lnTo>
                  <a:lnTo>
                    <a:pt x="32" y="99"/>
                  </a:lnTo>
                  <a:lnTo>
                    <a:pt x="32" y="7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81" y="9"/>
                  </a:lnTo>
                  <a:lnTo>
                    <a:pt x="97" y="9"/>
                  </a:lnTo>
                  <a:lnTo>
                    <a:pt x="130" y="16"/>
                  </a:lnTo>
                  <a:lnTo>
                    <a:pt x="146" y="9"/>
                  </a:lnTo>
                  <a:lnTo>
                    <a:pt x="153" y="0"/>
                  </a:lnTo>
                  <a:lnTo>
                    <a:pt x="171" y="9"/>
                  </a:lnTo>
                  <a:lnTo>
                    <a:pt x="153" y="25"/>
                  </a:lnTo>
                  <a:lnTo>
                    <a:pt x="146" y="16"/>
                  </a:lnTo>
                  <a:lnTo>
                    <a:pt x="121" y="16"/>
                  </a:lnTo>
                  <a:lnTo>
                    <a:pt x="112" y="65"/>
                  </a:lnTo>
                  <a:lnTo>
                    <a:pt x="106" y="75"/>
                  </a:lnTo>
                  <a:lnTo>
                    <a:pt x="106" y="106"/>
                  </a:lnTo>
                  <a:lnTo>
                    <a:pt x="106" y="155"/>
                  </a:lnTo>
                  <a:lnTo>
                    <a:pt x="89" y="162"/>
                  </a:lnTo>
                  <a:lnTo>
                    <a:pt x="72" y="162"/>
                  </a:lnTo>
                  <a:lnTo>
                    <a:pt x="66" y="155"/>
                  </a:lnTo>
                  <a:lnTo>
                    <a:pt x="56" y="16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3" name="Freeform 201"/>
            <p:cNvSpPr>
              <a:spLocks/>
            </p:cNvSpPr>
            <p:nvPr/>
          </p:nvSpPr>
          <p:spPr bwMode="auto">
            <a:xfrm>
              <a:off x="2884" y="2683"/>
              <a:ext cx="152" cy="13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6" y="146"/>
                </a:cxn>
                <a:cxn ang="0">
                  <a:pos x="32" y="146"/>
                </a:cxn>
                <a:cxn ang="0">
                  <a:pos x="81" y="155"/>
                </a:cxn>
                <a:cxn ang="0">
                  <a:pos x="97" y="155"/>
                </a:cxn>
                <a:cxn ang="0">
                  <a:pos x="130" y="162"/>
                </a:cxn>
                <a:cxn ang="0">
                  <a:pos x="146" y="155"/>
                </a:cxn>
                <a:cxn ang="0">
                  <a:pos x="130" y="139"/>
                </a:cxn>
                <a:cxn ang="0">
                  <a:pos x="130" y="99"/>
                </a:cxn>
                <a:cxn ang="0">
                  <a:pos x="161" y="90"/>
                </a:cxn>
                <a:cxn ang="0">
                  <a:pos x="153" y="65"/>
                </a:cxn>
                <a:cxn ang="0">
                  <a:pos x="130" y="74"/>
                </a:cxn>
                <a:cxn ang="0">
                  <a:pos x="130" y="65"/>
                </a:cxn>
                <a:cxn ang="0">
                  <a:pos x="137" y="59"/>
                </a:cxn>
                <a:cxn ang="0">
                  <a:pos x="130" y="50"/>
                </a:cxn>
                <a:cxn ang="0">
                  <a:pos x="130" y="25"/>
                </a:cxn>
                <a:cxn ang="0">
                  <a:pos x="112" y="17"/>
                </a:cxn>
                <a:cxn ang="0">
                  <a:pos x="97" y="17"/>
                </a:cxn>
                <a:cxn ang="0">
                  <a:pos x="97" y="25"/>
                </a:cxn>
                <a:cxn ang="0">
                  <a:pos x="81" y="34"/>
                </a:cxn>
                <a:cxn ang="0">
                  <a:pos x="66" y="17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9" y="9"/>
                </a:cxn>
                <a:cxn ang="0">
                  <a:pos x="16" y="34"/>
                </a:cxn>
                <a:cxn ang="0">
                  <a:pos x="16" y="40"/>
                </a:cxn>
                <a:cxn ang="0">
                  <a:pos x="24" y="74"/>
                </a:cxn>
                <a:cxn ang="0">
                  <a:pos x="24" y="90"/>
                </a:cxn>
                <a:cxn ang="0">
                  <a:pos x="9" y="99"/>
                </a:cxn>
                <a:cxn ang="0">
                  <a:pos x="0" y="131"/>
                </a:cxn>
                <a:cxn ang="0">
                  <a:pos x="0" y="146"/>
                </a:cxn>
              </a:cxnLst>
              <a:rect l="0" t="0" r="r" b="b"/>
              <a:pathLst>
                <a:path w="162" h="163">
                  <a:moveTo>
                    <a:pt x="0" y="146"/>
                  </a:moveTo>
                  <a:lnTo>
                    <a:pt x="16" y="146"/>
                  </a:lnTo>
                  <a:lnTo>
                    <a:pt x="32" y="146"/>
                  </a:lnTo>
                  <a:lnTo>
                    <a:pt x="81" y="155"/>
                  </a:lnTo>
                  <a:lnTo>
                    <a:pt x="97" y="155"/>
                  </a:lnTo>
                  <a:lnTo>
                    <a:pt x="130" y="162"/>
                  </a:lnTo>
                  <a:lnTo>
                    <a:pt x="146" y="155"/>
                  </a:lnTo>
                  <a:lnTo>
                    <a:pt x="130" y="139"/>
                  </a:lnTo>
                  <a:lnTo>
                    <a:pt x="130" y="99"/>
                  </a:lnTo>
                  <a:lnTo>
                    <a:pt x="161" y="90"/>
                  </a:lnTo>
                  <a:lnTo>
                    <a:pt x="153" y="65"/>
                  </a:lnTo>
                  <a:lnTo>
                    <a:pt x="130" y="74"/>
                  </a:lnTo>
                  <a:lnTo>
                    <a:pt x="130" y="65"/>
                  </a:lnTo>
                  <a:lnTo>
                    <a:pt x="137" y="59"/>
                  </a:lnTo>
                  <a:lnTo>
                    <a:pt x="130" y="50"/>
                  </a:lnTo>
                  <a:lnTo>
                    <a:pt x="130" y="25"/>
                  </a:lnTo>
                  <a:lnTo>
                    <a:pt x="112" y="17"/>
                  </a:lnTo>
                  <a:lnTo>
                    <a:pt x="97" y="17"/>
                  </a:lnTo>
                  <a:lnTo>
                    <a:pt x="97" y="25"/>
                  </a:lnTo>
                  <a:lnTo>
                    <a:pt x="81" y="34"/>
                  </a:lnTo>
                  <a:lnTo>
                    <a:pt x="66" y="17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9" y="9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24" y="74"/>
                  </a:lnTo>
                  <a:lnTo>
                    <a:pt x="24" y="90"/>
                  </a:lnTo>
                  <a:lnTo>
                    <a:pt x="9" y="99"/>
                  </a:lnTo>
                  <a:lnTo>
                    <a:pt x="0" y="131"/>
                  </a:lnTo>
                  <a:lnTo>
                    <a:pt x="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4" name="Freeform 202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5" name="Freeform 203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6" name="Freeform 204"/>
            <p:cNvSpPr>
              <a:spLocks/>
            </p:cNvSpPr>
            <p:nvPr/>
          </p:nvSpPr>
          <p:spPr bwMode="auto">
            <a:xfrm>
              <a:off x="2937" y="2851"/>
              <a:ext cx="200" cy="150"/>
            </a:xfrm>
            <a:custGeom>
              <a:avLst/>
              <a:gdLst/>
              <a:ahLst/>
              <a:cxnLst>
                <a:cxn ang="0">
                  <a:pos x="196" y="10"/>
                </a:cxn>
                <a:cxn ang="0">
                  <a:pos x="202" y="57"/>
                </a:cxn>
                <a:cxn ang="0">
                  <a:pos x="196" y="57"/>
                </a:cxn>
                <a:cxn ang="0">
                  <a:pos x="187" y="65"/>
                </a:cxn>
                <a:cxn ang="0">
                  <a:pos x="196" y="74"/>
                </a:cxn>
                <a:cxn ang="0">
                  <a:pos x="202" y="65"/>
                </a:cxn>
                <a:cxn ang="0">
                  <a:pos x="212" y="65"/>
                </a:cxn>
                <a:cxn ang="0">
                  <a:pos x="212" y="74"/>
                </a:cxn>
                <a:cxn ang="0">
                  <a:pos x="212" y="97"/>
                </a:cxn>
                <a:cxn ang="0">
                  <a:pos x="196" y="105"/>
                </a:cxn>
                <a:cxn ang="0">
                  <a:pos x="180" y="130"/>
                </a:cxn>
                <a:cxn ang="0">
                  <a:pos x="155" y="153"/>
                </a:cxn>
                <a:cxn ang="0">
                  <a:pos x="139" y="171"/>
                </a:cxn>
                <a:cxn ang="0">
                  <a:pos x="115" y="178"/>
                </a:cxn>
                <a:cxn ang="0">
                  <a:pos x="97" y="178"/>
                </a:cxn>
                <a:cxn ang="0">
                  <a:pos x="74" y="178"/>
                </a:cxn>
                <a:cxn ang="0">
                  <a:pos x="50" y="187"/>
                </a:cxn>
                <a:cxn ang="0">
                  <a:pos x="41" y="187"/>
                </a:cxn>
                <a:cxn ang="0">
                  <a:pos x="33" y="178"/>
                </a:cxn>
                <a:cxn ang="0">
                  <a:pos x="25" y="153"/>
                </a:cxn>
                <a:cxn ang="0">
                  <a:pos x="25" y="147"/>
                </a:cxn>
                <a:cxn ang="0">
                  <a:pos x="10" y="97"/>
                </a:cxn>
                <a:cxn ang="0">
                  <a:pos x="0" y="97"/>
                </a:cxn>
                <a:cxn ang="0">
                  <a:pos x="10" y="90"/>
                </a:cxn>
                <a:cxn ang="0">
                  <a:pos x="16" y="97"/>
                </a:cxn>
                <a:cxn ang="0">
                  <a:pos x="33" y="97"/>
                </a:cxn>
                <a:cxn ang="0">
                  <a:pos x="50" y="90"/>
                </a:cxn>
                <a:cxn ang="0">
                  <a:pos x="50" y="41"/>
                </a:cxn>
                <a:cxn ang="0">
                  <a:pos x="56" y="50"/>
                </a:cxn>
                <a:cxn ang="0">
                  <a:pos x="56" y="65"/>
                </a:cxn>
                <a:cxn ang="0">
                  <a:pos x="74" y="65"/>
                </a:cxn>
                <a:cxn ang="0">
                  <a:pos x="97" y="50"/>
                </a:cxn>
                <a:cxn ang="0">
                  <a:pos x="105" y="57"/>
                </a:cxn>
                <a:cxn ang="0">
                  <a:pos x="115" y="50"/>
                </a:cxn>
                <a:cxn ang="0">
                  <a:pos x="147" y="16"/>
                </a:cxn>
                <a:cxn ang="0">
                  <a:pos x="171" y="0"/>
                </a:cxn>
                <a:cxn ang="0">
                  <a:pos x="187" y="10"/>
                </a:cxn>
                <a:cxn ang="0">
                  <a:pos x="196" y="10"/>
                </a:cxn>
              </a:cxnLst>
              <a:rect l="0" t="0" r="r" b="b"/>
              <a:pathLst>
                <a:path w="213" h="188">
                  <a:moveTo>
                    <a:pt x="196" y="10"/>
                  </a:moveTo>
                  <a:lnTo>
                    <a:pt x="202" y="57"/>
                  </a:lnTo>
                  <a:lnTo>
                    <a:pt x="196" y="57"/>
                  </a:lnTo>
                  <a:lnTo>
                    <a:pt x="187" y="65"/>
                  </a:lnTo>
                  <a:lnTo>
                    <a:pt x="196" y="74"/>
                  </a:lnTo>
                  <a:lnTo>
                    <a:pt x="202" y="65"/>
                  </a:lnTo>
                  <a:lnTo>
                    <a:pt x="212" y="65"/>
                  </a:lnTo>
                  <a:lnTo>
                    <a:pt x="212" y="74"/>
                  </a:lnTo>
                  <a:lnTo>
                    <a:pt x="212" y="97"/>
                  </a:lnTo>
                  <a:lnTo>
                    <a:pt x="196" y="105"/>
                  </a:lnTo>
                  <a:lnTo>
                    <a:pt x="180" y="130"/>
                  </a:lnTo>
                  <a:lnTo>
                    <a:pt x="155" y="153"/>
                  </a:lnTo>
                  <a:lnTo>
                    <a:pt x="139" y="171"/>
                  </a:lnTo>
                  <a:lnTo>
                    <a:pt x="115" y="178"/>
                  </a:lnTo>
                  <a:lnTo>
                    <a:pt x="97" y="178"/>
                  </a:lnTo>
                  <a:lnTo>
                    <a:pt x="74" y="178"/>
                  </a:lnTo>
                  <a:lnTo>
                    <a:pt x="50" y="187"/>
                  </a:lnTo>
                  <a:lnTo>
                    <a:pt x="41" y="187"/>
                  </a:lnTo>
                  <a:lnTo>
                    <a:pt x="33" y="178"/>
                  </a:lnTo>
                  <a:lnTo>
                    <a:pt x="25" y="153"/>
                  </a:lnTo>
                  <a:lnTo>
                    <a:pt x="25" y="147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10" y="90"/>
                  </a:lnTo>
                  <a:lnTo>
                    <a:pt x="16" y="97"/>
                  </a:lnTo>
                  <a:lnTo>
                    <a:pt x="33" y="97"/>
                  </a:lnTo>
                  <a:lnTo>
                    <a:pt x="50" y="90"/>
                  </a:lnTo>
                  <a:lnTo>
                    <a:pt x="50" y="41"/>
                  </a:lnTo>
                  <a:lnTo>
                    <a:pt x="56" y="50"/>
                  </a:lnTo>
                  <a:lnTo>
                    <a:pt x="56" y="65"/>
                  </a:lnTo>
                  <a:lnTo>
                    <a:pt x="74" y="65"/>
                  </a:lnTo>
                  <a:lnTo>
                    <a:pt x="97" y="50"/>
                  </a:lnTo>
                  <a:lnTo>
                    <a:pt x="105" y="57"/>
                  </a:lnTo>
                  <a:lnTo>
                    <a:pt x="115" y="50"/>
                  </a:lnTo>
                  <a:lnTo>
                    <a:pt x="147" y="16"/>
                  </a:lnTo>
                  <a:lnTo>
                    <a:pt x="171" y="0"/>
                  </a:lnTo>
                  <a:lnTo>
                    <a:pt x="187" y="10"/>
                  </a:lnTo>
                  <a:lnTo>
                    <a:pt x="196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7" name="Freeform 205"/>
            <p:cNvSpPr>
              <a:spLocks/>
            </p:cNvSpPr>
            <p:nvPr/>
          </p:nvSpPr>
          <p:spPr bwMode="auto">
            <a:xfrm>
              <a:off x="2983" y="2807"/>
              <a:ext cx="116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6" y="106"/>
                </a:cxn>
                <a:cxn ang="0">
                  <a:pos x="6" y="121"/>
                </a:cxn>
                <a:cxn ang="0">
                  <a:pos x="24" y="121"/>
                </a:cxn>
                <a:cxn ang="0">
                  <a:pos x="47" y="106"/>
                </a:cxn>
                <a:cxn ang="0">
                  <a:pos x="55" y="113"/>
                </a:cxn>
                <a:cxn ang="0">
                  <a:pos x="65" y="106"/>
                </a:cxn>
                <a:cxn ang="0">
                  <a:pos x="97" y="72"/>
                </a:cxn>
                <a:cxn ang="0">
                  <a:pos x="121" y="56"/>
                </a:cxn>
                <a:cxn ang="0">
                  <a:pos x="105" y="56"/>
                </a:cxn>
                <a:cxn ang="0">
                  <a:pos x="97" y="41"/>
                </a:cxn>
                <a:cxn ang="0">
                  <a:pos x="80" y="24"/>
                </a:cxn>
                <a:cxn ang="0">
                  <a:pos x="65" y="0"/>
                </a:cxn>
                <a:cxn ang="0">
                  <a:pos x="47" y="16"/>
                </a:cxn>
                <a:cxn ang="0">
                  <a:pos x="40" y="7"/>
                </a:cxn>
                <a:cxn ang="0">
                  <a:pos x="15" y="7"/>
                </a:cxn>
                <a:cxn ang="0">
                  <a:pos x="6" y="56"/>
                </a:cxn>
                <a:cxn ang="0">
                  <a:pos x="0" y="66"/>
                </a:cxn>
                <a:cxn ang="0">
                  <a:pos x="0" y="97"/>
                </a:cxn>
              </a:cxnLst>
              <a:rect l="0" t="0" r="r" b="b"/>
              <a:pathLst>
                <a:path w="122" h="122">
                  <a:moveTo>
                    <a:pt x="0" y="97"/>
                  </a:moveTo>
                  <a:lnTo>
                    <a:pt x="6" y="106"/>
                  </a:lnTo>
                  <a:lnTo>
                    <a:pt x="6" y="121"/>
                  </a:lnTo>
                  <a:lnTo>
                    <a:pt x="24" y="121"/>
                  </a:lnTo>
                  <a:lnTo>
                    <a:pt x="47" y="106"/>
                  </a:lnTo>
                  <a:lnTo>
                    <a:pt x="55" y="113"/>
                  </a:lnTo>
                  <a:lnTo>
                    <a:pt x="65" y="106"/>
                  </a:lnTo>
                  <a:lnTo>
                    <a:pt x="97" y="72"/>
                  </a:lnTo>
                  <a:lnTo>
                    <a:pt x="121" y="56"/>
                  </a:lnTo>
                  <a:lnTo>
                    <a:pt x="105" y="56"/>
                  </a:lnTo>
                  <a:lnTo>
                    <a:pt x="97" y="41"/>
                  </a:lnTo>
                  <a:lnTo>
                    <a:pt x="80" y="24"/>
                  </a:lnTo>
                  <a:lnTo>
                    <a:pt x="65" y="0"/>
                  </a:lnTo>
                  <a:lnTo>
                    <a:pt x="47" y="16"/>
                  </a:lnTo>
                  <a:lnTo>
                    <a:pt x="40" y="7"/>
                  </a:lnTo>
                  <a:lnTo>
                    <a:pt x="15" y="7"/>
                  </a:lnTo>
                  <a:lnTo>
                    <a:pt x="6" y="56"/>
                  </a:lnTo>
                  <a:lnTo>
                    <a:pt x="0" y="6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8" name="Freeform 206"/>
            <p:cNvSpPr>
              <a:spLocks/>
            </p:cNvSpPr>
            <p:nvPr/>
          </p:nvSpPr>
          <p:spPr bwMode="auto">
            <a:xfrm>
              <a:off x="3045" y="2788"/>
              <a:ext cx="100" cy="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15" y="48"/>
                </a:cxn>
                <a:cxn ang="0">
                  <a:pos x="32" y="65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72" y="90"/>
                </a:cxn>
                <a:cxn ang="0">
                  <a:pos x="81" y="90"/>
                </a:cxn>
                <a:cxn ang="0">
                  <a:pos x="97" y="56"/>
                </a:cxn>
                <a:cxn ang="0">
                  <a:pos x="105" y="24"/>
                </a:cxn>
                <a:cxn ang="0">
                  <a:pos x="97" y="8"/>
                </a:cxn>
                <a:cxn ang="0">
                  <a:pos x="81" y="0"/>
                </a:cxn>
                <a:cxn ang="0">
                  <a:pos x="65" y="0"/>
                </a:cxn>
              </a:cxnLst>
              <a:rect l="0" t="0" r="r" b="b"/>
              <a:pathLst>
                <a:path w="106" h="91">
                  <a:moveTo>
                    <a:pt x="65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5" y="48"/>
                  </a:lnTo>
                  <a:lnTo>
                    <a:pt x="32" y="65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90"/>
                  </a:lnTo>
                  <a:lnTo>
                    <a:pt x="81" y="90"/>
                  </a:lnTo>
                  <a:lnTo>
                    <a:pt x="97" y="56"/>
                  </a:lnTo>
                  <a:lnTo>
                    <a:pt x="105" y="24"/>
                  </a:lnTo>
                  <a:lnTo>
                    <a:pt x="97" y="8"/>
                  </a:lnTo>
                  <a:lnTo>
                    <a:pt x="81" y="0"/>
                  </a:lnTo>
                  <a:lnTo>
                    <a:pt x="6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79" name="Freeform 207"/>
            <p:cNvSpPr>
              <a:spLocks/>
            </p:cNvSpPr>
            <p:nvPr/>
          </p:nvSpPr>
          <p:spPr bwMode="auto">
            <a:xfrm>
              <a:off x="3106" y="2731"/>
              <a:ext cx="131" cy="173"/>
            </a:xfrm>
            <a:custGeom>
              <a:avLst/>
              <a:gdLst/>
              <a:ahLst/>
              <a:cxnLst>
                <a:cxn ang="0">
                  <a:pos x="32" y="217"/>
                </a:cxn>
                <a:cxn ang="0">
                  <a:pos x="32" y="209"/>
                </a:cxn>
                <a:cxn ang="0">
                  <a:pos x="32" y="202"/>
                </a:cxn>
                <a:cxn ang="0">
                  <a:pos x="64" y="193"/>
                </a:cxn>
                <a:cxn ang="0">
                  <a:pos x="72" y="186"/>
                </a:cxn>
                <a:cxn ang="0">
                  <a:pos x="72" y="162"/>
                </a:cxn>
                <a:cxn ang="0">
                  <a:pos x="56" y="128"/>
                </a:cxn>
                <a:cxn ang="0">
                  <a:pos x="87" y="96"/>
                </a:cxn>
                <a:cxn ang="0">
                  <a:pos x="112" y="87"/>
                </a:cxn>
                <a:cxn ang="0">
                  <a:pos x="137" y="63"/>
                </a:cxn>
                <a:cxn ang="0">
                  <a:pos x="129" y="0"/>
                </a:cxn>
                <a:cxn ang="0">
                  <a:pos x="112" y="15"/>
                </a:cxn>
                <a:cxn ang="0">
                  <a:pos x="81" y="15"/>
                </a:cxn>
                <a:cxn ang="0">
                  <a:pos x="64" y="15"/>
                </a:cxn>
                <a:cxn ang="0">
                  <a:pos x="56" y="23"/>
                </a:cxn>
                <a:cxn ang="0">
                  <a:pos x="64" y="40"/>
                </a:cxn>
                <a:cxn ang="0">
                  <a:pos x="72" y="55"/>
                </a:cxn>
                <a:cxn ang="0">
                  <a:pos x="72" y="72"/>
                </a:cxn>
                <a:cxn ang="0">
                  <a:pos x="64" y="87"/>
                </a:cxn>
                <a:cxn ang="0">
                  <a:pos x="56" y="72"/>
                </a:cxn>
                <a:cxn ang="0">
                  <a:pos x="56" y="55"/>
                </a:cxn>
                <a:cxn ang="0">
                  <a:pos x="47" y="55"/>
                </a:cxn>
                <a:cxn ang="0">
                  <a:pos x="40" y="47"/>
                </a:cxn>
                <a:cxn ang="0">
                  <a:pos x="0" y="63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80"/>
                </a:cxn>
                <a:cxn ang="0">
                  <a:pos x="40" y="96"/>
                </a:cxn>
                <a:cxn ang="0">
                  <a:pos x="32" y="128"/>
                </a:cxn>
                <a:cxn ang="0">
                  <a:pos x="16" y="162"/>
                </a:cxn>
                <a:cxn ang="0">
                  <a:pos x="22" y="209"/>
                </a:cxn>
                <a:cxn ang="0">
                  <a:pos x="22" y="217"/>
                </a:cxn>
                <a:cxn ang="0">
                  <a:pos x="32" y="217"/>
                </a:cxn>
              </a:cxnLst>
              <a:rect l="0" t="0" r="r" b="b"/>
              <a:pathLst>
                <a:path w="138" h="218">
                  <a:moveTo>
                    <a:pt x="32" y="217"/>
                  </a:moveTo>
                  <a:lnTo>
                    <a:pt x="32" y="209"/>
                  </a:lnTo>
                  <a:lnTo>
                    <a:pt x="32" y="202"/>
                  </a:lnTo>
                  <a:lnTo>
                    <a:pt x="64" y="193"/>
                  </a:lnTo>
                  <a:lnTo>
                    <a:pt x="72" y="186"/>
                  </a:lnTo>
                  <a:lnTo>
                    <a:pt x="72" y="162"/>
                  </a:lnTo>
                  <a:lnTo>
                    <a:pt x="56" y="128"/>
                  </a:lnTo>
                  <a:lnTo>
                    <a:pt x="87" y="96"/>
                  </a:lnTo>
                  <a:lnTo>
                    <a:pt x="112" y="87"/>
                  </a:lnTo>
                  <a:lnTo>
                    <a:pt x="137" y="63"/>
                  </a:lnTo>
                  <a:lnTo>
                    <a:pt x="129" y="0"/>
                  </a:lnTo>
                  <a:lnTo>
                    <a:pt x="112" y="15"/>
                  </a:lnTo>
                  <a:lnTo>
                    <a:pt x="81" y="15"/>
                  </a:lnTo>
                  <a:lnTo>
                    <a:pt x="64" y="15"/>
                  </a:lnTo>
                  <a:lnTo>
                    <a:pt x="56" y="23"/>
                  </a:lnTo>
                  <a:lnTo>
                    <a:pt x="64" y="40"/>
                  </a:lnTo>
                  <a:lnTo>
                    <a:pt x="72" y="55"/>
                  </a:lnTo>
                  <a:lnTo>
                    <a:pt x="72" y="72"/>
                  </a:lnTo>
                  <a:lnTo>
                    <a:pt x="64" y="87"/>
                  </a:lnTo>
                  <a:lnTo>
                    <a:pt x="56" y="72"/>
                  </a:lnTo>
                  <a:lnTo>
                    <a:pt x="56" y="55"/>
                  </a:lnTo>
                  <a:lnTo>
                    <a:pt x="47" y="55"/>
                  </a:lnTo>
                  <a:lnTo>
                    <a:pt x="40" y="47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96"/>
                  </a:lnTo>
                  <a:lnTo>
                    <a:pt x="32" y="128"/>
                  </a:lnTo>
                  <a:lnTo>
                    <a:pt x="16" y="162"/>
                  </a:lnTo>
                  <a:lnTo>
                    <a:pt x="22" y="209"/>
                  </a:lnTo>
                  <a:lnTo>
                    <a:pt x="22" y="217"/>
                  </a:lnTo>
                  <a:lnTo>
                    <a:pt x="32" y="2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0" name="Freeform 208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1" name="Freeform 209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2" name="Freeform 210"/>
            <p:cNvSpPr>
              <a:spLocks/>
            </p:cNvSpPr>
            <p:nvPr/>
          </p:nvSpPr>
          <p:spPr bwMode="auto">
            <a:xfrm>
              <a:off x="1843" y="3092"/>
              <a:ext cx="17" cy="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6" y="32"/>
                </a:cxn>
                <a:cxn ang="0">
                  <a:pos x="16" y="7"/>
                </a:cxn>
                <a:cxn ang="0">
                  <a:pos x="6" y="0"/>
                </a:cxn>
              </a:cxnLst>
              <a:rect l="0" t="0" r="r" b="b"/>
              <a:pathLst>
                <a:path w="17" h="33">
                  <a:moveTo>
                    <a:pt x="6" y="0"/>
                  </a:moveTo>
                  <a:lnTo>
                    <a:pt x="0" y="23"/>
                  </a:lnTo>
                  <a:lnTo>
                    <a:pt x="6" y="32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3" name="Freeform 211"/>
            <p:cNvSpPr>
              <a:spLocks/>
            </p:cNvSpPr>
            <p:nvPr/>
          </p:nvSpPr>
          <p:spPr bwMode="auto">
            <a:xfrm>
              <a:off x="1797" y="2433"/>
              <a:ext cx="24" cy="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16"/>
                </a:cxn>
                <a:cxn ang="0">
                  <a:pos x="2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26" h="17">
                  <a:moveTo>
                    <a:pt x="0" y="7"/>
                  </a:moveTo>
                  <a:lnTo>
                    <a:pt x="16" y="16"/>
                  </a:lnTo>
                  <a:lnTo>
                    <a:pt x="2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4" name="Freeform 212"/>
            <p:cNvSpPr>
              <a:spLocks/>
            </p:cNvSpPr>
            <p:nvPr/>
          </p:nvSpPr>
          <p:spPr bwMode="auto">
            <a:xfrm>
              <a:off x="1720" y="2381"/>
              <a:ext cx="124" cy="4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" y="24"/>
                </a:cxn>
                <a:cxn ang="0">
                  <a:pos x="25" y="8"/>
                </a:cxn>
                <a:cxn ang="0">
                  <a:pos x="41" y="15"/>
                </a:cxn>
                <a:cxn ang="0">
                  <a:pos x="34" y="15"/>
                </a:cxn>
                <a:cxn ang="0">
                  <a:pos x="41" y="15"/>
                </a:cxn>
                <a:cxn ang="0">
                  <a:pos x="74" y="24"/>
                </a:cxn>
                <a:cxn ang="0">
                  <a:pos x="81" y="40"/>
                </a:cxn>
                <a:cxn ang="0">
                  <a:pos x="97" y="40"/>
                </a:cxn>
                <a:cxn ang="0">
                  <a:pos x="90" y="49"/>
                </a:cxn>
                <a:cxn ang="0">
                  <a:pos x="131" y="49"/>
                </a:cxn>
                <a:cxn ang="0">
                  <a:pos x="122" y="40"/>
                </a:cxn>
                <a:cxn ang="0">
                  <a:pos x="114" y="40"/>
                </a:cxn>
                <a:cxn ang="0">
                  <a:pos x="114" y="31"/>
                </a:cxn>
                <a:cxn ang="0">
                  <a:pos x="81" y="15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24"/>
                </a:cxn>
              </a:cxnLst>
              <a:rect l="0" t="0" r="r" b="b"/>
              <a:pathLst>
                <a:path w="132" h="50">
                  <a:moveTo>
                    <a:pt x="0" y="24"/>
                  </a:moveTo>
                  <a:lnTo>
                    <a:pt x="9" y="24"/>
                  </a:lnTo>
                  <a:lnTo>
                    <a:pt x="25" y="8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74" y="24"/>
                  </a:lnTo>
                  <a:lnTo>
                    <a:pt x="81" y="40"/>
                  </a:lnTo>
                  <a:lnTo>
                    <a:pt x="97" y="40"/>
                  </a:lnTo>
                  <a:lnTo>
                    <a:pt x="90" y="49"/>
                  </a:lnTo>
                  <a:lnTo>
                    <a:pt x="131" y="49"/>
                  </a:lnTo>
                  <a:lnTo>
                    <a:pt x="122" y="40"/>
                  </a:lnTo>
                  <a:lnTo>
                    <a:pt x="114" y="40"/>
                  </a:lnTo>
                  <a:lnTo>
                    <a:pt x="114" y="31"/>
                  </a:lnTo>
                  <a:lnTo>
                    <a:pt x="81" y="15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5" name="Freeform 213"/>
            <p:cNvSpPr>
              <a:spLocks/>
            </p:cNvSpPr>
            <p:nvPr/>
          </p:nvSpPr>
          <p:spPr bwMode="auto">
            <a:xfrm>
              <a:off x="1797" y="2361"/>
              <a:ext cx="1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0" y="8"/>
                  </a:lnTo>
                  <a:lnTo>
                    <a:pt x="16" y="25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6" name="Freeform 214"/>
            <p:cNvSpPr>
              <a:spLocks/>
            </p:cNvSpPr>
            <p:nvPr/>
          </p:nvSpPr>
          <p:spPr bwMode="auto">
            <a:xfrm>
              <a:off x="1691" y="1722"/>
              <a:ext cx="83" cy="7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73"/>
                </a:cxn>
                <a:cxn ang="0">
                  <a:pos x="15" y="90"/>
                </a:cxn>
                <a:cxn ang="0">
                  <a:pos x="31" y="90"/>
                </a:cxn>
                <a:cxn ang="0">
                  <a:pos x="47" y="65"/>
                </a:cxn>
                <a:cxn ang="0">
                  <a:pos x="56" y="65"/>
                </a:cxn>
                <a:cxn ang="0">
                  <a:pos x="72" y="81"/>
                </a:cxn>
                <a:cxn ang="0">
                  <a:pos x="88" y="65"/>
                </a:cxn>
                <a:cxn ang="0">
                  <a:pos x="72" y="65"/>
                </a:cxn>
                <a:cxn ang="0">
                  <a:pos x="56" y="40"/>
                </a:cxn>
                <a:cxn ang="0">
                  <a:pos x="31" y="16"/>
                </a:cxn>
                <a:cxn ang="0">
                  <a:pos x="25" y="0"/>
                </a:cxn>
                <a:cxn ang="0">
                  <a:pos x="15" y="16"/>
                </a:cxn>
                <a:cxn ang="0">
                  <a:pos x="6" y="25"/>
                </a:cxn>
                <a:cxn ang="0">
                  <a:pos x="15" y="65"/>
                </a:cxn>
                <a:cxn ang="0">
                  <a:pos x="0" y="73"/>
                </a:cxn>
              </a:cxnLst>
              <a:rect l="0" t="0" r="r" b="b"/>
              <a:pathLst>
                <a:path w="89" h="91">
                  <a:moveTo>
                    <a:pt x="0" y="73"/>
                  </a:moveTo>
                  <a:lnTo>
                    <a:pt x="15" y="73"/>
                  </a:lnTo>
                  <a:lnTo>
                    <a:pt x="15" y="90"/>
                  </a:lnTo>
                  <a:lnTo>
                    <a:pt x="31" y="90"/>
                  </a:lnTo>
                  <a:lnTo>
                    <a:pt x="47" y="65"/>
                  </a:lnTo>
                  <a:lnTo>
                    <a:pt x="56" y="65"/>
                  </a:lnTo>
                  <a:lnTo>
                    <a:pt x="72" y="81"/>
                  </a:lnTo>
                  <a:lnTo>
                    <a:pt x="88" y="65"/>
                  </a:lnTo>
                  <a:lnTo>
                    <a:pt x="72" y="65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6" y="25"/>
                  </a:lnTo>
                  <a:lnTo>
                    <a:pt x="15" y="6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7" name="Freeform 215"/>
            <p:cNvSpPr>
              <a:spLocks/>
            </p:cNvSpPr>
            <p:nvPr/>
          </p:nvSpPr>
          <p:spPr bwMode="auto">
            <a:xfrm>
              <a:off x="1812" y="1664"/>
              <a:ext cx="24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40"/>
                </a:cxn>
                <a:cxn ang="0">
                  <a:pos x="17" y="31"/>
                </a:cxn>
                <a:cxn ang="0">
                  <a:pos x="25" y="25"/>
                </a:cxn>
                <a:cxn ang="0">
                  <a:pos x="25" y="16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40"/>
                  </a:lnTo>
                  <a:lnTo>
                    <a:pt x="17" y="31"/>
                  </a:lnTo>
                  <a:lnTo>
                    <a:pt x="25" y="25"/>
                  </a:lnTo>
                  <a:lnTo>
                    <a:pt x="25" y="16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8" name="Freeform 216"/>
            <p:cNvSpPr>
              <a:spLocks/>
            </p:cNvSpPr>
            <p:nvPr/>
          </p:nvSpPr>
          <p:spPr bwMode="auto">
            <a:xfrm>
              <a:off x="1766" y="1488"/>
              <a:ext cx="5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32" y="42"/>
                </a:cxn>
                <a:cxn ang="0">
                  <a:pos x="57" y="42"/>
                </a:cxn>
                <a:cxn ang="0">
                  <a:pos x="57" y="34"/>
                </a:cxn>
                <a:cxn ang="0">
                  <a:pos x="48" y="9"/>
                </a:cxn>
                <a:cxn ang="0">
                  <a:pos x="41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8" h="43">
                  <a:moveTo>
                    <a:pt x="0" y="0"/>
                  </a:moveTo>
                  <a:lnTo>
                    <a:pt x="0" y="17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32" y="42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48" y="9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89" name="Freeform 217"/>
            <p:cNvSpPr>
              <a:spLocks/>
            </p:cNvSpPr>
            <p:nvPr/>
          </p:nvSpPr>
          <p:spPr bwMode="auto">
            <a:xfrm>
              <a:off x="1857" y="940"/>
              <a:ext cx="744" cy="925"/>
            </a:xfrm>
            <a:custGeom>
              <a:avLst/>
              <a:gdLst/>
              <a:ahLst/>
              <a:cxnLst>
                <a:cxn ang="0">
                  <a:pos x="40" y="470"/>
                </a:cxn>
                <a:cxn ang="0">
                  <a:pos x="25" y="528"/>
                </a:cxn>
                <a:cxn ang="0">
                  <a:pos x="57" y="575"/>
                </a:cxn>
                <a:cxn ang="0">
                  <a:pos x="147" y="575"/>
                </a:cxn>
                <a:cxn ang="0">
                  <a:pos x="211" y="657"/>
                </a:cxn>
                <a:cxn ang="0">
                  <a:pos x="221" y="746"/>
                </a:cxn>
                <a:cxn ang="0">
                  <a:pos x="227" y="794"/>
                </a:cxn>
                <a:cxn ang="0">
                  <a:pos x="261" y="802"/>
                </a:cxn>
                <a:cxn ang="0">
                  <a:pos x="244" y="818"/>
                </a:cxn>
                <a:cxn ang="0">
                  <a:pos x="252" y="874"/>
                </a:cxn>
                <a:cxn ang="0">
                  <a:pos x="293" y="874"/>
                </a:cxn>
                <a:cxn ang="0">
                  <a:pos x="252" y="914"/>
                </a:cxn>
                <a:cxn ang="0">
                  <a:pos x="276" y="1038"/>
                </a:cxn>
                <a:cxn ang="0">
                  <a:pos x="349" y="1135"/>
                </a:cxn>
                <a:cxn ang="0">
                  <a:pos x="398" y="1101"/>
                </a:cxn>
                <a:cxn ang="0">
                  <a:pos x="423" y="1029"/>
                </a:cxn>
                <a:cxn ang="0">
                  <a:pos x="430" y="996"/>
                </a:cxn>
                <a:cxn ang="0">
                  <a:pos x="537" y="914"/>
                </a:cxn>
                <a:cxn ang="0">
                  <a:pos x="641" y="859"/>
                </a:cxn>
                <a:cxn ang="0">
                  <a:pos x="600" y="843"/>
                </a:cxn>
                <a:cxn ang="0">
                  <a:pos x="609" y="802"/>
                </a:cxn>
                <a:cxn ang="0">
                  <a:pos x="641" y="836"/>
                </a:cxn>
                <a:cxn ang="0">
                  <a:pos x="625" y="746"/>
                </a:cxn>
                <a:cxn ang="0">
                  <a:pos x="641" y="722"/>
                </a:cxn>
                <a:cxn ang="0">
                  <a:pos x="674" y="688"/>
                </a:cxn>
                <a:cxn ang="0">
                  <a:pos x="699" y="649"/>
                </a:cxn>
                <a:cxn ang="0">
                  <a:pos x="682" y="575"/>
                </a:cxn>
                <a:cxn ang="0">
                  <a:pos x="674" y="535"/>
                </a:cxn>
                <a:cxn ang="0">
                  <a:pos x="690" y="470"/>
                </a:cxn>
                <a:cxn ang="0">
                  <a:pos x="739" y="301"/>
                </a:cxn>
                <a:cxn ang="0">
                  <a:pos x="731" y="187"/>
                </a:cxn>
                <a:cxn ang="0">
                  <a:pos x="650" y="252"/>
                </a:cxn>
                <a:cxn ang="0">
                  <a:pos x="666" y="187"/>
                </a:cxn>
                <a:cxn ang="0">
                  <a:pos x="634" y="196"/>
                </a:cxn>
                <a:cxn ang="0">
                  <a:pos x="553" y="162"/>
                </a:cxn>
                <a:cxn ang="0">
                  <a:pos x="659" y="137"/>
                </a:cxn>
                <a:cxn ang="0">
                  <a:pos x="634" y="74"/>
                </a:cxn>
                <a:cxn ang="0">
                  <a:pos x="479" y="0"/>
                </a:cxn>
                <a:cxn ang="0">
                  <a:pos x="333" y="130"/>
                </a:cxn>
                <a:cxn ang="0">
                  <a:pos x="244" y="137"/>
                </a:cxn>
                <a:cxn ang="0">
                  <a:pos x="155" y="221"/>
                </a:cxn>
                <a:cxn ang="0">
                  <a:pos x="82" y="292"/>
                </a:cxn>
                <a:cxn ang="0">
                  <a:pos x="115" y="358"/>
                </a:cxn>
                <a:cxn ang="0">
                  <a:pos x="9" y="429"/>
                </a:cxn>
              </a:cxnLst>
              <a:rect l="0" t="0" r="r" b="b"/>
              <a:pathLst>
                <a:path w="788" h="1160">
                  <a:moveTo>
                    <a:pt x="0" y="463"/>
                  </a:moveTo>
                  <a:lnTo>
                    <a:pt x="25" y="478"/>
                  </a:lnTo>
                  <a:lnTo>
                    <a:pt x="40" y="470"/>
                  </a:lnTo>
                  <a:lnTo>
                    <a:pt x="40" y="495"/>
                  </a:lnTo>
                  <a:lnTo>
                    <a:pt x="65" y="510"/>
                  </a:lnTo>
                  <a:lnTo>
                    <a:pt x="25" y="528"/>
                  </a:lnTo>
                  <a:lnTo>
                    <a:pt x="57" y="551"/>
                  </a:lnTo>
                  <a:lnTo>
                    <a:pt x="50" y="560"/>
                  </a:lnTo>
                  <a:lnTo>
                    <a:pt x="57" y="575"/>
                  </a:lnTo>
                  <a:lnTo>
                    <a:pt x="90" y="584"/>
                  </a:lnTo>
                  <a:lnTo>
                    <a:pt x="99" y="575"/>
                  </a:lnTo>
                  <a:lnTo>
                    <a:pt x="147" y="575"/>
                  </a:lnTo>
                  <a:lnTo>
                    <a:pt x="196" y="600"/>
                  </a:lnTo>
                  <a:lnTo>
                    <a:pt x="196" y="615"/>
                  </a:lnTo>
                  <a:lnTo>
                    <a:pt x="211" y="657"/>
                  </a:lnTo>
                  <a:lnTo>
                    <a:pt x="211" y="681"/>
                  </a:lnTo>
                  <a:lnTo>
                    <a:pt x="227" y="697"/>
                  </a:lnTo>
                  <a:lnTo>
                    <a:pt x="221" y="746"/>
                  </a:lnTo>
                  <a:lnTo>
                    <a:pt x="227" y="762"/>
                  </a:lnTo>
                  <a:lnTo>
                    <a:pt x="227" y="777"/>
                  </a:lnTo>
                  <a:lnTo>
                    <a:pt x="227" y="794"/>
                  </a:lnTo>
                  <a:lnTo>
                    <a:pt x="244" y="794"/>
                  </a:lnTo>
                  <a:lnTo>
                    <a:pt x="252" y="777"/>
                  </a:lnTo>
                  <a:lnTo>
                    <a:pt x="261" y="802"/>
                  </a:lnTo>
                  <a:lnTo>
                    <a:pt x="276" y="811"/>
                  </a:lnTo>
                  <a:lnTo>
                    <a:pt x="284" y="827"/>
                  </a:lnTo>
                  <a:lnTo>
                    <a:pt x="244" y="818"/>
                  </a:lnTo>
                  <a:lnTo>
                    <a:pt x="236" y="836"/>
                  </a:lnTo>
                  <a:lnTo>
                    <a:pt x="236" y="859"/>
                  </a:lnTo>
                  <a:lnTo>
                    <a:pt x="252" y="874"/>
                  </a:lnTo>
                  <a:lnTo>
                    <a:pt x="268" y="867"/>
                  </a:lnTo>
                  <a:lnTo>
                    <a:pt x="284" y="851"/>
                  </a:lnTo>
                  <a:lnTo>
                    <a:pt x="293" y="874"/>
                  </a:lnTo>
                  <a:lnTo>
                    <a:pt x="284" y="899"/>
                  </a:lnTo>
                  <a:lnTo>
                    <a:pt x="268" y="899"/>
                  </a:lnTo>
                  <a:lnTo>
                    <a:pt x="252" y="914"/>
                  </a:lnTo>
                  <a:lnTo>
                    <a:pt x="252" y="980"/>
                  </a:lnTo>
                  <a:lnTo>
                    <a:pt x="268" y="996"/>
                  </a:lnTo>
                  <a:lnTo>
                    <a:pt x="276" y="1038"/>
                  </a:lnTo>
                  <a:lnTo>
                    <a:pt x="308" y="1119"/>
                  </a:lnTo>
                  <a:lnTo>
                    <a:pt x="324" y="1135"/>
                  </a:lnTo>
                  <a:lnTo>
                    <a:pt x="349" y="1135"/>
                  </a:lnTo>
                  <a:lnTo>
                    <a:pt x="373" y="1159"/>
                  </a:lnTo>
                  <a:lnTo>
                    <a:pt x="383" y="1150"/>
                  </a:lnTo>
                  <a:lnTo>
                    <a:pt x="398" y="1101"/>
                  </a:lnTo>
                  <a:lnTo>
                    <a:pt x="398" y="1085"/>
                  </a:lnTo>
                  <a:lnTo>
                    <a:pt x="414" y="1061"/>
                  </a:lnTo>
                  <a:lnTo>
                    <a:pt x="423" y="1029"/>
                  </a:lnTo>
                  <a:lnTo>
                    <a:pt x="414" y="1013"/>
                  </a:lnTo>
                  <a:lnTo>
                    <a:pt x="423" y="1013"/>
                  </a:lnTo>
                  <a:lnTo>
                    <a:pt x="430" y="996"/>
                  </a:lnTo>
                  <a:lnTo>
                    <a:pt x="463" y="996"/>
                  </a:lnTo>
                  <a:lnTo>
                    <a:pt x="479" y="980"/>
                  </a:lnTo>
                  <a:lnTo>
                    <a:pt x="537" y="914"/>
                  </a:lnTo>
                  <a:lnTo>
                    <a:pt x="553" y="914"/>
                  </a:lnTo>
                  <a:lnTo>
                    <a:pt x="585" y="899"/>
                  </a:lnTo>
                  <a:lnTo>
                    <a:pt x="641" y="859"/>
                  </a:lnTo>
                  <a:lnTo>
                    <a:pt x="650" y="843"/>
                  </a:lnTo>
                  <a:lnTo>
                    <a:pt x="618" y="836"/>
                  </a:lnTo>
                  <a:lnTo>
                    <a:pt x="600" y="843"/>
                  </a:lnTo>
                  <a:lnTo>
                    <a:pt x="600" y="836"/>
                  </a:lnTo>
                  <a:lnTo>
                    <a:pt x="618" y="818"/>
                  </a:lnTo>
                  <a:lnTo>
                    <a:pt x="609" y="802"/>
                  </a:lnTo>
                  <a:lnTo>
                    <a:pt x="625" y="794"/>
                  </a:lnTo>
                  <a:lnTo>
                    <a:pt x="634" y="827"/>
                  </a:lnTo>
                  <a:lnTo>
                    <a:pt x="641" y="836"/>
                  </a:lnTo>
                  <a:lnTo>
                    <a:pt x="659" y="827"/>
                  </a:lnTo>
                  <a:lnTo>
                    <a:pt x="659" y="794"/>
                  </a:lnTo>
                  <a:lnTo>
                    <a:pt x="625" y="746"/>
                  </a:lnTo>
                  <a:lnTo>
                    <a:pt x="659" y="762"/>
                  </a:lnTo>
                  <a:lnTo>
                    <a:pt x="659" y="730"/>
                  </a:lnTo>
                  <a:lnTo>
                    <a:pt x="641" y="722"/>
                  </a:lnTo>
                  <a:lnTo>
                    <a:pt x="666" y="705"/>
                  </a:lnTo>
                  <a:lnTo>
                    <a:pt x="674" y="705"/>
                  </a:lnTo>
                  <a:lnTo>
                    <a:pt x="674" y="688"/>
                  </a:lnTo>
                  <a:lnTo>
                    <a:pt x="666" y="681"/>
                  </a:lnTo>
                  <a:lnTo>
                    <a:pt x="690" y="672"/>
                  </a:lnTo>
                  <a:lnTo>
                    <a:pt x="699" y="649"/>
                  </a:lnTo>
                  <a:lnTo>
                    <a:pt x="682" y="649"/>
                  </a:lnTo>
                  <a:lnTo>
                    <a:pt x="690" y="625"/>
                  </a:lnTo>
                  <a:lnTo>
                    <a:pt x="682" y="575"/>
                  </a:lnTo>
                  <a:lnTo>
                    <a:pt x="666" y="568"/>
                  </a:lnTo>
                  <a:lnTo>
                    <a:pt x="666" y="544"/>
                  </a:lnTo>
                  <a:lnTo>
                    <a:pt x="674" y="535"/>
                  </a:lnTo>
                  <a:lnTo>
                    <a:pt x="699" y="544"/>
                  </a:lnTo>
                  <a:lnTo>
                    <a:pt x="706" y="528"/>
                  </a:lnTo>
                  <a:lnTo>
                    <a:pt x="690" y="470"/>
                  </a:lnTo>
                  <a:lnTo>
                    <a:pt x="690" y="445"/>
                  </a:lnTo>
                  <a:lnTo>
                    <a:pt x="690" y="413"/>
                  </a:lnTo>
                  <a:lnTo>
                    <a:pt x="739" y="301"/>
                  </a:lnTo>
                  <a:lnTo>
                    <a:pt x="787" y="227"/>
                  </a:lnTo>
                  <a:lnTo>
                    <a:pt x="771" y="202"/>
                  </a:lnTo>
                  <a:lnTo>
                    <a:pt x="731" y="187"/>
                  </a:lnTo>
                  <a:lnTo>
                    <a:pt x="706" y="221"/>
                  </a:lnTo>
                  <a:lnTo>
                    <a:pt x="690" y="211"/>
                  </a:lnTo>
                  <a:lnTo>
                    <a:pt x="650" y="252"/>
                  </a:lnTo>
                  <a:lnTo>
                    <a:pt x="618" y="268"/>
                  </a:lnTo>
                  <a:lnTo>
                    <a:pt x="634" y="227"/>
                  </a:lnTo>
                  <a:lnTo>
                    <a:pt x="666" y="187"/>
                  </a:lnTo>
                  <a:lnTo>
                    <a:pt x="659" y="162"/>
                  </a:lnTo>
                  <a:lnTo>
                    <a:pt x="634" y="171"/>
                  </a:lnTo>
                  <a:lnTo>
                    <a:pt x="634" y="196"/>
                  </a:lnTo>
                  <a:lnTo>
                    <a:pt x="618" y="202"/>
                  </a:lnTo>
                  <a:lnTo>
                    <a:pt x="618" y="162"/>
                  </a:lnTo>
                  <a:lnTo>
                    <a:pt x="553" y="162"/>
                  </a:lnTo>
                  <a:lnTo>
                    <a:pt x="577" y="146"/>
                  </a:lnTo>
                  <a:lnTo>
                    <a:pt x="609" y="155"/>
                  </a:lnTo>
                  <a:lnTo>
                    <a:pt x="659" y="137"/>
                  </a:lnTo>
                  <a:lnTo>
                    <a:pt x="682" y="114"/>
                  </a:lnTo>
                  <a:lnTo>
                    <a:pt x="659" y="90"/>
                  </a:lnTo>
                  <a:lnTo>
                    <a:pt x="634" y="74"/>
                  </a:lnTo>
                  <a:lnTo>
                    <a:pt x="618" y="50"/>
                  </a:lnTo>
                  <a:lnTo>
                    <a:pt x="585" y="16"/>
                  </a:lnTo>
                  <a:lnTo>
                    <a:pt x="479" y="0"/>
                  </a:lnTo>
                  <a:lnTo>
                    <a:pt x="373" y="50"/>
                  </a:lnTo>
                  <a:lnTo>
                    <a:pt x="341" y="90"/>
                  </a:lnTo>
                  <a:lnTo>
                    <a:pt x="333" y="130"/>
                  </a:lnTo>
                  <a:lnTo>
                    <a:pt x="293" y="130"/>
                  </a:lnTo>
                  <a:lnTo>
                    <a:pt x="284" y="171"/>
                  </a:lnTo>
                  <a:lnTo>
                    <a:pt x="244" y="137"/>
                  </a:lnTo>
                  <a:lnTo>
                    <a:pt x="179" y="162"/>
                  </a:lnTo>
                  <a:lnTo>
                    <a:pt x="147" y="196"/>
                  </a:lnTo>
                  <a:lnTo>
                    <a:pt x="155" y="221"/>
                  </a:lnTo>
                  <a:lnTo>
                    <a:pt x="147" y="243"/>
                  </a:lnTo>
                  <a:lnTo>
                    <a:pt x="122" y="243"/>
                  </a:lnTo>
                  <a:lnTo>
                    <a:pt x="82" y="292"/>
                  </a:lnTo>
                  <a:lnTo>
                    <a:pt x="74" y="333"/>
                  </a:lnTo>
                  <a:lnTo>
                    <a:pt x="106" y="333"/>
                  </a:lnTo>
                  <a:lnTo>
                    <a:pt x="115" y="358"/>
                  </a:lnTo>
                  <a:lnTo>
                    <a:pt x="99" y="389"/>
                  </a:lnTo>
                  <a:lnTo>
                    <a:pt x="57" y="405"/>
                  </a:lnTo>
                  <a:lnTo>
                    <a:pt x="9" y="429"/>
                  </a:lnTo>
                  <a:lnTo>
                    <a:pt x="0" y="46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0" name="Freeform 218"/>
            <p:cNvSpPr>
              <a:spLocks/>
            </p:cNvSpPr>
            <p:nvPr/>
          </p:nvSpPr>
          <p:spPr bwMode="auto">
            <a:xfrm>
              <a:off x="3939" y="1238"/>
              <a:ext cx="7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90"/>
                </a:cxn>
                <a:cxn ang="0">
                  <a:pos x="49" y="90"/>
                </a:cxn>
                <a:cxn ang="0">
                  <a:pos x="74" y="72"/>
                </a:cxn>
                <a:cxn ang="0">
                  <a:pos x="74" y="40"/>
                </a:cxn>
                <a:cxn ang="0">
                  <a:pos x="40" y="0"/>
                </a:cxn>
                <a:cxn ang="0">
                  <a:pos x="25" y="16"/>
                </a:cxn>
                <a:cxn ang="0">
                  <a:pos x="0" y="97"/>
                </a:cxn>
              </a:cxnLst>
              <a:rect l="0" t="0" r="r" b="b"/>
              <a:pathLst>
                <a:path w="75" h="98">
                  <a:moveTo>
                    <a:pt x="0" y="97"/>
                  </a:moveTo>
                  <a:lnTo>
                    <a:pt x="25" y="90"/>
                  </a:lnTo>
                  <a:lnTo>
                    <a:pt x="49" y="90"/>
                  </a:lnTo>
                  <a:lnTo>
                    <a:pt x="74" y="72"/>
                  </a:lnTo>
                  <a:lnTo>
                    <a:pt x="74" y="40"/>
                  </a:lnTo>
                  <a:lnTo>
                    <a:pt x="40" y="0"/>
                  </a:lnTo>
                  <a:lnTo>
                    <a:pt x="25" y="1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1" name="Freeform 219"/>
            <p:cNvSpPr>
              <a:spLocks/>
            </p:cNvSpPr>
            <p:nvPr/>
          </p:nvSpPr>
          <p:spPr bwMode="auto">
            <a:xfrm>
              <a:off x="3840" y="1128"/>
              <a:ext cx="116" cy="15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" y="122"/>
                </a:cxn>
                <a:cxn ang="0">
                  <a:pos x="40" y="137"/>
                </a:cxn>
                <a:cxn ang="0">
                  <a:pos x="49" y="162"/>
                </a:cxn>
                <a:cxn ang="0">
                  <a:pos x="98" y="187"/>
                </a:cxn>
                <a:cxn ang="0">
                  <a:pos x="114" y="177"/>
                </a:cxn>
                <a:cxn ang="0">
                  <a:pos x="114" y="153"/>
                </a:cxn>
                <a:cxn ang="0">
                  <a:pos x="121" y="122"/>
                </a:cxn>
                <a:cxn ang="0">
                  <a:pos x="105" y="97"/>
                </a:cxn>
                <a:cxn ang="0">
                  <a:pos x="80" y="88"/>
                </a:cxn>
                <a:cxn ang="0">
                  <a:pos x="80" y="65"/>
                </a:cxn>
                <a:cxn ang="0">
                  <a:pos x="80" y="40"/>
                </a:cxn>
                <a:cxn ang="0">
                  <a:pos x="56" y="0"/>
                </a:cxn>
                <a:cxn ang="0">
                  <a:pos x="33" y="32"/>
                </a:cxn>
                <a:cxn ang="0">
                  <a:pos x="25" y="65"/>
                </a:cxn>
                <a:cxn ang="0">
                  <a:pos x="0" y="97"/>
                </a:cxn>
              </a:cxnLst>
              <a:rect l="0" t="0" r="r" b="b"/>
              <a:pathLst>
                <a:path w="122" h="188">
                  <a:moveTo>
                    <a:pt x="0" y="97"/>
                  </a:moveTo>
                  <a:lnTo>
                    <a:pt x="8" y="122"/>
                  </a:lnTo>
                  <a:lnTo>
                    <a:pt x="40" y="137"/>
                  </a:lnTo>
                  <a:lnTo>
                    <a:pt x="49" y="162"/>
                  </a:lnTo>
                  <a:lnTo>
                    <a:pt x="98" y="187"/>
                  </a:lnTo>
                  <a:lnTo>
                    <a:pt x="114" y="177"/>
                  </a:lnTo>
                  <a:lnTo>
                    <a:pt x="114" y="153"/>
                  </a:lnTo>
                  <a:lnTo>
                    <a:pt x="121" y="122"/>
                  </a:lnTo>
                  <a:lnTo>
                    <a:pt x="105" y="97"/>
                  </a:lnTo>
                  <a:lnTo>
                    <a:pt x="80" y="88"/>
                  </a:lnTo>
                  <a:lnTo>
                    <a:pt x="80" y="65"/>
                  </a:lnTo>
                  <a:lnTo>
                    <a:pt x="80" y="40"/>
                  </a:lnTo>
                  <a:lnTo>
                    <a:pt x="56" y="0"/>
                  </a:lnTo>
                  <a:lnTo>
                    <a:pt x="33" y="32"/>
                  </a:lnTo>
                  <a:lnTo>
                    <a:pt x="25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2" name="Freeform 220"/>
            <p:cNvSpPr>
              <a:spLocks/>
            </p:cNvSpPr>
            <p:nvPr/>
          </p:nvSpPr>
          <p:spPr bwMode="auto">
            <a:xfrm>
              <a:off x="3420" y="1116"/>
              <a:ext cx="107" cy="84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5" y="103"/>
                </a:cxn>
                <a:cxn ang="0">
                  <a:pos x="41" y="80"/>
                </a:cxn>
                <a:cxn ang="0">
                  <a:pos x="73" y="87"/>
                </a:cxn>
                <a:cxn ang="0">
                  <a:pos x="81" y="80"/>
                </a:cxn>
                <a:cxn ang="0">
                  <a:pos x="81" y="47"/>
                </a:cxn>
                <a:cxn ang="0">
                  <a:pos x="97" y="47"/>
                </a:cxn>
                <a:cxn ang="0">
                  <a:pos x="113" y="40"/>
                </a:cxn>
                <a:cxn ang="0">
                  <a:pos x="106" y="0"/>
                </a:cxn>
                <a:cxn ang="0">
                  <a:pos x="88" y="22"/>
                </a:cxn>
                <a:cxn ang="0">
                  <a:pos x="81" y="47"/>
                </a:cxn>
                <a:cxn ang="0">
                  <a:pos x="48" y="55"/>
                </a:cxn>
                <a:cxn ang="0">
                  <a:pos x="41" y="80"/>
                </a:cxn>
                <a:cxn ang="0">
                  <a:pos x="16" y="80"/>
                </a:cxn>
                <a:cxn ang="0">
                  <a:pos x="0" y="103"/>
                </a:cxn>
              </a:cxnLst>
              <a:rect l="0" t="0" r="r" b="b"/>
              <a:pathLst>
                <a:path w="114" h="104">
                  <a:moveTo>
                    <a:pt x="0" y="103"/>
                  </a:moveTo>
                  <a:lnTo>
                    <a:pt x="25" y="103"/>
                  </a:lnTo>
                  <a:lnTo>
                    <a:pt x="41" y="80"/>
                  </a:lnTo>
                  <a:lnTo>
                    <a:pt x="73" y="87"/>
                  </a:lnTo>
                  <a:lnTo>
                    <a:pt x="81" y="80"/>
                  </a:lnTo>
                  <a:lnTo>
                    <a:pt x="81" y="47"/>
                  </a:lnTo>
                  <a:lnTo>
                    <a:pt x="97" y="47"/>
                  </a:lnTo>
                  <a:lnTo>
                    <a:pt x="113" y="40"/>
                  </a:lnTo>
                  <a:lnTo>
                    <a:pt x="106" y="0"/>
                  </a:lnTo>
                  <a:lnTo>
                    <a:pt x="88" y="22"/>
                  </a:lnTo>
                  <a:lnTo>
                    <a:pt x="81" y="47"/>
                  </a:lnTo>
                  <a:lnTo>
                    <a:pt x="48" y="55"/>
                  </a:lnTo>
                  <a:lnTo>
                    <a:pt x="41" y="80"/>
                  </a:lnTo>
                  <a:lnTo>
                    <a:pt x="16" y="80"/>
                  </a:lnTo>
                  <a:lnTo>
                    <a:pt x="0" y="10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3" name="Freeform 221"/>
            <p:cNvSpPr>
              <a:spLocks/>
            </p:cNvSpPr>
            <p:nvPr/>
          </p:nvSpPr>
          <p:spPr bwMode="auto">
            <a:xfrm>
              <a:off x="3397" y="1096"/>
              <a:ext cx="54" cy="7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4" y="88"/>
                </a:cxn>
                <a:cxn ang="0">
                  <a:pos x="56" y="80"/>
                </a:cxn>
                <a:cxn ang="0">
                  <a:pos x="49" y="65"/>
                </a:cxn>
                <a:cxn ang="0">
                  <a:pos x="56" y="31"/>
                </a:cxn>
                <a:cxn ang="0">
                  <a:pos x="56" y="0"/>
                </a:cxn>
                <a:cxn ang="0">
                  <a:pos x="32" y="25"/>
                </a:cxn>
                <a:cxn ang="0">
                  <a:pos x="32" y="56"/>
                </a:cxn>
                <a:cxn ang="0">
                  <a:pos x="7" y="56"/>
                </a:cxn>
                <a:cxn ang="0">
                  <a:pos x="0" y="80"/>
                </a:cxn>
              </a:cxnLst>
              <a:rect l="0" t="0" r="r" b="b"/>
              <a:pathLst>
                <a:path w="57" h="89">
                  <a:moveTo>
                    <a:pt x="0" y="80"/>
                  </a:moveTo>
                  <a:lnTo>
                    <a:pt x="24" y="88"/>
                  </a:lnTo>
                  <a:lnTo>
                    <a:pt x="56" y="80"/>
                  </a:lnTo>
                  <a:lnTo>
                    <a:pt x="49" y="65"/>
                  </a:lnTo>
                  <a:lnTo>
                    <a:pt x="56" y="31"/>
                  </a:lnTo>
                  <a:lnTo>
                    <a:pt x="56" y="0"/>
                  </a:lnTo>
                  <a:lnTo>
                    <a:pt x="32" y="25"/>
                  </a:lnTo>
                  <a:lnTo>
                    <a:pt x="32" y="56"/>
                  </a:lnTo>
                  <a:lnTo>
                    <a:pt x="7" y="56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4" name="Freeform 222"/>
            <p:cNvSpPr>
              <a:spLocks/>
            </p:cNvSpPr>
            <p:nvPr/>
          </p:nvSpPr>
          <p:spPr bwMode="auto">
            <a:xfrm>
              <a:off x="3382" y="1180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4" h="17">
                  <a:moveTo>
                    <a:pt x="0" y="16"/>
                  </a:moveTo>
                  <a:lnTo>
                    <a:pt x="23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5" name="Freeform 223"/>
            <p:cNvSpPr>
              <a:spLocks/>
            </p:cNvSpPr>
            <p:nvPr/>
          </p:nvSpPr>
          <p:spPr bwMode="auto">
            <a:xfrm>
              <a:off x="3282" y="1153"/>
              <a:ext cx="78" cy="5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33"/>
                </a:cxn>
                <a:cxn ang="0">
                  <a:pos x="32" y="33"/>
                </a:cxn>
                <a:cxn ang="0">
                  <a:pos x="32" y="56"/>
                </a:cxn>
                <a:cxn ang="0">
                  <a:pos x="48" y="65"/>
                </a:cxn>
                <a:cxn ang="0">
                  <a:pos x="65" y="56"/>
                </a:cxn>
                <a:cxn ang="0">
                  <a:pos x="65" y="40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83" h="66">
                  <a:moveTo>
                    <a:pt x="0" y="24"/>
                  </a:moveTo>
                  <a:lnTo>
                    <a:pt x="16" y="33"/>
                  </a:lnTo>
                  <a:lnTo>
                    <a:pt x="32" y="33"/>
                  </a:lnTo>
                  <a:lnTo>
                    <a:pt x="32" y="56"/>
                  </a:lnTo>
                  <a:lnTo>
                    <a:pt x="48" y="65"/>
                  </a:lnTo>
                  <a:lnTo>
                    <a:pt x="65" y="56"/>
                  </a:lnTo>
                  <a:lnTo>
                    <a:pt x="65" y="40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6" name="Freeform 224"/>
            <p:cNvSpPr>
              <a:spLocks/>
            </p:cNvSpPr>
            <p:nvPr/>
          </p:nvSpPr>
          <p:spPr bwMode="auto">
            <a:xfrm>
              <a:off x="2875" y="1180"/>
              <a:ext cx="194" cy="20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" y="122"/>
                </a:cxn>
                <a:cxn ang="0">
                  <a:pos x="25" y="153"/>
                </a:cxn>
                <a:cxn ang="0">
                  <a:pos x="50" y="153"/>
                </a:cxn>
                <a:cxn ang="0">
                  <a:pos x="33" y="169"/>
                </a:cxn>
                <a:cxn ang="0">
                  <a:pos x="41" y="202"/>
                </a:cxn>
                <a:cxn ang="0">
                  <a:pos x="75" y="259"/>
                </a:cxn>
                <a:cxn ang="0">
                  <a:pos x="106" y="144"/>
                </a:cxn>
                <a:cxn ang="0">
                  <a:pos x="115" y="128"/>
                </a:cxn>
                <a:cxn ang="0">
                  <a:pos x="121" y="153"/>
                </a:cxn>
                <a:cxn ang="0">
                  <a:pos x="139" y="169"/>
                </a:cxn>
                <a:cxn ang="0">
                  <a:pos x="121" y="202"/>
                </a:cxn>
                <a:cxn ang="0">
                  <a:pos x="146" y="209"/>
                </a:cxn>
                <a:cxn ang="0">
                  <a:pos x="180" y="186"/>
                </a:cxn>
                <a:cxn ang="0">
                  <a:pos x="155" y="162"/>
                </a:cxn>
                <a:cxn ang="0">
                  <a:pos x="130" y="112"/>
                </a:cxn>
                <a:cxn ang="0">
                  <a:pos x="106" y="97"/>
                </a:cxn>
                <a:cxn ang="0">
                  <a:pos x="98" y="57"/>
                </a:cxn>
                <a:cxn ang="0">
                  <a:pos x="130" y="81"/>
                </a:cxn>
                <a:cxn ang="0">
                  <a:pos x="162" y="97"/>
                </a:cxn>
                <a:cxn ang="0">
                  <a:pos x="187" y="72"/>
                </a:cxn>
                <a:cxn ang="0">
                  <a:pos x="204" y="40"/>
                </a:cxn>
                <a:cxn ang="0">
                  <a:pos x="204" y="23"/>
                </a:cxn>
                <a:cxn ang="0">
                  <a:pos x="155" y="0"/>
                </a:cxn>
                <a:cxn ang="0">
                  <a:pos x="130" y="23"/>
                </a:cxn>
                <a:cxn ang="0">
                  <a:pos x="115" y="0"/>
                </a:cxn>
                <a:cxn ang="0">
                  <a:pos x="90" y="15"/>
                </a:cxn>
                <a:cxn ang="0">
                  <a:pos x="90" y="40"/>
                </a:cxn>
                <a:cxn ang="0">
                  <a:pos x="65" y="32"/>
                </a:cxn>
                <a:cxn ang="0">
                  <a:pos x="58" y="57"/>
                </a:cxn>
                <a:cxn ang="0">
                  <a:pos x="33" y="48"/>
                </a:cxn>
                <a:cxn ang="0">
                  <a:pos x="0" y="57"/>
                </a:cxn>
              </a:cxnLst>
              <a:rect l="0" t="0" r="r" b="b"/>
              <a:pathLst>
                <a:path w="205" h="260">
                  <a:moveTo>
                    <a:pt x="0" y="57"/>
                  </a:moveTo>
                  <a:lnTo>
                    <a:pt x="9" y="122"/>
                  </a:lnTo>
                  <a:lnTo>
                    <a:pt x="25" y="153"/>
                  </a:lnTo>
                  <a:lnTo>
                    <a:pt x="50" y="153"/>
                  </a:lnTo>
                  <a:lnTo>
                    <a:pt x="33" y="169"/>
                  </a:lnTo>
                  <a:lnTo>
                    <a:pt x="41" y="202"/>
                  </a:lnTo>
                  <a:lnTo>
                    <a:pt x="75" y="259"/>
                  </a:lnTo>
                  <a:lnTo>
                    <a:pt x="106" y="144"/>
                  </a:lnTo>
                  <a:lnTo>
                    <a:pt x="115" y="128"/>
                  </a:lnTo>
                  <a:lnTo>
                    <a:pt x="121" y="153"/>
                  </a:lnTo>
                  <a:lnTo>
                    <a:pt x="139" y="169"/>
                  </a:lnTo>
                  <a:lnTo>
                    <a:pt x="121" y="202"/>
                  </a:lnTo>
                  <a:lnTo>
                    <a:pt x="146" y="209"/>
                  </a:lnTo>
                  <a:lnTo>
                    <a:pt x="180" y="186"/>
                  </a:lnTo>
                  <a:lnTo>
                    <a:pt x="155" y="162"/>
                  </a:lnTo>
                  <a:lnTo>
                    <a:pt x="130" y="112"/>
                  </a:lnTo>
                  <a:lnTo>
                    <a:pt x="106" y="97"/>
                  </a:lnTo>
                  <a:lnTo>
                    <a:pt x="98" y="57"/>
                  </a:lnTo>
                  <a:lnTo>
                    <a:pt x="130" y="81"/>
                  </a:lnTo>
                  <a:lnTo>
                    <a:pt x="162" y="97"/>
                  </a:lnTo>
                  <a:lnTo>
                    <a:pt x="187" y="72"/>
                  </a:lnTo>
                  <a:lnTo>
                    <a:pt x="204" y="40"/>
                  </a:lnTo>
                  <a:lnTo>
                    <a:pt x="204" y="23"/>
                  </a:lnTo>
                  <a:lnTo>
                    <a:pt x="155" y="0"/>
                  </a:lnTo>
                  <a:lnTo>
                    <a:pt x="130" y="23"/>
                  </a:lnTo>
                  <a:lnTo>
                    <a:pt x="115" y="0"/>
                  </a:lnTo>
                  <a:lnTo>
                    <a:pt x="90" y="15"/>
                  </a:lnTo>
                  <a:lnTo>
                    <a:pt x="90" y="40"/>
                  </a:lnTo>
                  <a:lnTo>
                    <a:pt x="65" y="32"/>
                  </a:lnTo>
                  <a:lnTo>
                    <a:pt x="58" y="57"/>
                  </a:lnTo>
                  <a:lnTo>
                    <a:pt x="33" y="48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7" name="Freeform 225"/>
            <p:cNvSpPr>
              <a:spLocks/>
            </p:cNvSpPr>
            <p:nvPr/>
          </p:nvSpPr>
          <p:spPr bwMode="auto">
            <a:xfrm>
              <a:off x="1576" y="1426"/>
              <a:ext cx="38" cy="3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0" y="40"/>
                </a:cxn>
                <a:cxn ang="0">
                  <a:pos x="40" y="16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0" y="23"/>
                </a:cxn>
              </a:cxnLst>
              <a:rect l="0" t="0" r="r" b="b"/>
              <a:pathLst>
                <a:path w="41" h="41">
                  <a:moveTo>
                    <a:pt x="0" y="23"/>
                  </a:moveTo>
                  <a:lnTo>
                    <a:pt x="40" y="40"/>
                  </a:lnTo>
                  <a:lnTo>
                    <a:pt x="40" y="16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8" name="Freeform 226"/>
            <p:cNvSpPr>
              <a:spLocks/>
            </p:cNvSpPr>
            <p:nvPr/>
          </p:nvSpPr>
          <p:spPr bwMode="auto">
            <a:xfrm>
              <a:off x="1583" y="1361"/>
              <a:ext cx="20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32" y="40"/>
                </a:cxn>
                <a:cxn ang="0">
                  <a:pos x="49" y="47"/>
                </a:cxn>
                <a:cxn ang="0">
                  <a:pos x="49" y="121"/>
                </a:cxn>
                <a:cxn ang="0">
                  <a:pos x="120" y="137"/>
                </a:cxn>
                <a:cxn ang="0">
                  <a:pos x="145" y="137"/>
                </a:cxn>
                <a:cxn ang="0">
                  <a:pos x="161" y="121"/>
                </a:cxn>
                <a:cxn ang="0">
                  <a:pos x="179" y="129"/>
                </a:cxn>
                <a:cxn ang="0">
                  <a:pos x="202" y="121"/>
                </a:cxn>
                <a:cxn ang="0">
                  <a:pos x="211" y="81"/>
                </a:cxn>
                <a:cxn ang="0">
                  <a:pos x="186" y="72"/>
                </a:cxn>
                <a:cxn ang="0">
                  <a:pos x="145" y="63"/>
                </a:cxn>
                <a:cxn ang="0">
                  <a:pos x="120" y="81"/>
                </a:cxn>
                <a:cxn ang="0">
                  <a:pos x="96" y="72"/>
                </a:cxn>
                <a:cxn ang="0">
                  <a:pos x="73" y="56"/>
                </a:cxn>
                <a:cxn ang="0">
                  <a:pos x="80" y="47"/>
                </a:cxn>
                <a:cxn ang="0">
                  <a:pos x="64" y="23"/>
                </a:cxn>
                <a:cxn ang="0">
                  <a:pos x="40" y="23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212" h="138">
                  <a:moveTo>
                    <a:pt x="0" y="0"/>
                  </a:moveTo>
                  <a:lnTo>
                    <a:pt x="0" y="16"/>
                  </a:lnTo>
                  <a:lnTo>
                    <a:pt x="15" y="40"/>
                  </a:lnTo>
                  <a:lnTo>
                    <a:pt x="32" y="40"/>
                  </a:lnTo>
                  <a:lnTo>
                    <a:pt x="49" y="47"/>
                  </a:lnTo>
                  <a:lnTo>
                    <a:pt x="49" y="121"/>
                  </a:lnTo>
                  <a:lnTo>
                    <a:pt x="120" y="137"/>
                  </a:lnTo>
                  <a:lnTo>
                    <a:pt x="145" y="137"/>
                  </a:lnTo>
                  <a:lnTo>
                    <a:pt x="161" y="121"/>
                  </a:lnTo>
                  <a:lnTo>
                    <a:pt x="179" y="129"/>
                  </a:lnTo>
                  <a:lnTo>
                    <a:pt x="202" y="121"/>
                  </a:lnTo>
                  <a:lnTo>
                    <a:pt x="211" y="81"/>
                  </a:lnTo>
                  <a:lnTo>
                    <a:pt x="186" y="72"/>
                  </a:lnTo>
                  <a:lnTo>
                    <a:pt x="145" y="63"/>
                  </a:lnTo>
                  <a:lnTo>
                    <a:pt x="120" y="81"/>
                  </a:lnTo>
                  <a:lnTo>
                    <a:pt x="96" y="72"/>
                  </a:lnTo>
                  <a:lnTo>
                    <a:pt x="73" y="56"/>
                  </a:lnTo>
                  <a:lnTo>
                    <a:pt x="80" y="47"/>
                  </a:lnTo>
                  <a:lnTo>
                    <a:pt x="64" y="23"/>
                  </a:lnTo>
                  <a:lnTo>
                    <a:pt x="40" y="23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899" name="Freeform 227"/>
            <p:cNvSpPr>
              <a:spLocks/>
            </p:cNvSpPr>
            <p:nvPr/>
          </p:nvSpPr>
          <p:spPr bwMode="auto">
            <a:xfrm>
              <a:off x="1597" y="1128"/>
              <a:ext cx="109" cy="182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146"/>
                </a:cxn>
                <a:cxn ang="0">
                  <a:pos x="17" y="169"/>
                </a:cxn>
                <a:cxn ang="0">
                  <a:pos x="17" y="202"/>
                </a:cxn>
                <a:cxn ang="0">
                  <a:pos x="34" y="227"/>
                </a:cxn>
                <a:cxn ang="0">
                  <a:pos x="74" y="227"/>
                </a:cxn>
                <a:cxn ang="0">
                  <a:pos x="99" y="169"/>
                </a:cxn>
                <a:cxn ang="0">
                  <a:pos x="114" y="153"/>
                </a:cxn>
                <a:cxn ang="0">
                  <a:pos x="114" y="128"/>
                </a:cxn>
                <a:cxn ang="0">
                  <a:pos x="90" y="122"/>
                </a:cxn>
                <a:cxn ang="0">
                  <a:pos x="99" y="88"/>
                </a:cxn>
                <a:cxn ang="0">
                  <a:pos x="90" y="65"/>
                </a:cxn>
                <a:cxn ang="0">
                  <a:pos x="58" y="65"/>
                </a:cxn>
                <a:cxn ang="0">
                  <a:pos x="40" y="40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17" y="40"/>
                </a:cxn>
                <a:cxn ang="0">
                  <a:pos x="0" y="65"/>
                </a:cxn>
                <a:cxn ang="0">
                  <a:pos x="0" y="97"/>
                </a:cxn>
              </a:cxnLst>
              <a:rect l="0" t="0" r="r" b="b"/>
              <a:pathLst>
                <a:path w="115" h="228">
                  <a:moveTo>
                    <a:pt x="0" y="97"/>
                  </a:moveTo>
                  <a:lnTo>
                    <a:pt x="25" y="146"/>
                  </a:lnTo>
                  <a:lnTo>
                    <a:pt x="17" y="169"/>
                  </a:lnTo>
                  <a:lnTo>
                    <a:pt x="17" y="202"/>
                  </a:lnTo>
                  <a:lnTo>
                    <a:pt x="34" y="227"/>
                  </a:lnTo>
                  <a:lnTo>
                    <a:pt x="74" y="227"/>
                  </a:lnTo>
                  <a:lnTo>
                    <a:pt x="99" y="169"/>
                  </a:lnTo>
                  <a:lnTo>
                    <a:pt x="114" y="153"/>
                  </a:lnTo>
                  <a:lnTo>
                    <a:pt x="114" y="128"/>
                  </a:lnTo>
                  <a:lnTo>
                    <a:pt x="90" y="122"/>
                  </a:lnTo>
                  <a:lnTo>
                    <a:pt x="99" y="88"/>
                  </a:lnTo>
                  <a:lnTo>
                    <a:pt x="90" y="65"/>
                  </a:lnTo>
                  <a:lnTo>
                    <a:pt x="58" y="65"/>
                  </a:lnTo>
                  <a:lnTo>
                    <a:pt x="40" y="4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40"/>
                  </a:lnTo>
                  <a:lnTo>
                    <a:pt x="0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0" name="Freeform 228"/>
            <p:cNvSpPr>
              <a:spLocks/>
            </p:cNvSpPr>
            <p:nvPr/>
          </p:nvSpPr>
          <p:spPr bwMode="auto">
            <a:xfrm>
              <a:off x="1652" y="992"/>
              <a:ext cx="353" cy="408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7" y="196"/>
                </a:cxn>
                <a:cxn ang="0">
                  <a:pos x="23" y="219"/>
                </a:cxn>
                <a:cxn ang="0">
                  <a:pos x="66" y="219"/>
                </a:cxn>
                <a:cxn ang="0">
                  <a:pos x="88" y="211"/>
                </a:cxn>
                <a:cxn ang="0">
                  <a:pos x="162" y="203"/>
                </a:cxn>
                <a:cxn ang="0">
                  <a:pos x="138" y="219"/>
                </a:cxn>
                <a:cxn ang="0">
                  <a:pos x="97" y="236"/>
                </a:cxn>
                <a:cxn ang="0">
                  <a:pos x="88" y="251"/>
                </a:cxn>
                <a:cxn ang="0">
                  <a:pos x="56" y="236"/>
                </a:cxn>
                <a:cxn ang="0">
                  <a:pos x="47" y="276"/>
                </a:cxn>
                <a:cxn ang="0">
                  <a:pos x="66" y="293"/>
                </a:cxn>
                <a:cxn ang="0">
                  <a:pos x="72" y="348"/>
                </a:cxn>
                <a:cxn ang="0">
                  <a:pos x="56" y="358"/>
                </a:cxn>
                <a:cxn ang="0">
                  <a:pos x="32" y="398"/>
                </a:cxn>
                <a:cxn ang="0">
                  <a:pos x="66" y="405"/>
                </a:cxn>
                <a:cxn ang="0">
                  <a:pos x="32" y="413"/>
                </a:cxn>
                <a:cxn ang="0">
                  <a:pos x="32" y="438"/>
                </a:cxn>
                <a:cxn ang="0">
                  <a:pos x="41" y="445"/>
                </a:cxn>
                <a:cxn ang="0">
                  <a:pos x="7" y="470"/>
                </a:cxn>
                <a:cxn ang="0">
                  <a:pos x="7" y="495"/>
                </a:cxn>
                <a:cxn ang="0">
                  <a:pos x="66" y="503"/>
                </a:cxn>
                <a:cxn ang="0">
                  <a:pos x="81" y="495"/>
                </a:cxn>
                <a:cxn ang="0">
                  <a:pos x="97" y="503"/>
                </a:cxn>
                <a:cxn ang="0">
                  <a:pos x="113" y="495"/>
                </a:cxn>
                <a:cxn ang="0">
                  <a:pos x="121" y="510"/>
                </a:cxn>
                <a:cxn ang="0">
                  <a:pos x="146" y="495"/>
                </a:cxn>
                <a:cxn ang="0">
                  <a:pos x="162" y="470"/>
                </a:cxn>
                <a:cxn ang="0">
                  <a:pos x="146" y="445"/>
                </a:cxn>
                <a:cxn ang="0">
                  <a:pos x="162" y="430"/>
                </a:cxn>
                <a:cxn ang="0">
                  <a:pos x="162" y="405"/>
                </a:cxn>
                <a:cxn ang="0">
                  <a:pos x="186" y="405"/>
                </a:cxn>
                <a:cxn ang="0">
                  <a:pos x="209" y="308"/>
                </a:cxn>
                <a:cxn ang="0">
                  <a:pos x="243" y="293"/>
                </a:cxn>
                <a:cxn ang="0">
                  <a:pos x="275" y="227"/>
                </a:cxn>
                <a:cxn ang="0">
                  <a:pos x="333" y="156"/>
                </a:cxn>
                <a:cxn ang="0">
                  <a:pos x="333" y="137"/>
                </a:cxn>
                <a:cxn ang="0">
                  <a:pos x="373" y="90"/>
                </a:cxn>
                <a:cxn ang="0">
                  <a:pos x="373" y="65"/>
                </a:cxn>
                <a:cxn ang="0">
                  <a:pos x="349" y="57"/>
                </a:cxn>
                <a:cxn ang="0">
                  <a:pos x="333" y="25"/>
                </a:cxn>
                <a:cxn ang="0">
                  <a:pos x="268" y="0"/>
                </a:cxn>
                <a:cxn ang="0">
                  <a:pos x="227" y="0"/>
                </a:cxn>
                <a:cxn ang="0">
                  <a:pos x="203" y="9"/>
                </a:cxn>
                <a:cxn ang="0">
                  <a:pos x="169" y="0"/>
                </a:cxn>
                <a:cxn ang="0">
                  <a:pos x="121" y="17"/>
                </a:cxn>
                <a:cxn ang="0">
                  <a:pos x="97" y="49"/>
                </a:cxn>
                <a:cxn ang="0">
                  <a:pos x="47" y="90"/>
                </a:cxn>
                <a:cxn ang="0">
                  <a:pos x="47" y="113"/>
                </a:cxn>
                <a:cxn ang="0">
                  <a:pos x="16" y="113"/>
                </a:cxn>
                <a:cxn ang="0">
                  <a:pos x="0" y="156"/>
                </a:cxn>
              </a:cxnLst>
              <a:rect l="0" t="0" r="r" b="b"/>
              <a:pathLst>
                <a:path w="374" h="511">
                  <a:moveTo>
                    <a:pt x="0" y="156"/>
                  </a:moveTo>
                  <a:lnTo>
                    <a:pt x="7" y="196"/>
                  </a:lnTo>
                  <a:lnTo>
                    <a:pt x="23" y="219"/>
                  </a:lnTo>
                  <a:lnTo>
                    <a:pt x="66" y="219"/>
                  </a:lnTo>
                  <a:lnTo>
                    <a:pt x="88" y="211"/>
                  </a:lnTo>
                  <a:lnTo>
                    <a:pt x="162" y="203"/>
                  </a:lnTo>
                  <a:lnTo>
                    <a:pt x="138" y="219"/>
                  </a:lnTo>
                  <a:lnTo>
                    <a:pt x="97" y="236"/>
                  </a:lnTo>
                  <a:lnTo>
                    <a:pt x="88" y="251"/>
                  </a:lnTo>
                  <a:lnTo>
                    <a:pt x="56" y="236"/>
                  </a:lnTo>
                  <a:lnTo>
                    <a:pt x="47" y="276"/>
                  </a:lnTo>
                  <a:lnTo>
                    <a:pt x="66" y="293"/>
                  </a:lnTo>
                  <a:lnTo>
                    <a:pt x="72" y="348"/>
                  </a:lnTo>
                  <a:lnTo>
                    <a:pt x="56" y="358"/>
                  </a:lnTo>
                  <a:lnTo>
                    <a:pt x="32" y="398"/>
                  </a:lnTo>
                  <a:lnTo>
                    <a:pt x="66" y="405"/>
                  </a:lnTo>
                  <a:lnTo>
                    <a:pt x="32" y="413"/>
                  </a:lnTo>
                  <a:lnTo>
                    <a:pt x="32" y="438"/>
                  </a:lnTo>
                  <a:lnTo>
                    <a:pt x="41" y="445"/>
                  </a:lnTo>
                  <a:lnTo>
                    <a:pt x="7" y="470"/>
                  </a:lnTo>
                  <a:lnTo>
                    <a:pt x="7" y="495"/>
                  </a:lnTo>
                  <a:lnTo>
                    <a:pt x="66" y="503"/>
                  </a:lnTo>
                  <a:lnTo>
                    <a:pt x="81" y="495"/>
                  </a:lnTo>
                  <a:lnTo>
                    <a:pt x="97" y="503"/>
                  </a:lnTo>
                  <a:lnTo>
                    <a:pt x="113" y="495"/>
                  </a:lnTo>
                  <a:lnTo>
                    <a:pt x="121" y="510"/>
                  </a:lnTo>
                  <a:lnTo>
                    <a:pt x="146" y="495"/>
                  </a:lnTo>
                  <a:lnTo>
                    <a:pt x="162" y="470"/>
                  </a:lnTo>
                  <a:lnTo>
                    <a:pt x="146" y="445"/>
                  </a:lnTo>
                  <a:lnTo>
                    <a:pt x="162" y="430"/>
                  </a:lnTo>
                  <a:lnTo>
                    <a:pt x="162" y="405"/>
                  </a:lnTo>
                  <a:lnTo>
                    <a:pt x="186" y="405"/>
                  </a:lnTo>
                  <a:lnTo>
                    <a:pt x="209" y="308"/>
                  </a:lnTo>
                  <a:lnTo>
                    <a:pt x="243" y="293"/>
                  </a:lnTo>
                  <a:lnTo>
                    <a:pt x="275" y="227"/>
                  </a:lnTo>
                  <a:lnTo>
                    <a:pt x="333" y="156"/>
                  </a:lnTo>
                  <a:lnTo>
                    <a:pt x="333" y="137"/>
                  </a:lnTo>
                  <a:lnTo>
                    <a:pt x="373" y="90"/>
                  </a:lnTo>
                  <a:lnTo>
                    <a:pt x="373" y="65"/>
                  </a:lnTo>
                  <a:lnTo>
                    <a:pt x="349" y="57"/>
                  </a:lnTo>
                  <a:lnTo>
                    <a:pt x="333" y="25"/>
                  </a:lnTo>
                  <a:lnTo>
                    <a:pt x="268" y="0"/>
                  </a:lnTo>
                  <a:lnTo>
                    <a:pt x="227" y="0"/>
                  </a:lnTo>
                  <a:lnTo>
                    <a:pt x="203" y="9"/>
                  </a:lnTo>
                  <a:lnTo>
                    <a:pt x="169" y="0"/>
                  </a:lnTo>
                  <a:lnTo>
                    <a:pt x="121" y="17"/>
                  </a:lnTo>
                  <a:lnTo>
                    <a:pt x="97" y="49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16" y="113"/>
                  </a:lnTo>
                  <a:lnTo>
                    <a:pt x="0" y="1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1" name="Freeform 229"/>
            <p:cNvSpPr>
              <a:spLocks/>
            </p:cNvSpPr>
            <p:nvPr/>
          </p:nvSpPr>
          <p:spPr bwMode="auto">
            <a:xfrm>
              <a:off x="1460" y="1245"/>
              <a:ext cx="131" cy="8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3"/>
                </a:cxn>
                <a:cxn ang="0">
                  <a:pos x="24" y="31"/>
                </a:cxn>
                <a:cxn ang="0">
                  <a:pos x="18" y="56"/>
                </a:cxn>
                <a:cxn ang="0">
                  <a:pos x="24" y="72"/>
                </a:cxn>
                <a:cxn ang="0">
                  <a:pos x="65" y="81"/>
                </a:cxn>
                <a:cxn ang="0">
                  <a:pos x="83" y="105"/>
                </a:cxn>
                <a:cxn ang="0">
                  <a:pos x="98" y="88"/>
                </a:cxn>
                <a:cxn ang="0">
                  <a:pos x="131" y="88"/>
                </a:cxn>
                <a:cxn ang="0">
                  <a:pos x="139" y="72"/>
                </a:cxn>
                <a:cxn ang="0">
                  <a:pos x="131" y="56"/>
                </a:cxn>
                <a:cxn ang="0">
                  <a:pos x="106" y="31"/>
                </a:cxn>
                <a:cxn ang="0">
                  <a:pos x="98" y="81"/>
                </a:cxn>
                <a:cxn ang="0">
                  <a:pos x="83" y="81"/>
                </a:cxn>
                <a:cxn ang="0">
                  <a:pos x="83" y="31"/>
                </a:cxn>
                <a:cxn ang="0">
                  <a:pos x="6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140" h="106">
                  <a:moveTo>
                    <a:pt x="0" y="7"/>
                  </a:moveTo>
                  <a:lnTo>
                    <a:pt x="0" y="23"/>
                  </a:lnTo>
                  <a:lnTo>
                    <a:pt x="24" y="31"/>
                  </a:lnTo>
                  <a:lnTo>
                    <a:pt x="18" y="56"/>
                  </a:lnTo>
                  <a:lnTo>
                    <a:pt x="24" y="72"/>
                  </a:lnTo>
                  <a:lnTo>
                    <a:pt x="65" y="81"/>
                  </a:lnTo>
                  <a:lnTo>
                    <a:pt x="83" y="105"/>
                  </a:lnTo>
                  <a:lnTo>
                    <a:pt x="98" y="88"/>
                  </a:lnTo>
                  <a:lnTo>
                    <a:pt x="131" y="88"/>
                  </a:lnTo>
                  <a:lnTo>
                    <a:pt x="139" y="72"/>
                  </a:lnTo>
                  <a:lnTo>
                    <a:pt x="131" y="56"/>
                  </a:lnTo>
                  <a:lnTo>
                    <a:pt x="106" y="31"/>
                  </a:lnTo>
                  <a:lnTo>
                    <a:pt x="98" y="81"/>
                  </a:lnTo>
                  <a:lnTo>
                    <a:pt x="83" y="81"/>
                  </a:lnTo>
                  <a:lnTo>
                    <a:pt x="83" y="31"/>
                  </a:lnTo>
                  <a:lnTo>
                    <a:pt x="6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2" name="Freeform 230"/>
            <p:cNvSpPr>
              <a:spLocks/>
            </p:cNvSpPr>
            <p:nvPr/>
          </p:nvSpPr>
          <p:spPr bwMode="auto">
            <a:xfrm>
              <a:off x="1576" y="1321"/>
              <a:ext cx="5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8" y="32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23" y="0"/>
                </a:cxn>
                <a:cxn ang="0">
                  <a:pos x="0" y="9"/>
                </a:cxn>
              </a:cxnLst>
              <a:rect l="0" t="0" r="r" b="b"/>
              <a:pathLst>
                <a:path w="58" h="33">
                  <a:moveTo>
                    <a:pt x="0" y="9"/>
                  </a:moveTo>
                  <a:lnTo>
                    <a:pt x="48" y="32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23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3" name="Freeform 231"/>
            <p:cNvSpPr>
              <a:spLocks/>
            </p:cNvSpPr>
            <p:nvPr/>
          </p:nvSpPr>
          <p:spPr bwMode="auto">
            <a:xfrm>
              <a:off x="1468" y="1328"/>
              <a:ext cx="25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5" y="4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33"/>
                  </a:lnTo>
                  <a:lnTo>
                    <a:pt x="25" y="4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4" name="Freeform 232"/>
            <p:cNvSpPr>
              <a:spLocks/>
            </p:cNvSpPr>
            <p:nvPr/>
          </p:nvSpPr>
          <p:spPr bwMode="auto">
            <a:xfrm>
              <a:off x="1476" y="1374"/>
              <a:ext cx="85" cy="7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71"/>
                </a:cxn>
                <a:cxn ang="0">
                  <a:pos x="40" y="56"/>
                </a:cxn>
                <a:cxn ang="0">
                  <a:pos x="56" y="88"/>
                </a:cxn>
                <a:cxn ang="0">
                  <a:pos x="80" y="88"/>
                </a:cxn>
                <a:cxn ang="0">
                  <a:pos x="88" y="65"/>
                </a:cxn>
                <a:cxn ang="0">
                  <a:pos x="88" y="16"/>
                </a:cxn>
                <a:cxn ang="0">
                  <a:pos x="71" y="0"/>
                </a:cxn>
                <a:cxn ang="0">
                  <a:pos x="47" y="0"/>
                </a:cxn>
                <a:cxn ang="0">
                  <a:pos x="40" y="40"/>
                </a:cxn>
                <a:cxn ang="0">
                  <a:pos x="16" y="7"/>
                </a:cxn>
                <a:cxn ang="0">
                  <a:pos x="0" y="7"/>
                </a:cxn>
              </a:cxnLst>
              <a:rect l="0" t="0" r="r" b="b"/>
              <a:pathLst>
                <a:path w="89" h="89">
                  <a:moveTo>
                    <a:pt x="0" y="7"/>
                  </a:moveTo>
                  <a:lnTo>
                    <a:pt x="24" y="71"/>
                  </a:lnTo>
                  <a:lnTo>
                    <a:pt x="40" y="56"/>
                  </a:lnTo>
                  <a:lnTo>
                    <a:pt x="56" y="88"/>
                  </a:lnTo>
                  <a:lnTo>
                    <a:pt x="80" y="88"/>
                  </a:lnTo>
                  <a:lnTo>
                    <a:pt x="88" y="65"/>
                  </a:lnTo>
                  <a:lnTo>
                    <a:pt x="88" y="16"/>
                  </a:lnTo>
                  <a:lnTo>
                    <a:pt x="71" y="0"/>
                  </a:lnTo>
                  <a:lnTo>
                    <a:pt x="47" y="0"/>
                  </a:lnTo>
                  <a:lnTo>
                    <a:pt x="40" y="40"/>
                  </a:lnTo>
                  <a:lnTo>
                    <a:pt x="16" y="7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5" name="Freeform 233"/>
            <p:cNvSpPr>
              <a:spLocks/>
            </p:cNvSpPr>
            <p:nvPr/>
          </p:nvSpPr>
          <p:spPr bwMode="auto">
            <a:xfrm>
              <a:off x="1368" y="1282"/>
              <a:ext cx="63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6" y="25"/>
                </a:cxn>
                <a:cxn ang="0">
                  <a:pos x="66" y="16"/>
                </a:cxn>
                <a:cxn ang="0">
                  <a:pos x="41" y="0"/>
                </a:cxn>
                <a:cxn ang="0">
                  <a:pos x="9" y="9"/>
                </a:cxn>
                <a:cxn ang="0">
                  <a:pos x="0" y="25"/>
                </a:cxn>
              </a:cxnLst>
              <a:rect l="0" t="0" r="r" b="b"/>
              <a:pathLst>
                <a:path w="67" h="26">
                  <a:moveTo>
                    <a:pt x="0" y="25"/>
                  </a:moveTo>
                  <a:lnTo>
                    <a:pt x="56" y="25"/>
                  </a:lnTo>
                  <a:lnTo>
                    <a:pt x="66" y="16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6" name="Freeform 234"/>
            <p:cNvSpPr>
              <a:spLocks/>
            </p:cNvSpPr>
            <p:nvPr/>
          </p:nvSpPr>
          <p:spPr bwMode="auto">
            <a:xfrm>
              <a:off x="1345" y="1309"/>
              <a:ext cx="24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16" y="0"/>
                </a:cxn>
                <a:cxn ang="0">
                  <a:pos x="0" y="7"/>
                </a:cxn>
              </a:cxnLst>
              <a:rect l="0" t="0" r="r" b="b"/>
              <a:pathLst>
                <a:path w="25" h="25">
                  <a:moveTo>
                    <a:pt x="0" y="7"/>
                  </a:moveTo>
                  <a:lnTo>
                    <a:pt x="8" y="24"/>
                  </a:lnTo>
                  <a:lnTo>
                    <a:pt x="24" y="24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7" name="Freeform 235"/>
            <p:cNvSpPr>
              <a:spLocks/>
            </p:cNvSpPr>
            <p:nvPr/>
          </p:nvSpPr>
          <p:spPr bwMode="auto">
            <a:xfrm>
              <a:off x="1368" y="1315"/>
              <a:ext cx="47" cy="3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33"/>
                </a:cxn>
                <a:cxn ang="0">
                  <a:pos x="24" y="40"/>
                </a:cxn>
                <a:cxn ang="0">
                  <a:pos x="49" y="25"/>
                </a:cxn>
                <a:cxn ang="0">
                  <a:pos x="49" y="0"/>
                </a:cxn>
                <a:cxn ang="0">
                  <a:pos x="0" y="17"/>
                </a:cxn>
              </a:cxnLst>
              <a:rect l="0" t="0" r="r" b="b"/>
              <a:pathLst>
                <a:path w="50" h="41">
                  <a:moveTo>
                    <a:pt x="0" y="17"/>
                  </a:moveTo>
                  <a:lnTo>
                    <a:pt x="9" y="33"/>
                  </a:lnTo>
                  <a:lnTo>
                    <a:pt x="24" y="40"/>
                  </a:lnTo>
                  <a:lnTo>
                    <a:pt x="49" y="25"/>
                  </a:lnTo>
                  <a:lnTo>
                    <a:pt x="4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8" name="Freeform 236"/>
            <p:cNvSpPr>
              <a:spLocks/>
            </p:cNvSpPr>
            <p:nvPr/>
          </p:nvSpPr>
          <p:spPr bwMode="auto">
            <a:xfrm>
              <a:off x="1245" y="1335"/>
              <a:ext cx="101" cy="7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" y="96"/>
                </a:cxn>
                <a:cxn ang="0">
                  <a:pos x="40" y="96"/>
                </a:cxn>
                <a:cxn ang="0">
                  <a:pos x="65" y="65"/>
                </a:cxn>
                <a:cxn ang="0">
                  <a:pos x="81" y="73"/>
                </a:cxn>
                <a:cxn ang="0">
                  <a:pos x="99" y="49"/>
                </a:cxn>
                <a:cxn ang="0">
                  <a:pos x="99" y="33"/>
                </a:cxn>
                <a:cxn ang="0">
                  <a:pos x="106" y="15"/>
                </a:cxn>
                <a:cxn ang="0">
                  <a:pos x="90" y="0"/>
                </a:cxn>
                <a:cxn ang="0">
                  <a:pos x="81" y="15"/>
                </a:cxn>
                <a:cxn ang="0">
                  <a:pos x="58" y="15"/>
                </a:cxn>
                <a:cxn ang="0">
                  <a:pos x="0" y="73"/>
                </a:cxn>
              </a:cxnLst>
              <a:rect l="0" t="0" r="r" b="b"/>
              <a:pathLst>
                <a:path w="107" h="97">
                  <a:moveTo>
                    <a:pt x="0" y="73"/>
                  </a:moveTo>
                  <a:lnTo>
                    <a:pt x="9" y="96"/>
                  </a:lnTo>
                  <a:lnTo>
                    <a:pt x="40" y="96"/>
                  </a:lnTo>
                  <a:lnTo>
                    <a:pt x="65" y="65"/>
                  </a:lnTo>
                  <a:lnTo>
                    <a:pt x="81" y="73"/>
                  </a:lnTo>
                  <a:lnTo>
                    <a:pt x="99" y="49"/>
                  </a:lnTo>
                  <a:lnTo>
                    <a:pt x="99" y="33"/>
                  </a:lnTo>
                  <a:lnTo>
                    <a:pt x="106" y="15"/>
                  </a:lnTo>
                  <a:lnTo>
                    <a:pt x="90" y="0"/>
                  </a:lnTo>
                  <a:lnTo>
                    <a:pt x="81" y="15"/>
                  </a:lnTo>
                  <a:lnTo>
                    <a:pt x="58" y="1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09" name="Freeform 237"/>
            <p:cNvSpPr>
              <a:spLocks/>
            </p:cNvSpPr>
            <p:nvPr/>
          </p:nvSpPr>
          <p:spPr bwMode="auto">
            <a:xfrm>
              <a:off x="1321" y="1374"/>
              <a:ext cx="148" cy="9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3" y="88"/>
                </a:cxn>
                <a:cxn ang="0">
                  <a:pos x="41" y="81"/>
                </a:cxn>
                <a:cxn ang="0">
                  <a:pos x="58" y="96"/>
                </a:cxn>
                <a:cxn ang="0">
                  <a:pos x="41" y="105"/>
                </a:cxn>
                <a:cxn ang="0">
                  <a:pos x="49" y="113"/>
                </a:cxn>
                <a:cxn ang="0">
                  <a:pos x="65" y="121"/>
                </a:cxn>
                <a:cxn ang="0">
                  <a:pos x="105" y="88"/>
                </a:cxn>
                <a:cxn ang="0">
                  <a:pos x="146" y="88"/>
                </a:cxn>
                <a:cxn ang="0">
                  <a:pos x="155" y="47"/>
                </a:cxn>
                <a:cxn ang="0">
                  <a:pos x="115" y="24"/>
                </a:cxn>
                <a:cxn ang="0">
                  <a:pos x="105" y="0"/>
                </a:cxn>
                <a:cxn ang="0">
                  <a:pos x="90" y="24"/>
                </a:cxn>
                <a:cxn ang="0">
                  <a:pos x="98" y="31"/>
                </a:cxn>
                <a:cxn ang="0">
                  <a:pos x="98" y="47"/>
                </a:cxn>
                <a:cxn ang="0">
                  <a:pos x="105" y="65"/>
                </a:cxn>
                <a:cxn ang="0">
                  <a:pos x="81" y="65"/>
                </a:cxn>
                <a:cxn ang="0">
                  <a:pos x="65" y="31"/>
                </a:cxn>
                <a:cxn ang="0">
                  <a:pos x="25" y="16"/>
                </a:cxn>
                <a:cxn ang="0">
                  <a:pos x="0" y="81"/>
                </a:cxn>
              </a:cxnLst>
              <a:rect l="0" t="0" r="r" b="b"/>
              <a:pathLst>
                <a:path w="156" h="122">
                  <a:moveTo>
                    <a:pt x="0" y="81"/>
                  </a:moveTo>
                  <a:lnTo>
                    <a:pt x="33" y="88"/>
                  </a:lnTo>
                  <a:lnTo>
                    <a:pt x="41" y="81"/>
                  </a:lnTo>
                  <a:lnTo>
                    <a:pt x="58" y="96"/>
                  </a:lnTo>
                  <a:lnTo>
                    <a:pt x="41" y="105"/>
                  </a:lnTo>
                  <a:lnTo>
                    <a:pt x="49" y="113"/>
                  </a:lnTo>
                  <a:lnTo>
                    <a:pt x="65" y="121"/>
                  </a:lnTo>
                  <a:lnTo>
                    <a:pt x="105" y="88"/>
                  </a:lnTo>
                  <a:lnTo>
                    <a:pt x="146" y="88"/>
                  </a:lnTo>
                  <a:lnTo>
                    <a:pt x="155" y="47"/>
                  </a:lnTo>
                  <a:lnTo>
                    <a:pt x="115" y="24"/>
                  </a:lnTo>
                  <a:lnTo>
                    <a:pt x="105" y="0"/>
                  </a:lnTo>
                  <a:lnTo>
                    <a:pt x="90" y="24"/>
                  </a:lnTo>
                  <a:lnTo>
                    <a:pt x="98" y="31"/>
                  </a:lnTo>
                  <a:lnTo>
                    <a:pt x="98" y="47"/>
                  </a:lnTo>
                  <a:lnTo>
                    <a:pt x="105" y="65"/>
                  </a:lnTo>
                  <a:lnTo>
                    <a:pt x="81" y="65"/>
                  </a:lnTo>
                  <a:lnTo>
                    <a:pt x="65" y="31"/>
                  </a:lnTo>
                  <a:lnTo>
                    <a:pt x="25" y="16"/>
                  </a:lnTo>
                  <a:lnTo>
                    <a:pt x="0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0" name="Freeform 238"/>
            <p:cNvSpPr>
              <a:spLocks/>
            </p:cNvSpPr>
            <p:nvPr/>
          </p:nvSpPr>
          <p:spPr bwMode="auto">
            <a:xfrm>
              <a:off x="1499" y="1476"/>
              <a:ext cx="85" cy="9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6" y="90"/>
                </a:cxn>
                <a:cxn ang="0">
                  <a:pos x="23" y="90"/>
                </a:cxn>
                <a:cxn ang="0">
                  <a:pos x="47" y="122"/>
                </a:cxn>
                <a:cxn ang="0">
                  <a:pos x="64" y="114"/>
                </a:cxn>
                <a:cxn ang="0">
                  <a:pos x="81" y="105"/>
                </a:cxn>
                <a:cxn ang="0">
                  <a:pos x="89" y="81"/>
                </a:cxn>
                <a:cxn ang="0">
                  <a:pos x="81" y="58"/>
                </a:cxn>
                <a:cxn ang="0">
                  <a:pos x="64" y="50"/>
                </a:cxn>
                <a:cxn ang="0">
                  <a:pos x="72" y="25"/>
                </a:cxn>
                <a:cxn ang="0">
                  <a:pos x="64" y="0"/>
                </a:cxn>
                <a:cxn ang="0">
                  <a:pos x="56" y="16"/>
                </a:cxn>
                <a:cxn ang="0">
                  <a:pos x="32" y="9"/>
                </a:cxn>
                <a:cxn ang="0">
                  <a:pos x="23" y="16"/>
                </a:cxn>
                <a:cxn ang="0">
                  <a:pos x="16" y="33"/>
                </a:cxn>
                <a:cxn ang="0">
                  <a:pos x="32" y="50"/>
                </a:cxn>
                <a:cxn ang="0">
                  <a:pos x="16" y="50"/>
                </a:cxn>
                <a:cxn ang="0">
                  <a:pos x="0" y="58"/>
                </a:cxn>
              </a:cxnLst>
              <a:rect l="0" t="0" r="r" b="b"/>
              <a:pathLst>
                <a:path w="90" h="123">
                  <a:moveTo>
                    <a:pt x="0" y="58"/>
                  </a:moveTo>
                  <a:lnTo>
                    <a:pt x="16" y="90"/>
                  </a:lnTo>
                  <a:lnTo>
                    <a:pt x="23" y="90"/>
                  </a:lnTo>
                  <a:lnTo>
                    <a:pt x="47" y="122"/>
                  </a:lnTo>
                  <a:lnTo>
                    <a:pt x="64" y="114"/>
                  </a:lnTo>
                  <a:lnTo>
                    <a:pt x="81" y="105"/>
                  </a:lnTo>
                  <a:lnTo>
                    <a:pt x="89" y="81"/>
                  </a:lnTo>
                  <a:lnTo>
                    <a:pt x="81" y="58"/>
                  </a:lnTo>
                  <a:lnTo>
                    <a:pt x="64" y="50"/>
                  </a:lnTo>
                  <a:lnTo>
                    <a:pt x="72" y="25"/>
                  </a:lnTo>
                  <a:lnTo>
                    <a:pt x="64" y="0"/>
                  </a:lnTo>
                  <a:lnTo>
                    <a:pt x="56" y="16"/>
                  </a:lnTo>
                  <a:lnTo>
                    <a:pt x="32" y="9"/>
                  </a:lnTo>
                  <a:lnTo>
                    <a:pt x="23" y="16"/>
                  </a:lnTo>
                  <a:lnTo>
                    <a:pt x="16" y="3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1" name="Freeform 239"/>
            <p:cNvSpPr>
              <a:spLocks/>
            </p:cNvSpPr>
            <p:nvPr/>
          </p:nvSpPr>
          <p:spPr bwMode="auto">
            <a:xfrm>
              <a:off x="1230" y="1464"/>
              <a:ext cx="124" cy="11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129"/>
                </a:cxn>
                <a:cxn ang="0">
                  <a:pos x="25" y="145"/>
                </a:cxn>
                <a:cxn ang="0">
                  <a:pos x="56" y="137"/>
                </a:cxn>
                <a:cxn ang="0">
                  <a:pos x="74" y="114"/>
                </a:cxn>
                <a:cxn ang="0">
                  <a:pos x="74" y="89"/>
                </a:cxn>
                <a:cxn ang="0">
                  <a:pos x="130" y="48"/>
                </a:cxn>
                <a:cxn ang="0">
                  <a:pos x="115" y="31"/>
                </a:cxn>
                <a:cxn ang="0">
                  <a:pos x="97" y="15"/>
                </a:cxn>
                <a:cxn ang="0">
                  <a:pos x="74" y="15"/>
                </a:cxn>
                <a:cxn ang="0">
                  <a:pos x="50" y="0"/>
                </a:cxn>
                <a:cxn ang="0">
                  <a:pos x="9" y="24"/>
                </a:cxn>
                <a:cxn ang="0">
                  <a:pos x="16" y="48"/>
                </a:cxn>
                <a:cxn ang="0">
                  <a:pos x="16" y="73"/>
                </a:cxn>
                <a:cxn ang="0">
                  <a:pos x="0" y="105"/>
                </a:cxn>
              </a:cxnLst>
              <a:rect l="0" t="0" r="r" b="b"/>
              <a:pathLst>
                <a:path w="131" h="146">
                  <a:moveTo>
                    <a:pt x="0" y="105"/>
                  </a:moveTo>
                  <a:lnTo>
                    <a:pt x="16" y="129"/>
                  </a:lnTo>
                  <a:lnTo>
                    <a:pt x="25" y="145"/>
                  </a:lnTo>
                  <a:lnTo>
                    <a:pt x="56" y="137"/>
                  </a:lnTo>
                  <a:lnTo>
                    <a:pt x="74" y="114"/>
                  </a:lnTo>
                  <a:lnTo>
                    <a:pt x="74" y="89"/>
                  </a:lnTo>
                  <a:lnTo>
                    <a:pt x="130" y="48"/>
                  </a:lnTo>
                  <a:lnTo>
                    <a:pt x="115" y="31"/>
                  </a:lnTo>
                  <a:lnTo>
                    <a:pt x="97" y="15"/>
                  </a:lnTo>
                  <a:lnTo>
                    <a:pt x="74" y="15"/>
                  </a:lnTo>
                  <a:lnTo>
                    <a:pt x="50" y="0"/>
                  </a:lnTo>
                  <a:lnTo>
                    <a:pt x="9" y="24"/>
                  </a:lnTo>
                  <a:lnTo>
                    <a:pt x="16" y="48"/>
                  </a:lnTo>
                  <a:lnTo>
                    <a:pt x="16" y="73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2" name="Freeform 240"/>
            <p:cNvSpPr>
              <a:spLocks/>
            </p:cNvSpPr>
            <p:nvPr/>
          </p:nvSpPr>
          <p:spPr bwMode="auto">
            <a:xfrm>
              <a:off x="5019" y="1780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25" y="8"/>
                </a:cxn>
                <a:cxn ang="0">
                  <a:pos x="25" y="17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9" y="0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3" name="Freeform 241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4" name="Freeform 242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5" name="Freeform 243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6" name="Freeform 244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7" name="Freeform 245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8" name="Freeform 246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19" name="Freeform 247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0" name="Freeform 248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1" name="Freeform 249"/>
            <p:cNvSpPr>
              <a:spLocks/>
            </p:cNvSpPr>
            <p:nvPr/>
          </p:nvSpPr>
          <p:spPr bwMode="auto">
            <a:xfrm>
              <a:off x="2447" y="1709"/>
              <a:ext cx="130" cy="7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41"/>
                </a:cxn>
                <a:cxn ang="0">
                  <a:pos x="25" y="32"/>
                </a:cxn>
                <a:cxn ang="0">
                  <a:pos x="34" y="41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34" y="74"/>
                </a:cxn>
                <a:cxn ang="0">
                  <a:pos x="25" y="81"/>
                </a:cxn>
                <a:cxn ang="0">
                  <a:pos x="41" y="81"/>
                </a:cxn>
                <a:cxn ang="0">
                  <a:pos x="74" y="97"/>
                </a:cxn>
                <a:cxn ang="0">
                  <a:pos x="131" y="65"/>
                </a:cxn>
                <a:cxn ang="0">
                  <a:pos x="137" y="56"/>
                </a:cxn>
                <a:cxn ang="0">
                  <a:pos x="137" y="32"/>
                </a:cxn>
                <a:cxn ang="0">
                  <a:pos x="121" y="24"/>
                </a:cxn>
                <a:cxn ang="0">
                  <a:pos x="121" y="9"/>
                </a:cxn>
                <a:cxn ang="0">
                  <a:pos x="114" y="9"/>
                </a:cxn>
                <a:cxn ang="0">
                  <a:pos x="106" y="0"/>
                </a:cxn>
                <a:cxn ang="0">
                  <a:pos x="89" y="16"/>
                </a:cxn>
                <a:cxn ang="0">
                  <a:pos x="81" y="16"/>
                </a:cxn>
                <a:cxn ang="0">
                  <a:pos x="65" y="16"/>
                </a:cxn>
                <a:cxn ang="0">
                  <a:pos x="57" y="24"/>
                </a:cxn>
                <a:cxn ang="0">
                  <a:pos x="57" y="16"/>
                </a:cxn>
                <a:cxn ang="0">
                  <a:pos x="49" y="32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6" y="16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0" y="32"/>
                </a:cxn>
              </a:cxnLst>
              <a:rect l="0" t="0" r="r" b="b"/>
              <a:pathLst>
                <a:path w="138" h="98">
                  <a:moveTo>
                    <a:pt x="0" y="32"/>
                  </a:moveTo>
                  <a:lnTo>
                    <a:pt x="9" y="41"/>
                  </a:lnTo>
                  <a:lnTo>
                    <a:pt x="25" y="32"/>
                  </a:lnTo>
                  <a:lnTo>
                    <a:pt x="34" y="41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34" y="74"/>
                  </a:lnTo>
                  <a:lnTo>
                    <a:pt x="25" y="81"/>
                  </a:lnTo>
                  <a:lnTo>
                    <a:pt x="41" y="81"/>
                  </a:lnTo>
                  <a:lnTo>
                    <a:pt x="74" y="97"/>
                  </a:lnTo>
                  <a:lnTo>
                    <a:pt x="131" y="65"/>
                  </a:lnTo>
                  <a:lnTo>
                    <a:pt x="137" y="56"/>
                  </a:lnTo>
                  <a:lnTo>
                    <a:pt x="137" y="32"/>
                  </a:lnTo>
                  <a:lnTo>
                    <a:pt x="121" y="24"/>
                  </a:lnTo>
                  <a:lnTo>
                    <a:pt x="121" y="9"/>
                  </a:lnTo>
                  <a:lnTo>
                    <a:pt x="114" y="9"/>
                  </a:lnTo>
                  <a:lnTo>
                    <a:pt x="106" y="0"/>
                  </a:lnTo>
                  <a:lnTo>
                    <a:pt x="89" y="16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41" y="16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9" y="24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2" name="Freeform 250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3" name="Freeform 251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4" name="Freeform 252"/>
            <p:cNvSpPr>
              <a:spLocks/>
            </p:cNvSpPr>
            <p:nvPr/>
          </p:nvSpPr>
          <p:spPr bwMode="auto">
            <a:xfrm>
              <a:off x="3266" y="2749"/>
              <a:ext cx="84" cy="143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163"/>
                </a:cxn>
                <a:cxn ang="0">
                  <a:pos x="17" y="179"/>
                </a:cxn>
                <a:cxn ang="0">
                  <a:pos x="40" y="179"/>
                </a:cxn>
                <a:cxn ang="0">
                  <a:pos x="49" y="170"/>
                </a:cxn>
                <a:cxn ang="0">
                  <a:pos x="74" y="80"/>
                </a:cxn>
                <a:cxn ang="0">
                  <a:pos x="82" y="40"/>
                </a:cxn>
                <a:cxn ang="0">
                  <a:pos x="89" y="49"/>
                </a:cxn>
                <a:cxn ang="0">
                  <a:pos x="89" y="40"/>
                </a:cxn>
                <a:cxn ang="0">
                  <a:pos x="82" y="8"/>
                </a:cxn>
                <a:cxn ang="0">
                  <a:pos x="74" y="0"/>
                </a:cxn>
                <a:cxn ang="0">
                  <a:pos x="65" y="17"/>
                </a:cxn>
                <a:cxn ang="0">
                  <a:pos x="57" y="17"/>
                </a:cxn>
                <a:cxn ang="0">
                  <a:pos x="57" y="32"/>
                </a:cxn>
                <a:cxn ang="0">
                  <a:pos x="17" y="57"/>
                </a:cxn>
                <a:cxn ang="0">
                  <a:pos x="9" y="73"/>
                </a:cxn>
                <a:cxn ang="0">
                  <a:pos x="17" y="105"/>
                </a:cxn>
                <a:cxn ang="0">
                  <a:pos x="0" y="129"/>
                </a:cxn>
              </a:cxnLst>
              <a:rect l="0" t="0" r="r" b="b"/>
              <a:pathLst>
                <a:path w="90" h="180">
                  <a:moveTo>
                    <a:pt x="0" y="129"/>
                  </a:moveTo>
                  <a:lnTo>
                    <a:pt x="9" y="163"/>
                  </a:lnTo>
                  <a:lnTo>
                    <a:pt x="17" y="179"/>
                  </a:lnTo>
                  <a:lnTo>
                    <a:pt x="40" y="179"/>
                  </a:lnTo>
                  <a:lnTo>
                    <a:pt x="49" y="170"/>
                  </a:lnTo>
                  <a:lnTo>
                    <a:pt x="74" y="80"/>
                  </a:lnTo>
                  <a:lnTo>
                    <a:pt x="82" y="40"/>
                  </a:lnTo>
                  <a:lnTo>
                    <a:pt x="89" y="49"/>
                  </a:lnTo>
                  <a:lnTo>
                    <a:pt x="89" y="40"/>
                  </a:lnTo>
                  <a:lnTo>
                    <a:pt x="82" y="8"/>
                  </a:lnTo>
                  <a:lnTo>
                    <a:pt x="74" y="0"/>
                  </a:lnTo>
                  <a:lnTo>
                    <a:pt x="65" y="17"/>
                  </a:lnTo>
                  <a:lnTo>
                    <a:pt x="57" y="17"/>
                  </a:lnTo>
                  <a:lnTo>
                    <a:pt x="57" y="32"/>
                  </a:lnTo>
                  <a:lnTo>
                    <a:pt x="17" y="57"/>
                  </a:lnTo>
                  <a:lnTo>
                    <a:pt x="9" y="73"/>
                  </a:lnTo>
                  <a:lnTo>
                    <a:pt x="17" y="105"/>
                  </a:lnTo>
                  <a:lnTo>
                    <a:pt x="0" y="12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5" name="Freeform 253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6" name="Freeform 254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7" name="Freeform 255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8" name="Freeform 256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29" name="Freeform 257"/>
            <p:cNvSpPr>
              <a:spLocks/>
            </p:cNvSpPr>
            <p:nvPr/>
          </p:nvSpPr>
          <p:spPr bwMode="auto">
            <a:xfrm>
              <a:off x="3702" y="2522"/>
              <a:ext cx="33" cy="4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9" y="49"/>
                </a:cxn>
                <a:cxn ang="0">
                  <a:pos x="24" y="49"/>
                </a:cxn>
                <a:cxn ang="0">
                  <a:pos x="33" y="34"/>
                </a:cxn>
                <a:cxn ang="0">
                  <a:pos x="15" y="9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4" h="50">
                  <a:moveTo>
                    <a:pt x="0" y="25"/>
                  </a:moveTo>
                  <a:lnTo>
                    <a:pt x="9" y="49"/>
                  </a:lnTo>
                  <a:lnTo>
                    <a:pt x="24" y="49"/>
                  </a:lnTo>
                  <a:lnTo>
                    <a:pt x="33" y="34"/>
                  </a:lnTo>
                  <a:lnTo>
                    <a:pt x="15" y="9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0" name="Freeform 258"/>
            <p:cNvSpPr>
              <a:spLocks/>
            </p:cNvSpPr>
            <p:nvPr/>
          </p:nvSpPr>
          <p:spPr bwMode="auto">
            <a:xfrm>
              <a:off x="4054" y="2420"/>
              <a:ext cx="33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6"/>
                </a:cxn>
                <a:cxn ang="0">
                  <a:pos x="17" y="23"/>
                </a:cxn>
                <a:cxn ang="0">
                  <a:pos x="24" y="16"/>
                </a:cxn>
                <a:cxn ang="0">
                  <a:pos x="34" y="0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35" h="24">
                  <a:moveTo>
                    <a:pt x="0" y="6"/>
                  </a:moveTo>
                  <a:lnTo>
                    <a:pt x="0" y="16"/>
                  </a:lnTo>
                  <a:lnTo>
                    <a:pt x="17" y="23"/>
                  </a:lnTo>
                  <a:lnTo>
                    <a:pt x="24" y="16"/>
                  </a:lnTo>
                  <a:lnTo>
                    <a:pt x="34" y="0"/>
                  </a:lnTo>
                  <a:lnTo>
                    <a:pt x="9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1" name="Freeform 259"/>
            <p:cNvSpPr>
              <a:spLocks/>
            </p:cNvSpPr>
            <p:nvPr/>
          </p:nvSpPr>
          <p:spPr bwMode="auto">
            <a:xfrm>
              <a:off x="4192" y="2361"/>
              <a:ext cx="25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33"/>
                </a:cxn>
                <a:cxn ang="0">
                  <a:pos x="8" y="40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33"/>
                  </a:lnTo>
                  <a:lnTo>
                    <a:pt x="8" y="4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2" name="Freeform 260"/>
            <p:cNvSpPr>
              <a:spLocks/>
            </p:cNvSpPr>
            <p:nvPr/>
          </p:nvSpPr>
          <p:spPr bwMode="auto">
            <a:xfrm>
              <a:off x="4308" y="2258"/>
              <a:ext cx="31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7" y="41"/>
                </a:cxn>
                <a:cxn ang="0">
                  <a:pos x="16" y="48"/>
                </a:cxn>
                <a:cxn ang="0">
                  <a:pos x="22" y="41"/>
                </a:cxn>
                <a:cxn ang="0">
                  <a:pos x="32" y="17"/>
                </a:cxn>
                <a:cxn ang="0">
                  <a:pos x="22" y="7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33" h="49">
                  <a:moveTo>
                    <a:pt x="0" y="7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7" y="41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32" y="17"/>
                  </a:lnTo>
                  <a:lnTo>
                    <a:pt x="22" y="7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3" name="Freeform 261"/>
            <p:cNvSpPr>
              <a:spLocks/>
            </p:cNvSpPr>
            <p:nvPr/>
          </p:nvSpPr>
          <p:spPr bwMode="auto">
            <a:xfrm>
              <a:off x="4338" y="2258"/>
              <a:ext cx="32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15" y="7"/>
                </a:cxn>
                <a:cxn ang="0">
                  <a:pos x="24" y="7"/>
                </a:cxn>
                <a:cxn ang="0">
                  <a:pos x="32" y="0"/>
                </a:cxn>
                <a:cxn ang="0">
                  <a:pos x="15" y="0"/>
                </a:cxn>
                <a:cxn ang="0">
                  <a:pos x="0" y="7"/>
                </a:cxn>
              </a:cxnLst>
              <a:rect l="0" t="0" r="r" b="b"/>
              <a:pathLst>
                <a:path w="33" h="18">
                  <a:moveTo>
                    <a:pt x="0" y="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15" y="7"/>
                  </a:lnTo>
                  <a:lnTo>
                    <a:pt x="24" y="7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4" name="Freeform 262"/>
            <p:cNvSpPr>
              <a:spLocks/>
            </p:cNvSpPr>
            <p:nvPr/>
          </p:nvSpPr>
          <p:spPr bwMode="auto">
            <a:xfrm>
              <a:off x="4323" y="2161"/>
              <a:ext cx="131" cy="10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22"/>
                </a:cxn>
                <a:cxn ang="0">
                  <a:pos x="16" y="122"/>
                </a:cxn>
                <a:cxn ang="0">
                  <a:pos x="48" y="105"/>
                </a:cxn>
                <a:cxn ang="0">
                  <a:pos x="56" y="114"/>
                </a:cxn>
                <a:cxn ang="0">
                  <a:pos x="56" y="122"/>
                </a:cxn>
                <a:cxn ang="0">
                  <a:pos x="65" y="129"/>
                </a:cxn>
                <a:cxn ang="0">
                  <a:pos x="72" y="114"/>
                </a:cxn>
                <a:cxn ang="0">
                  <a:pos x="72" y="105"/>
                </a:cxn>
                <a:cxn ang="0">
                  <a:pos x="80" y="114"/>
                </a:cxn>
                <a:cxn ang="0">
                  <a:pos x="88" y="114"/>
                </a:cxn>
                <a:cxn ang="0">
                  <a:pos x="97" y="105"/>
                </a:cxn>
                <a:cxn ang="0">
                  <a:pos x="105" y="114"/>
                </a:cxn>
                <a:cxn ang="0">
                  <a:pos x="105" y="105"/>
                </a:cxn>
                <a:cxn ang="0">
                  <a:pos x="112" y="97"/>
                </a:cxn>
                <a:cxn ang="0">
                  <a:pos x="112" y="105"/>
                </a:cxn>
                <a:cxn ang="0">
                  <a:pos x="121" y="105"/>
                </a:cxn>
                <a:cxn ang="0">
                  <a:pos x="130" y="97"/>
                </a:cxn>
                <a:cxn ang="0">
                  <a:pos x="130" y="57"/>
                </a:cxn>
                <a:cxn ang="0">
                  <a:pos x="137" y="57"/>
                </a:cxn>
                <a:cxn ang="0">
                  <a:pos x="137" y="8"/>
                </a:cxn>
                <a:cxn ang="0">
                  <a:pos x="130" y="0"/>
                </a:cxn>
                <a:cxn ang="0">
                  <a:pos x="130" y="8"/>
                </a:cxn>
                <a:cxn ang="0">
                  <a:pos x="121" y="8"/>
                </a:cxn>
                <a:cxn ang="0">
                  <a:pos x="112" y="40"/>
                </a:cxn>
                <a:cxn ang="0">
                  <a:pos x="97" y="65"/>
                </a:cxn>
                <a:cxn ang="0">
                  <a:pos x="80" y="82"/>
                </a:cxn>
                <a:cxn ang="0">
                  <a:pos x="80" y="65"/>
                </a:cxn>
                <a:cxn ang="0">
                  <a:pos x="72" y="73"/>
                </a:cxn>
                <a:cxn ang="0">
                  <a:pos x="65" y="97"/>
                </a:cxn>
                <a:cxn ang="0">
                  <a:pos x="56" y="97"/>
                </a:cxn>
                <a:cxn ang="0">
                  <a:pos x="25" y="97"/>
                </a:cxn>
                <a:cxn ang="0">
                  <a:pos x="0" y="114"/>
                </a:cxn>
              </a:cxnLst>
              <a:rect l="0" t="0" r="r" b="b"/>
              <a:pathLst>
                <a:path w="138" h="130">
                  <a:moveTo>
                    <a:pt x="0" y="114"/>
                  </a:moveTo>
                  <a:lnTo>
                    <a:pt x="0" y="122"/>
                  </a:lnTo>
                  <a:lnTo>
                    <a:pt x="16" y="122"/>
                  </a:lnTo>
                  <a:lnTo>
                    <a:pt x="48" y="105"/>
                  </a:lnTo>
                  <a:lnTo>
                    <a:pt x="56" y="114"/>
                  </a:lnTo>
                  <a:lnTo>
                    <a:pt x="56" y="122"/>
                  </a:lnTo>
                  <a:lnTo>
                    <a:pt x="65" y="129"/>
                  </a:lnTo>
                  <a:lnTo>
                    <a:pt x="72" y="114"/>
                  </a:lnTo>
                  <a:lnTo>
                    <a:pt x="72" y="105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7" y="105"/>
                  </a:lnTo>
                  <a:lnTo>
                    <a:pt x="105" y="114"/>
                  </a:lnTo>
                  <a:lnTo>
                    <a:pt x="105" y="105"/>
                  </a:lnTo>
                  <a:lnTo>
                    <a:pt x="112" y="97"/>
                  </a:lnTo>
                  <a:lnTo>
                    <a:pt x="112" y="105"/>
                  </a:lnTo>
                  <a:lnTo>
                    <a:pt x="121" y="105"/>
                  </a:lnTo>
                  <a:lnTo>
                    <a:pt x="130" y="97"/>
                  </a:lnTo>
                  <a:lnTo>
                    <a:pt x="130" y="57"/>
                  </a:lnTo>
                  <a:lnTo>
                    <a:pt x="137" y="57"/>
                  </a:lnTo>
                  <a:lnTo>
                    <a:pt x="137" y="8"/>
                  </a:lnTo>
                  <a:lnTo>
                    <a:pt x="130" y="0"/>
                  </a:lnTo>
                  <a:lnTo>
                    <a:pt x="130" y="8"/>
                  </a:lnTo>
                  <a:lnTo>
                    <a:pt x="121" y="8"/>
                  </a:lnTo>
                  <a:lnTo>
                    <a:pt x="112" y="40"/>
                  </a:lnTo>
                  <a:lnTo>
                    <a:pt x="97" y="65"/>
                  </a:lnTo>
                  <a:lnTo>
                    <a:pt x="80" y="82"/>
                  </a:lnTo>
                  <a:lnTo>
                    <a:pt x="80" y="65"/>
                  </a:lnTo>
                  <a:lnTo>
                    <a:pt x="72" y="73"/>
                  </a:lnTo>
                  <a:lnTo>
                    <a:pt x="65" y="97"/>
                  </a:lnTo>
                  <a:lnTo>
                    <a:pt x="56" y="97"/>
                  </a:lnTo>
                  <a:lnTo>
                    <a:pt x="25" y="97"/>
                  </a:lnTo>
                  <a:lnTo>
                    <a:pt x="0" y="11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5" name="Freeform 263"/>
            <p:cNvSpPr>
              <a:spLocks/>
            </p:cNvSpPr>
            <p:nvPr/>
          </p:nvSpPr>
          <p:spPr bwMode="auto">
            <a:xfrm>
              <a:off x="4429" y="2103"/>
              <a:ext cx="77" cy="5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73"/>
                </a:cxn>
                <a:cxn ang="0">
                  <a:pos x="18" y="65"/>
                </a:cxn>
                <a:cxn ang="0">
                  <a:pos x="9" y="65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50" y="65"/>
                </a:cxn>
                <a:cxn ang="0">
                  <a:pos x="58" y="50"/>
                </a:cxn>
                <a:cxn ang="0">
                  <a:pos x="65" y="50"/>
                </a:cxn>
                <a:cxn ang="0">
                  <a:pos x="81" y="41"/>
                </a:cxn>
                <a:cxn ang="0">
                  <a:pos x="75" y="41"/>
                </a:cxn>
                <a:cxn ang="0">
                  <a:pos x="65" y="31"/>
                </a:cxn>
                <a:cxn ang="0">
                  <a:pos x="75" y="25"/>
                </a:cxn>
                <a:cxn ang="0">
                  <a:pos x="65" y="31"/>
                </a:cxn>
                <a:cxn ang="0">
                  <a:pos x="50" y="25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8" y="50"/>
                </a:cxn>
                <a:cxn ang="0">
                  <a:pos x="9" y="41"/>
                </a:cxn>
                <a:cxn ang="0">
                  <a:pos x="9" y="50"/>
                </a:cxn>
                <a:cxn ang="0">
                  <a:pos x="0" y="56"/>
                </a:cxn>
              </a:cxnLst>
              <a:rect l="0" t="0" r="r" b="b"/>
              <a:pathLst>
                <a:path w="82" h="74">
                  <a:moveTo>
                    <a:pt x="0" y="56"/>
                  </a:moveTo>
                  <a:lnTo>
                    <a:pt x="0" y="73"/>
                  </a:lnTo>
                  <a:lnTo>
                    <a:pt x="18" y="65"/>
                  </a:lnTo>
                  <a:lnTo>
                    <a:pt x="9" y="65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50" y="65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81" y="41"/>
                  </a:lnTo>
                  <a:lnTo>
                    <a:pt x="75" y="41"/>
                  </a:lnTo>
                  <a:lnTo>
                    <a:pt x="65" y="31"/>
                  </a:lnTo>
                  <a:lnTo>
                    <a:pt x="75" y="25"/>
                  </a:lnTo>
                  <a:lnTo>
                    <a:pt x="65" y="31"/>
                  </a:lnTo>
                  <a:lnTo>
                    <a:pt x="50" y="25"/>
                  </a:lnTo>
                  <a:lnTo>
                    <a:pt x="25" y="0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8" y="50"/>
                  </a:lnTo>
                  <a:lnTo>
                    <a:pt x="9" y="41"/>
                  </a:lnTo>
                  <a:lnTo>
                    <a:pt x="9" y="50"/>
                  </a:lnTo>
                  <a:lnTo>
                    <a:pt x="0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6" name="Freeform 264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7" name="Freeform 265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8" name="Freeform 266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39" name="Freeform 267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0" name="Freeform 268"/>
            <p:cNvSpPr>
              <a:spLocks/>
            </p:cNvSpPr>
            <p:nvPr/>
          </p:nvSpPr>
          <p:spPr bwMode="auto">
            <a:xfrm>
              <a:off x="4453" y="1967"/>
              <a:ext cx="31" cy="13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59"/>
                </a:cxn>
                <a:cxn ang="0">
                  <a:pos x="8" y="65"/>
                </a:cxn>
                <a:cxn ang="0">
                  <a:pos x="0" y="115"/>
                </a:cxn>
                <a:cxn ang="0">
                  <a:pos x="8" y="131"/>
                </a:cxn>
                <a:cxn ang="0">
                  <a:pos x="0" y="155"/>
                </a:cxn>
                <a:cxn ang="0">
                  <a:pos x="8" y="171"/>
                </a:cxn>
                <a:cxn ang="0">
                  <a:pos x="8" y="155"/>
                </a:cxn>
                <a:cxn ang="0">
                  <a:pos x="25" y="162"/>
                </a:cxn>
                <a:cxn ang="0">
                  <a:pos x="25" y="155"/>
                </a:cxn>
                <a:cxn ang="0">
                  <a:pos x="8" y="131"/>
                </a:cxn>
                <a:cxn ang="0">
                  <a:pos x="16" y="107"/>
                </a:cxn>
                <a:cxn ang="0">
                  <a:pos x="25" y="107"/>
                </a:cxn>
                <a:cxn ang="0">
                  <a:pos x="33" y="107"/>
                </a:cxn>
                <a:cxn ang="0">
                  <a:pos x="16" y="5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0"/>
                </a:cxn>
                <a:cxn ang="0">
                  <a:pos x="0" y="18"/>
                </a:cxn>
              </a:cxnLst>
              <a:rect l="0" t="0" r="r" b="b"/>
              <a:pathLst>
                <a:path w="34" h="172">
                  <a:moveTo>
                    <a:pt x="0" y="18"/>
                  </a:moveTo>
                  <a:lnTo>
                    <a:pt x="0" y="59"/>
                  </a:lnTo>
                  <a:lnTo>
                    <a:pt x="8" y="65"/>
                  </a:lnTo>
                  <a:lnTo>
                    <a:pt x="0" y="115"/>
                  </a:lnTo>
                  <a:lnTo>
                    <a:pt x="8" y="131"/>
                  </a:lnTo>
                  <a:lnTo>
                    <a:pt x="0" y="155"/>
                  </a:lnTo>
                  <a:lnTo>
                    <a:pt x="8" y="171"/>
                  </a:lnTo>
                  <a:lnTo>
                    <a:pt x="8" y="15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8" y="131"/>
                  </a:lnTo>
                  <a:lnTo>
                    <a:pt x="16" y="107"/>
                  </a:lnTo>
                  <a:lnTo>
                    <a:pt x="25" y="107"/>
                  </a:lnTo>
                  <a:lnTo>
                    <a:pt x="33" y="107"/>
                  </a:lnTo>
                  <a:lnTo>
                    <a:pt x="16" y="5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1" name="Freeform 269"/>
            <p:cNvSpPr>
              <a:spLocks/>
            </p:cNvSpPr>
            <p:nvPr/>
          </p:nvSpPr>
          <p:spPr bwMode="auto">
            <a:xfrm>
              <a:off x="4896" y="1567"/>
              <a:ext cx="55" cy="26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33" y="25"/>
                </a:cxn>
                <a:cxn ang="0">
                  <a:pos x="58" y="16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0" y="16"/>
                </a:cxn>
                <a:cxn ang="0">
                  <a:pos x="8" y="32"/>
                </a:cxn>
                <a:cxn ang="0">
                  <a:pos x="18" y="25"/>
                </a:cxn>
              </a:cxnLst>
              <a:rect l="0" t="0" r="r" b="b"/>
              <a:pathLst>
                <a:path w="59" h="33">
                  <a:moveTo>
                    <a:pt x="18" y="25"/>
                  </a:moveTo>
                  <a:lnTo>
                    <a:pt x="33" y="25"/>
                  </a:lnTo>
                  <a:lnTo>
                    <a:pt x="58" y="16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1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2" name="Freeform 270"/>
            <p:cNvSpPr>
              <a:spLocks/>
            </p:cNvSpPr>
            <p:nvPr/>
          </p:nvSpPr>
          <p:spPr bwMode="auto">
            <a:xfrm>
              <a:off x="4438" y="1488"/>
              <a:ext cx="39" cy="2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24"/>
                </a:cxn>
                <a:cxn ang="0">
                  <a:pos x="41" y="34"/>
                </a:cxn>
                <a:cxn ang="0">
                  <a:pos x="41" y="17"/>
                </a:cxn>
                <a:cxn ang="0">
                  <a:pos x="24" y="0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42" h="35">
                  <a:moveTo>
                    <a:pt x="0" y="17"/>
                  </a:moveTo>
                  <a:lnTo>
                    <a:pt x="16" y="24"/>
                  </a:lnTo>
                  <a:lnTo>
                    <a:pt x="41" y="34"/>
                  </a:lnTo>
                  <a:lnTo>
                    <a:pt x="41" y="1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3" name="Freeform 271"/>
            <p:cNvSpPr>
              <a:spLocks/>
            </p:cNvSpPr>
            <p:nvPr/>
          </p:nvSpPr>
          <p:spPr bwMode="auto">
            <a:xfrm>
              <a:off x="4438" y="1476"/>
              <a:ext cx="1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4" name="Freeform 272"/>
            <p:cNvSpPr>
              <a:spLocks/>
            </p:cNvSpPr>
            <p:nvPr/>
          </p:nvSpPr>
          <p:spPr bwMode="auto">
            <a:xfrm>
              <a:off x="4513" y="1426"/>
              <a:ext cx="5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16"/>
                </a:cxn>
                <a:cxn ang="0">
                  <a:pos x="9" y="6"/>
                </a:cxn>
                <a:cxn ang="0">
                  <a:pos x="0" y="0"/>
                </a:cxn>
              </a:cxnLst>
              <a:rect l="0" t="0" r="r" b="b"/>
              <a:pathLst>
                <a:path w="58" h="41">
                  <a:moveTo>
                    <a:pt x="0" y="0"/>
                  </a:moveTo>
                  <a:lnTo>
                    <a:pt x="9" y="23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16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5" name="Freeform 273"/>
            <p:cNvSpPr>
              <a:spLocks/>
            </p:cNvSpPr>
            <p:nvPr/>
          </p:nvSpPr>
          <p:spPr bwMode="auto">
            <a:xfrm>
              <a:off x="4399" y="1398"/>
              <a:ext cx="92" cy="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" y="74"/>
                </a:cxn>
                <a:cxn ang="0">
                  <a:pos x="25" y="74"/>
                </a:cxn>
                <a:cxn ang="0">
                  <a:pos x="65" y="57"/>
                </a:cxn>
                <a:cxn ang="0">
                  <a:pos x="73" y="65"/>
                </a:cxn>
                <a:cxn ang="0">
                  <a:pos x="97" y="40"/>
                </a:cxn>
                <a:cxn ang="0">
                  <a:pos x="97" y="25"/>
                </a:cxn>
                <a:cxn ang="0">
                  <a:pos x="90" y="16"/>
                </a:cxn>
                <a:cxn ang="0">
                  <a:pos x="82" y="16"/>
                </a:cxn>
                <a:cxn ang="0">
                  <a:pos x="65" y="0"/>
                </a:cxn>
                <a:cxn ang="0">
                  <a:pos x="50" y="16"/>
                </a:cxn>
                <a:cxn ang="0">
                  <a:pos x="25" y="0"/>
                </a:cxn>
                <a:cxn ang="0">
                  <a:pos x="0" y="9"/>
                </a:cxn>
                <a:cxn ang="0">
                  <a:pos x="0" y="50"/>
                </a:cxn>
              </a:cxnLst>
              <a:rect l="0" t="0" r="r" b="b"/>
              <a:pathLst>
                <a:path w="98" h="75">
                  <a:moveTo>
                    <a:pt x="0" y="50"/>
                  </a:moveTo>
                  <a:lnTo>
                    <a:pt x="8" y="74"/>
                  </a:lnTo>
                  <a:lnTo>
                    <a:pt x="25" y="74"/>
                  </a:lnTo>
                  <a:lnTo>
                    <a:pt x="65" y="57"/>
                  </a:lnTo>
                  <a:lnTo>
                    <a:pt x="73" y="65"/>
                  </a:lnTo>
                  <a:lnTo>
                    <a:pt x="97" y="40"/>
                  </a:lnTo>
                  <a:lnTo>
                    <a:pt x="97" y="25"/>
                  </a:lnTo>
                  <a:lnTo>
                    <a:pt x="90" y="16"/>
                  </a:lnTo>
                  <a:lnTo>
                    <a:pt x="82" y="16"/>
                  </a:lnTo>
                  <a:lnTo>
                    <a:pt x="65" y="0"/>
                  </a:lnTo>
                  <a:lnTo>
                    <a:pt x="50" y="16"/>
                  </a:lnTo>
                  <a:lnTo>
                    <a:pt x="25" y="0"/>
                  </a:lnTo>
                  <a:lnTo>
                    <a:pt x="0" y="9"/>
                  </a:lnTo>
                  <a:lnTo>
                    <a:pt x="0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6" name="Freeform 274"/>
            <p:cNvSpPr>
              <a:spLocks/>
            </p:cNvSpPr>
            <p:nvPr/>
          </p:nvSpPr>
          <p:spPr bwMode="auto">
            <a:xfrm>
              <a:off x="3365" y="1361"/>
              <a:ext cx="209" cy="239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25" y="290"/>
                </a:cxn>
                <a:cxn ang="0">
                  <a:pos x="66" y="299"/>
                </a:cxn>
                <a:cxn ang="0">
                  <a:pos x="74" y="290"/>
                </a:cxn>
                <a:cxn ang="0">
                  <a:pos x="58" y="274"/>
                </a:cxn>
                <a:cxn ang="0">
                  <a:pos x="49" y="258"/>
                </a:cxn>
                <a:cxn ang="0">
                  <a:pos x="49" y="218"/>
                </a:cxn>
                <a:cxn ang="0">
                  <a:pos x="58" y="202"/>
                </a:cxn>
                <a:cxn ang="0">
                  <a:pos x="114" y="104"/>
                </a:cxn>
                <a:cxn ang="0">
                  <a:pos x="155" y="72"/>
                </a:cxn>
                <a:cxn ang="0">
                  <a:pos x="220" y="40"/>
                </a:cxn>
                <a:cxn ang="0">
                  <a:pos x="220" y="7"/>
                </a:cxn>
                <a:cxn ang="0">
                  <a:pos x="205" y="0"/>
                </a:cxn>
                <a:cxn ang="0">
                  <a:pos x="188" y="16"/>
                </a:cxn>
                <a:cxn ang="0">
                  <a:pos x="171" y="32"/>
                </a:cxn>
                <a:cxn ang="0">
                  <a:pos x="146" y="40"/>
                </a:cxn>
                <a:cxn ang="0">
                  <a:pos x="123" y="40"/>
                </a:cxn>
                <a:cxn ang="0">
                  <a:pos x="99" y="56"/>
                </a:cxn>
                <a:cxn ang="0">
                  <a:pos x="74" y="87"/>
                </a:cxn>
                <a:cxn ang="0">
                  <a:pos x="49" y="104"/>
                </a:cxn>
                <a:cxn ang="0">
                  <a:pos x="49" y="121"/>
                </a:cxn>
                <a:cxn ang="0">
                  <a:pos x="41" y="144"/>
                </a:cxn>
                <a:cxn ang="0">
                  <a:pos x="25" y="160"/>
                </a:cxn>
                <a:cxn ang="0">
                  <a:pos x="34" y="177"/>
                </a:cxn>
                <a:cxn ang="0">
                  <a:pos x="25" y="194"/>
                </a:cxn>
                <a:cxn ang="0">
                  <a:pos x="9" y="209"/>
                </a:cxn>
                <a:cxn ang="0">
                  <a:pos x="18" y="225"/>
                </a:cxn>
                <a:cxn ang="0">
                  <a:pos x="0" y="234"/>
                </a:cxn>
                <a:cxn ang="0">
                  <a:pos x="0" y="258"/>
                </a:cxn>
              </a:cxnLst>
              <a:rect l="0" t="0" r="r" b="b"/>
              <a:pathLst>
                <a:path w="221" h="300">
                  <a:moveTo>
                    <a:pt x="0" y="258"/>
                  </a:moveTo>
                  <a:lnTo>
                    <a:pt x="25" y="290"/>
                  </a:lnTo>
                  <a:lnTo>
                    <a:pt x="66" y="299"/>
                  </a:lnTo>
                  <a:lnTo>
                    <a:pt x="74" y="290"/>
                  </a:lnTo>
                  <a:lnTo>
                    <a:pt x="58" y="274"/>
                  </a:lnTo>
                  <a:lnTo>
                    <a:pt x="49" y="258"/>
                  </a:lnTo>
                  <a:lnTo>
                    <a:pt x="49" y="218"/>
                  </a:lnTo>
                  <a:lnTo>
                    <a:pt x="58" y="202"/>
                  </a:lnTo>
                  <a:lnTo>
                    <a:pt x="114" y="104"/>
                  </a:lnTo>
                  <a:lnTo>
                    <a:pt x="155" y="72"/>
                  </a:lnTo>
                  <a:lnTo>
                    <a:pt x="220" y="40"/>
                  </a:lnTo>
                  <a:lnTo>
                    <a:pt x="220" y="7"/>
                  </a:lnTo>
                  <a:lnTo>
                    <a:pt x="205" y="0"/>
                  </a:lnTo>
                  <a:lnTo>
                    <a:pt x="188" y="16"/>
                  </a:lnTo>
                  <a:lnTo>
                    <a:pt x="171" y="32"/>
                  </a:lnTo>
                  <a:lnTo>
                    <a:pt x="146" y="40"/>
                  </a:lnTo>
                  <a:lnTo>
                    <a:pt x="123" y="40"/>
                  </a:lnTo>
                  <a:lnTo>
                    <a:pt x="99" y="56"/>
                  </a:lnTo>
                  <a:lnTo>
                    <a:pt x="74" y="87"/>
                  </a:lnTo>
                  <a:lnTo>
                    <a:pt x="49" y="104"/>
                  </a:lnTo>
                  <a:lnTo>
                    <a:pt x="49" y="121"/>
                  </a:lnTo>
                  <a:lnTo>
                    <a:pt x="41" y="144"/>
                  </a:lnTo>
                  <a:lnTo>
                    <a:pt x="25" y="160"/>
                  </a:lnTo>
                  <a:lnTo>
                    <a:pt x="34" y="177"/>
                  </a:lnTo>
                  <a:lnTo>
                    <a:pt x="25" y="194"/>
                  </a:lnTo>
                  <a:lnTo>
                    <a:pt x="9" y="209"/>
                  </a:lnTo>
                  <a:lnTo>
                    <a:pt x="18" y="225"/>
                  </a:lnTo>
                  <a:lnTo>
                    <a:pt x="0" y="234"/>
                  </a:lnTo>
                  <a:lnTo>
                    <a:pt x="0" y="2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7" name="Freeform 275"/>
            <p:cNvSpPr>
              <a:spLocks/>
            </p:cNvSpPr>
            <p:nvPr/>
          </p:nvSpPr>
          <p:spPr bwMode="auto">
            <a:xfrm>
              <a:off x="3327" y="1625"/>
              <a:ext cx="23" cy="2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7" y="24"/>
                </a:cxn>
                <a:cxn ang="0">
                  <a:pos x="24" y="15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33"/>
                </a:cxn>
              </a:cxnLst>
              <a:rect l="0" t="0" r="r" b="b"/>
              <a:pathLst>
                <a:path w="25" h="34">
                  <a:moveTo>
                    <a:pt x="0" y="33"/>
                  </a:moveTo>
                  <a:lnTo>
                    <a:pt x="17" y="24"/>
                  </a:lnTo>
                  <a:lnTo>
                    <a:pt x="24" y="15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8" name="Freeform 276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49" name="Freeform 277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0" name="Freeform 278"/>
            <p:cNvSpPr>
              <a:spLocks/>
            </p:cNvSpPr>
            <p:nvPr/>
          </p:nvSpPr>
          <p:spPr bwMode="auto">
            <a:xfrm>
              <a:off x="2860" y="1941"/>
              <a:ext cx="16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1" name="Freeform 279"/>
            <p:cNvSpPr>
              <a:spLocks/>
            </p:cNvSpPr>
            <p:nvPr/>
          </p:nvSpPr>
          <p:spPr bwMode="auto">
            <a:xfrm>
              <a:off x="2875" y="1935"/>
              <a:ext cx="18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2" name="Freeform 280"/>
            <p:cNvSpPr>
              <a:spLocks/>
            </p:cNvSpPr>
            <p:nvPr/>
          </p:nvSpPr>
          <p:spPr bwMode="auto">
            <a:xfrm>
              <a:off x="2875" y="1955"/>
              <a:ext cx="1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3" name="Freeform 281"/>
            <p:cNvSpPr>
              <a:spLocks/>
            </p:cNvSpPr>
            <p:nvPr/>
          </p:nvSpPr>
          <p:spPr bwMode="auto">
            <a:xfrm>
              <a:off x="2661" y="1889"/>
              <a:ext cx="101" cy="150"/>
            </a:xfrm>
            <a:custGeom>
              <a:avLst/>
              <a:gdLst/>
              <a:ahLst/>
              <a:cxnLst>
                <a:cxn ang="0">
                  <a:pos x="18" y="187"/>
                </a:cxn>
                <a:cxn ang="0">
                  <a:pos x="24" y="179"/>
                </a:cxn>
                <a:cxn ang="0">
                  <a:pos x="41" y="187"/>
                </a:cxn>
                <a:cxn ang="0">
                  <a:pos x="41" y="179"/>
                </a:cxn>
                <a:cxn ang="0">
                  <a:pos x="49" y="171"/>
                </a:cxn>
                <a:cxn ang="0">
                  <a:pos x="58" y="179"/>
                </a:cxn>
                <a:cxn ang="0">
                  <a:pos x="66" y="171"/>
                </a:cxn>
                <a:cxn ang="0">
                  <a:pos x="98" y="171"/>
                </a:cxn>
                <a:cxn ang="0">
                  <a:pos x="106" y="162"/>
                </a:cxn>
                <a:cxn ang="0">
                  <a:pos x="90" y="162"/>
                </a:cxn>
                <a:cxn ang="0">
                  <a:pos x="106" y="138"/>
                </a:cxn>
                <a:cxn ang="0">
                  <a:pos x="98" y="131"/>
                </a:cxn>
                <a:cxn ang="0">
                  <a:pos x="90" y="131"/>
                </a:cxn>
                <a:cxn ang="0">
                  <a:pos x="81" y="131"/>
                </a:cxn>
                <a:cxn ang="0">
                  <a:pos x="90" y="122"/>
                </a:cxn>
                <a:cxn ang="0">
                  <a:pos x="90" y="115"/>
                </a:cxn>
                <a:cxn ang="0">
                  <a:pos x="81" y="97"/>
                </a:cxn>
                <a:cxn ang="0">
                  <a:pos x="74" y="91"/>
                </a:cxn>
                <a:cxn ang="0">
                  <a:pos x="58" y="66"/>
                </a:cxn>
                <a:cxn ang="0">
                  <a:pos x="41" y="57"/>
                </a:cxn>
                <a:cxn ang="0">
                  <a:pos x="66" y="25"/>
                </a:cxn>
                <a:cxn ang="0">
                  <a:pos x="58" y="17"/>
                </a:cxn>
                <a:cxn ang="0">
                  <a:pos x="33" y="25"/>
                </a:cxn>
                <a:cxn ang="0">
                  <a:pos x="33" y="1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24" y="0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9" y="33"/>
                </a:cxn>
                <a:cxn ang="0">
                  <a:pos x="18" y="33"/>
                </a:cxn>
                <a:cxn ang="0">
                  <a:pos x="9" y="50"/>
                </a:cxn>
                <a:cxn ang="0">
                  <a:pos x="18" y="50"/>
                </a:cxn>
                <a:cxn ang="0">
                  <a:pos x="18" y="57"/>
                </a:cxn>
                <a:cxn ang="0">
                  <a:pos x="9" y="66"/>
                </a:cxn>
                <a:cxn ang="0">
                  <a:pos x="18" y="66"/>
                </a:cxn>
                <a:cxn ang="0">
                  <a:pos x="24" y="75"/>
                </a:cxn>
                <a:cxn ang="0">
                  <a:pos x="18" y="82"/>
                </a:cxn>
                <a:cxn ang="0">
                  <a:pos x="24" y="91"/>
                </a:cxn>
                <a:cxn ang="0">
                  <a:pos x="41" y="82"/>
                </a:cxn>
                <a:cxn ang="0">
                  <a:pos x="41" y="91"/>
                </a:cxn>
                <a:cxn ang="0">
                  <a:pos x="41" y="97"/>
                </a:cxn>
                <a:cxn ang="0">
                  <a:pos x="49" y="97"/>
                </a:cxn>
                <a:cxn ang="0">
                  <a:pos x="49" y="115"/>
                </a:cxn>
                <a:cxn ang="0">
                  <a:pos x="24" y="115"/>
                </a:cxn>
                <a:cxn ang="0">
                  <a:pos x="33" y="122"/>
                </a:cxn>
                <a:cxn ang="0">
                  <a:pos x="24" y="131"/>
                </a:cxn>
                <a:cxn ang="0">
                  <a:pos x="33" y="131"/>
                </a:cxn>
                <a:cxn ang="0">
                  <a:pos x="33" y="138"/>
                </a:cxn>
                <a:cxn ang="0">
                  <a:pos x="18" y="147"/>
                </a:cxn>
                <a:cxn ang="0">
                  <a:pos x="24" y="156"/>
                </a:cxn>
                <a:cxn ang="0">
                  <a:pos x="33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49" y="162"/>
                </a:cxn>
                <a:cxn ang="0">
                  <a:pos x="33" y="162"/>
                </a:cxn>
                <a:cxn ang="0">
                  <a:pos x="18" y="187"/>
                </a:cxn>
              </a:cxnLst>
              <a:rect l="0" t="0" r="r" b="b"/>
              <a:pathLst>
                <a:path w="107" h="188">
                  <a:moveTo>
                    <a:pt x="18" y="187"/>
                  </a:moveTo>
                  <a:lnTo>
                    <a:pt x="24" y="179"/>
                  </a:lnTo>
                  <a:lnTo>
                    <a:pt x="41" y="187"/>
                  </a:lnTo>
                  <a:lnTo>
                    <a:pt x="41" y="179"/>
                  </a:lnTo>
                  <a:lnTo>
                    <a:pt x="49" y="171"/>
                  </a:lnTo>
                  <a:lnTo>
                    <a:pt x="58" y="179"/>
                  </a:lnTo>
                  <a:lnTo>
                    <a:pt x="66" y="171"/>
                  </a:lnTo>
                  <a:lnTo>
                    <a:pt x="98" y="171"/>
                  </a:lnTo>
                  <a:lnTo>
                    <a:pt x="106" y="162"/>
                  </a:lnTo>
                  <a:lnTo>
                    <a:pt x="90" y="162"/>
                  </a:lnTo>
                  <a:lnTo>
                    <a:pt x="106" y="138"/>
                  </a:lnTo>
                  <a:lnTo>
                    <a:pt x="98" y="131"/>
                  </a:lnTo>
                  <a:lnTo>
                    <a:pt x="90" y="131"/>
                  </a:lnTo>
                  <a:lnTo>
                    <a:pt x="81" y="131"/>
                  </a:lnTo>
                  <a:lnTo>
                    <a:pt x="90" y="122"/>
                  </a:lnTo>
                  <a:lnTo>
                    <a:pt x="90" y="115"/>
                  </a:lnTo>
                  <a:lnTo>
                    <a:pt x="81" y="97"/>
                  </a:lnTo>
                  <a:lnTo>
                    <a:pt x="74" y="91"/>
                  </a:lnTo>
                  <a:lnTo>
                    <a:pt x="58" y="66"/>
                  </a:lnTo>
                  <a:lnTo>
                    <a:pt x="41" y="57"/>
                  </a:lnTo>
                  <a:lnTo>
                    <a:pt x="66" y="25"/>
                  </a:lnTo>
                  <a:lnTo>
                    <a:pt x="58" y="17"/>
                  </a:lnTo>
                  <a:lnTo>
                    <a:pt x="33" y="25"/>
                  </a:lnTo>
                  <a:lnTo>
                    <a:pt x="33" y="1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18" y="33"/>
                  </a:lnTo>
                  <a:lnTo>
                    <a:pt x="9" y="50"/>
                  </a:lnTo>
                  <a:lnTo>
                    <a:pt x="18" y="50"/>
                  </a:lnTo>
                  <a:lnTo>
                    <a:pt x="18" y="57"/>
                  </a:lnTo>
                  <a:lnTo>
                    <a:pt x="9" y="66"/>
                  </a:lnTo>
                  <a:lnTo>
                    <a:pt x="18" y="66"/>
                  </a:lnTo>
                  <a:lnTo>
                    <a:pt x="24" y="75"/>
                  </a:lnTo>
                  <a:lnTo>
                    <a:pt x="18" y="82"/>
                  </a:lnTo>
                  <a:lnTo>
                    <a:pt x="24" y="91"/>
                  </a:lnTo>
                  <a:lnTo>
                    <a:pt x="41" y="82"/>
                  </a:lnTo>
                  <a:lnTo>
                    <a:pt x="41" y="91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49" y="115"/>
                  </a:lnTo>
                  <a:lnTo>
                    <a:pt x="24" y="115"/>
                  </a:lnTo>
                  <a:lnTo>
                    <a:pt x="33" y="122"/>
                  </a:lnTo>
                  <a:lnTo>
                    <a:pt x="24" y="131"/>
                  </a:lnTo>
                  <a:lnTo>
                    <a:pt x="33" y="131"/>
                  </a:lnTo>
                  <a:lnTo>
                    <a:pt x="33" y="138"/>
                  </a:lnTo>
                  <a:lnTo>
                    <a:pt x="18" y="147"/>
                  </a:lnTo>
                  <a:lnTo>
                    <a:pt x="24" y="156"/>
                  </a:lnTo>
                  <a:lnTo>
                    <a:pt x="33" y="156"/>
                  </a:lnTo>
                  <a:lnTo>
                    <a:pt x="41" y="162"/>
                  </a:lnTo>
                  <a:lnTo>
                    <a:pt x="49" y="156"/>
                  </a:lnTo>
                  <a:lnTo>
                    <a:pt x="49" y="162"/>
                  </a:lnTo>
                  <a:lnTo>
                    <a:pt x="33" y="162"/>
                  </a:lnTo>
                  <a:lnTo>
                    <a:pt x="18" y="18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4" name="Freeform 282"/>
            <p:cNvSpPr>
              <a:spLocks/>
            </p:cNvSpPr>
            <p:nvPr/>
          </p:nvSpPr>
          <p:spPr bwMode="auto">
            <a:xfrm>
              <a:off x="2845" y="2143"/>
              <a:ext cx="16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3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6"/>
                </a:cxn>
              </a:cxnLst>
              <a:rect l="0" t="0" r="r" b="b"/>
              <a:pathLst>
                <a:path w="17" h="32">
                  <a:moveTo>
                    <a:pt x="0" y="6"/>
                  </a:moveTo>
                  <a:lnTo>
                    <a:pt x="0" y="23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5" name="Freeform 283"/>
            <p:cNvSpPr>
              <a:spLocks/>
            </p:cNvSpPr>
            <p:nvPr/>
          </p:nvSpPr>
          <p:spPr bwMode="auto">
            <a:xfrm>
              <a:off x="2837" y="2168"/>
              <a:ext cx="2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2"/>
                </a:cxn>
                <a:cxn ang="0">
                  <a:pos x="9" y="41"/>
                </a:cxn>
                <a:cxn ang="0">
                  <a:pos x="19" y="32"/>
                </a:cxn>
                <a:cxn ang="0">
                  <a:pos x="25" y="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9" y="32"/>
                  </a:lnTo>
                  <a:lnTo>
                    <a:pt x="9" y="41"/>
                  </a:lnTo>
                  <a:lnTo>
                    <a:pt x="19" y="32"/>
                  </a:lnTo>
                  <a:lnTo>
                    <a:pt x="25" y="9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6" name="Freeform 284"/>
            <p:cNvSpPr>
              <a:spLocks/>
            </p:cNvSpPr>
            <p:nvPr/>
          </p:nvSpPr>
          <p:spPr bwMode="auto">
            <a:xfrm>
              <a:off x="2893" y="2206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32" y="25"/>
                </a:cxn>
                <a:cxn ang="0">
                  <a:pos x="40" y="0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41" h="26">
                  <a:moveTo>
                    <a:pt x="0" y="0"/>
                  </a:moveTo>
                  <a:lnTo>
                    <a:pt x="0" y="8"/>
                  </a:lnTo>
                  <a:lnTo>
                    <a:pt x="32" y="25"/>
                  </a:lnTo>
                  <a:lnTo>
                    <a:pt x="40" y="0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7" name="Freeform 285"/>
            <p:cNvSpPr>
              <a:spLocks/>
            </p:cNvSpPr>
            <p:nvPr/>
          </p:nvSpPr>
          <p:spPr bwMode="auto">
            <a:xfrm>
              <a:off x="2998" y="2206"/>
              <a:ext cx="25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9" y="25"/>
                </a:cxn>
                <a:cxn ang="0">
                  <a:pos x="16" y="25"/>
                </a:cxn>
                <a:cxn ang="0">
                  <a:pos x="25" y="25"/>
                </a:cxn>
                <a:cxn ang="0">
                  <a:pos x="16" y="8"/>
                </a:cxn>
                <a:cxn ang="0">
                  <a:pos x="25" y="16"/>
                </a:cxn>
                <a:cxn ang="0">
                  <a:pos x="25" y="8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r" b="b"/>
              <a:pathLst>
                <a:path w="26" h="26">
                  <a:moveTo>
                    <a:pt x="0" y="8"/>
                  </a:moveTo>
                  <a:lnTo>
                    <a:pt x="9" y="8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25" y="25"/>
                  </a:lnTo>
                  <a:lnTo>
                    <a:pt x="16" y="8"/>
                  </a:lnTo>
                  <a:lnTo>
                    <a:pt x="25" y="16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8" name="Freeform 286"/>
            <p:cNvSpPr>
              <a:spLocks/>
            </p:cNvSpPr>
            <p:nvPr/>
          </p:nvSpPr>
          <p:spPr bwMode="auto">
            <a:xfrm>
              <a:off x="3127" y="2238"/>
              <a:ext cx="33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17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18">
                  <a:moveTo>
                    <a:pt x="0" y="8"/>
                  </a:moveTo>
                  <a:lnTo>
                    <a:pt x="10" y="17"/>
                  </a:lnTo>
                  <a:lnTo>
                    <a:pt x="18" y="17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59" name="Freeform 287"/>
            <p:cNvSpPr>
              <a:spLocks/>
            </p:cNvSpPr>
            <p:nvPr/>
          </p:nvSpPr>
          <p:spPr bwMode="auto">
            <a:xfrm>
              <a:off x="2770" y="2180"/>
              <a:ext cx="15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6"/>
                </a:cxn>
                <a:cxn ang="0">
                  <a:pos x="16" y="9"/>
                </a:cxn>
                <a:cxn ang="0">
                  <a:pos x="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6" y="16"/>
                  </a:lnTo>
                  <a:lnTo>
                    <a:pt x="16" y="9"/>
                  </a:lnTo>
                  <a:lnTo>
                    <a:pt x="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0" name="Freeform 288"/>
            <p:cNvSpPr>
              <a:spLocks/>
            </p:cNvSpPr>
            <p:nvPr/>
          </p:nvSpPr>
          <p:spPr bwMode="auto">
            <a:xfrm>
              <a:off x="4108" y="2735"/>
              <a:ext cx="492" cy="324"/>
            </a:xfrm>
            <a:custGeom>
              <a:avLst/>
              <a:gdLst/>
              <a:ahLst/>
              <a:cxnLst>
                <a:cxn ang="0">
                  <a:pos x="48" y="342"/>
                </a:cxn>
                <a:cxn ang="0">
                  <a:pos x="89" y="317"/>
                </a:cxn>
                <a:cxn ang="0">
                  <a:pos x="138" y="308"/>
                </a:cxn>
                <a:cxn ang="0">
                  <a:pos x="234" y="283"/>
                </a:cxn>
                <a:cxn ang="0">
                  <a:pos x="268" y="308"/>
                </a:cxn>
                <a:cxn ang="0">
                  <a:pos x="293" y="342"/>
                </a:cxn>
                <a:cxn ang="0">
                  <a:pos x="316" y="317"/>
                </a:cxn>
                <a:cxn ang="0">
                  <a:pos x="316" y="342"/>
                </a:cxn>
                <a:cxn ang="0">
                  <a:pos x="325" y="342"/>
                </a:cxn>
                <a:cxn ang="0">
                  <a:pos x="333" y="348"/>
                </a:cxn>
                <a:cxn ang="0">
                  <a:pos x="340" y="373"/>
                </a:cxn>
                <a:cxn ang="0">
                  <a:pos x="365" y="389"/>
                </a:cxn>
                <a:cxn ang="0">
                  <a:pos x="390" y="398"/>
                </a:cxn>
                <a:cxn ang="0">
                  <a:pos x="405" y="389"/>
                </a:cxn>
                <a:cxn ang="0">
                  <a:pos x="415" y="398"/>
                </a:cxn>
                <a:cxn ang="0">
                  <a:pos x="446" y="382"/>
                </a:cxn>
                <a:cxn ang="0">
                  <a:pos x="480" y="348"/>
                </a:cxn>
                <a:cxn ang="0">
                  <a:pos x="520" y="243"/>
                </a:cxn>
                <a:cxn ang="0">
                  <a:pos x="495" y="180"/>
                </a:cxn>
                <a:cxn ang="0">
                  <a:pos x="480" y="156"/>
                </a:cxn>
                <a:cxn ang="0">
                  <a:pos x="470" y="156"/>
                </a:cxn>
                <a:cxn ang="0">
                  <a:pos x="430" y="106"/>
                </a:cxn>
                <a:cxn ang="0">
                  <a:pos x="415" y="74"/>
                </a:cxn>
                <a:cxn ang="0">
                  <a:pos x="405" y="49"/>
                </a:cxn>
                <a:cxn ang="0">
                  <a:pos x="381" y="0"/>
                </a:cxn>
                <a:cxn ang="0">
                  <a:pos x="365" y="17"/>
                </a:cxn>
                <a:cxn ang="0">
                  <a:pos x="358" y="90"/>
                </a:cxn>
                <a:cxn ang="0">
                  <a:pos x="308" y="66"/>
                </a:cxn>
                <a:cxn ang="0">
                  <a:pos x="300" y="57"/>
                </a:cxn>
                <a:cxn ang="0">
                  <a:pos x="293" y="34"/>
                </a:cxn>
                <a:cxn ang="0">
                  <a:pos x="308" y="17"/>
                </a:cxn>
                <a:cxn ang="0">
                  <a:pos x="293" y="25"/>
                </a:cxn>
                <a:cxn ang="0">
                  <a:pos x="284" y="17"/>
                </a:cxn>
                <a:cxn ang="0">
                  <a:pos x="253" y="17"/>
                </a:cxn>
                <a:cxn ang="0">
                  <a:pos x="228" y="17"/>
                </a:cxn>
                <a:cxn ang="0">
                  <a:pos x="219" y="34"/>
                </a:cxn>
                <a:cxn ang="0">
                  <a:pos x="212" y="49"/>
                </a:cxn>
                <a:cxn ang="0">
                  <a:pos x="194" y="49"/>
                </a:cxn>
                <a:cxn ang="0">
                  <a:pos x="194" y="49"/>
                </a:cxn>
                <a:cxn ang="0">
                  <a:pos x="179" y="41"/>
                </a:cxn>
                <a:cxn ang="0">
                  <a:pos x="154" y="49"/>
                </a:cxn>
                <a:cxn ang="0">
                  <a:pos x="138" y="74"/>
                </a:cxn>
                <a:cxn ang="0">
                  <a:pos x="138" y="81"/>
                </a:cxn>
                <a:cxn ang="0">
                  <a:pos x="129" y="74"/>
                </a:cxn>
                <a:cxn ang="0">
                  <a:pos x="122" y="97"/>
                </a:cxn>
                <a:cxn ang="0">
                  <a:pos x="41" y="131"/>
                </a:cxn>
                <a:cxn ang="0">
                  <a:pos x="8" y="146"/>
                </a:cxn>
                <a:cxn ang="0">
                  <a:pos x="8" y="171"/>
                </a:cxn>
                <a:cxn ang="0">
                  <a:pos x="17" y="211"/>
                </a:cxn>
                <a:cxn ang="0">
                  <a:pos x="8" y="211"/>
                </a:cxn>
                <a:cxn ang="0">
                  <a:pos x="23" y="251"/>
                </a:cxn>
                <a:cxn ang="0">
                  <a:pos x="32" y="308"/>
                </a:cxn>
                <a:cxn ang="0">
                  <a:pos x="23" y="324"/>
                </a:cxn>
              </a:cxnLst>
              <a:rect l="0" t="0" r="r" b="b"/>
              <a:pathLst>
                <a:path w="521" h="406">
                  <a:moveTo>
                    <a:pt x="23" y="324"/>
                  </a:moveTo>
                  <a:lnTo>
                    <a:pt x="48" y="342"/>
                  </a:lnTo>
                  <a:lnTo>
                    <a:pt x="64" y="342"/>
                  </a:lnTo>
                  <a:lnTo>
                    <a:pt x="89" y="317"/>
                  </a:lnTo>
                  <a:lnTo>
                    <a:pt x="129" y="317"/>
                  </a:lnTo>
                  <a:lnTo>
                    <a:pt x="138" y="308"/>
                  </a:lnTo>
                  <a:lnTo>
                    <a:pt x="169" y="293"/>
                  </a:lnTo>
                  <a:lnTo>
                    <a:pt x="234" y="283"/>
                  </a:lnTo>
                  <a:lnTo>
                    <a:pt x="268" y="299"/>
                  </a:lnTo>
                  <a:lnTo>
                    <a:pt x="268" y="308"/>
                  </a:lnTo>
                  <a:lnTo>
                    <a:pt x="276" y="308"/>
                  </a:lnTo>
                  <a:lnTo>
                    <a:pt x="293" y="342"/>
                  </a:lnTo>
                  <a:lnTo>
                    <a:pt x="316" y="299"/>
                  </a:lnTo>
                  <a:lnTo>
                    <a:pt x="316" y="317"/>
                  </a:lnTo>
                  <a:lnTo>
                    <a:pt x="308" y="342"/>
                  </a:lnTo>
                  <a:lnTo>
                    <a:pt x="316" y="342"/>
                  </a:lnTo>
                  <a:lnTo>
                    <a:pt x="316" y="324"/>
                  </a:lnTo>
                  <a:lnTo>
                    <a:pt x="325" y="342"/>
                  </a:lnTo>
                  <a:lnTo>
                    <a:pt x="316" y="348"/>
                  </a:lnTo>
                  <a:lnTo>
                    <a:pt x="333" y="348"/>
                  </a:lnTo>
                  <a:lnTo>
                    <a:pt x="340" y="365"/>
                  </a:lnTo>
                  <a:lnTo>
                    <a:pt x="340" y="373"/>
                  </a:lnTo>
                  <a:lnTo>
                    <a:pt x="349" y="382"/>
                  </a:lnTo>
                  <a:lnTo>
                    <a:pt x="365" y="389"/>
                  </a:lnTo>
                  <a:lnTo>
                    <a:pt x="381" y="389"/>
                  </a:lnTo>
                  <a:lnTo>
                    <a:pt x="390" y="398"/>
                  </a:lnTo>
                  <a:lnTo>
                    <a:pt x="405" y="382"/>
                  </a:lnTo>
                  <a:lnTo>
                    <a:pt x="405" y="389"/>
                  </a:lnTo>
                  <a:lnTo>
                    <a:pt x="415" y="389"/>
                  </a:lnTo>
                  <a:lnTo>
                    <a:pt x="415" y="398"/>
                  </a:lnTo>
                  <a:lnTo>
                    <a:pt x="430" y="405"/>
                  </a:lnTo>
                  <a:lnTo>
                    <a:pt x="446" y="382"/>
                  </a:lnTo>
                  <a:lnTo>
                    <a:pt x="470" y="382"/>
                  </a:lnTo>
                  <a:lnTo>
                    <a:pt x="480" y="348"/>
                  </a:lnTo>
                  <a:lnTo>
                    <a:pt x="511" y="276"/>
                  </a:lnTo>
                  <a:lnTo>
                    <a:pt x="520" y="243"/>
                  </a:lnTo>
                  <a:lnTo>
                    <a:pt x="511" y="203"/>
                  </a:lnTo>
                  <a:lnTo>
                    <a:pt x="495" y="180"/>
                  </a:lnTo>
                  <a:lnTo>
                    <a:pt x="487" y="171"/>
                  </a:lnTo>
                  <a:lnTo>
                    <a:pt x="480" y="156"/>
                  </a:lnTo>
                  <a:lnTo>
                    <a:pt x="470" y="146"/>
                  </a:lnTo>
                  <a:lnTo>
                    <a:pt x="470" y="156"/>
                  </a:lnTo>
                  <a:lnTo>
                    <a:pt x="455" y="131"/>
                  </a:lnTo>
                  <a:lnTo>
                    <a:pt x="430" y="106"/>
                  </a:lnTo>
                  <a:lnTo>
                    <a:pt x="421" y="81"/>
                  </a:lnTo>
                  <a:lnTo>
                    <a:pt x="415" y="74"/>
                  </a:lnTo>
                  <a:lnTo>
                    <a:pt x="415" y="57"/>
                  </a:lnTo>
                  <a:lnTo>
                    <a:pt x="405" y="49"/>
                  </a:lnTo>
                  <a:lnTo>
                    <a:pt x="390" y="49"/>
                  </a:lnTo>
                  <a:lnTo>
                    <a:pt x="381" y="0"/>
                  </a:lnTo>
                  <a:lnTo>
                    <a:pt x="373" y="0"/>
                  </a:lnTo>
                  <a:lnTo>
                    <a:pt x="365" y="17"/>
                  </a:lnTo>
                  <a:lnTo>
                    <a:pt x="365" y="57"/>
                  </a:lnTo>
                  <a:lnTo>
                    <a:pt x="358" y="90"/>
                  </a:lnTo>
                  <a:lnTo>
                    <a:pt x="340" y="90"/>
                  </a:lnTo>
                  <a:lnTo>
                    <a:pt x="308" y="66"/>
                  </a:lnTo>
                  <a:lnTo>
                    <a:pt x="300" y="66"/>
                  </a:lnTo>
                  <a:lnTo>
                    <a:pt x="300" y="57"/>
                  </a:lnTo>
                  <a:lnTo>
                    <a:pt x="284" y="57"/>
                  </a:lnTo>
                  <a:lnTo>
                    <a:pt x="293" y="34"/>
                  </a:lnTo>
                  <a:lnTo>
                    <a:pt x="300" y="34"/>
                  </a:lnTo>
                  <a:lnTo>
                    <a:pt x="308" y="17"/>
                  </a:lnTo>
                  <a:lnTo>
                    <a:pt x="300" y="17"/>
                  </a:lnTo>
                  <a:lnTo>
                    <a:pt x="293" y="25"/>
                  </a:lnTo>
                  <a:lnTo>
                    <a:pt x="293" y="17"/>
                  </a:lnTo>
                  <a:lnTo>
                    <a:pt x="284" y="17"/>
                  </a:lnTo>
                  <a:lnTo>
                    <a:pt x="244" y="9"/>
                  </a:lnTo>
                  <a:lnTo>
                    <a:pt x="253" y="17"/>
                  </a:lnTo>
                  <a:lnTo>
                    <a:pt x="244" y="17"/>
                  </a:lnTo>
                  <a:lnTo>
                    <a:pt x="228" y="17"/>
                  </a:lnTo>
                  <a:lnTo>
                    <a:pt x="219" y="25"/>
                  </a:lnTo>
                  <a:lnTo>
                    <a:pt x="219" y="34"/>
                  </a:lnTo>
                  <a:lnTo>
                    <a:pt x="212" y="34"/>
                  </a:lnTo>
                  <a:lnTo>
                    <a:pt x="212" y="49"/>
                  </a:lnTo>
                  <a:lnTo>
                    <a:pt x="212" y="57"/>
                  </a:lnTo>
                  <a:lnTo>
                    <a:pt x="194" y="49"/>
                  </a:lnTo>
                  <a:lnTo>
                    <a:pt x="194" y="57"/>
                  </a:lnTo>
                  <a:lnTo>
                    <a:pt x="194" y="49"/>
                  </a:lnTo>
                  <a:lnTo>
                    <a:pt x="187" y="41"/>
                  </a:lnTo>
                  <a:lnTo>
                    <a:pt x="179" y="41"/>
                  </a:lnTo>
                  <a:lnTo>
                    <a:pt x="163" y="49"/>
                  </a:lnTo>
                  <a:lnTo>
                    <a:pt x="154" y="49"/>
                  </a:lnTo>
                  <a:lnTo>
                    <a:pt x="147" y="74"/>
                  </a:lnTo>
                  <a:lnTo>
                    <a:pt x="138" y="74"/>
                  </a:lnTo>
                  <a:lnTo>
                    <a:pt x="129" y="74"/>
                  </a:lnTo>
                  <a:lnTo>
                    <a:pt x="138" y="81"/>
                  </a:lnTo>
                  <a:lnTo>
                    <a:pt x="129" y="90"/>
                  </a:lnTo>
                  <a:lnTo>
                    <a:pt x="129" y="74"/>
                  </a:lnTo>
                  <a:lnTo>
                    <a:pt x="114" y="90"/>
                  </a:lnTo>
                  <a:lnTo>
                    <a:pt x="122" y="97"/>
                  </a:lnTo>
                  <a:lnTo>
                    <a:pt x="97" y="114"/>
                  </a:lnTo>
                  <a:lnTo>
                    <a:pt x="41" y="13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8" y="156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17" y="211"/>
                  </a:lnTo>
                  <a:lnTo>
                    <a:pt x="8" y="196"/>
                  </a:lnTo>
                  <a:lnTo>
                    <a:pt x="8" y="211"/>
                  </a:lnTo>
                  <a:lnTo>
                    <a:pt x="0" y="203"/>
                  </a:lnTo>
                  <a:lnTo>
                    <a:pt x="23" y="251"/>
                  </a:lnTo>
                  <a:lnTo>
                    <a:pt x="32" y="283"/>
                  </a:lnTo>
                  <a:lnTo>
                    <a:pt x="32" y="308"/>
                  </a:lnTo>
                  <a:lnTo>
                    <a:pt x="23" y="317"/>
                  </a:lnTo>
                  <a:lnTo>
                    <a:pt x="23" y="3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1" name="Freeform 289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2" name="Freeform 290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3" name="Freeform 291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4" name="Freeform 292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5" name="Freeform 293"/>
            <p:cNvSpPr>
              <a:spLocks/>
            </p:cNvSpPr>
            <p:nvPr/>
          </p:nvSpPr>
          <p:spPr bwMode="auto">
            <a:xfrm>
              <a:off x="4491" y="3078"/>
              <a:ext cx="4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"/>
                </a:cxn>
                <a:cxn ang="0">
                  <a:pos x="25" y="49"/>
                </a:cxn>
                <a:cxn ang="0">
                  <a:pos x="34" y="33"/>
                </a:cxn>
                <a:cxn ang="0">
                  <a:pos x="41" y="4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51" h="50">
                  <a:moveTo>
                    <a:pt x="0" y="0"/>
                  </a:moveTo>
                  <a:lnTo>
                    <a:pt x="10" y="40"/>
                  </a:lnTo>
                  <a:lnTo>
                    <a:pt x="25" y="49"/>
                  </a:lnTo>
                  <a:lnTo>
                    <a:pt x="34" y="33"/>
                  </a:lnTo>
                  <a:lnTo>
                    <a:pt x="41" y="4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6" name="Freeform 294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7" name="Freeform 295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8" name="Freeform 296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69" name="Freeform 297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0" name="Freeform 298"/>
            <p:cNvSpPr>
              <a:spLocks/>
            </p:cNvSpPr>
            <p:nvPr/>
          </p:nvSpPr>
          <p:spPr bwMode="auto">
            <a:xfrm>
              <a:off x="3893" y="2568"/>
              <a:ext cx="132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8" y="23"/>
                </a:cxn>
                <a:cxn ang="0">
                  <a:pos x="33" y="41"/>
                </a:cxn>
                <a:cxn ang="0">
                  <a:pos x="42" y="47"/>
                </a:cxn>
                <a:cxn ang="0">
                  <a:pos x="49" y="64"/>
                </a:cxn>
                <a:cxn ang="0">
                  <a:pos x="65" y="81"/>
                </a:cxn>
                <a:cxn ang="0">
                  <a:pos x="83" y="113"/>
                </a:cxn>
                <a:cxn ang="0">
                  <a:pos x="114" y="144"/>
                </a:cxn>
                <a:cxn ang="0">
                  <a:pos x="130" y="144"/>
                </a:cxn>
                <a:cxn ang="0">
                  <a:pos x="139" y="113"/>
                </a:cxn>
                <a:cxn ang="0">
                  <a:pos x="130" y="97"/>
                </a:cxn>
                <a:cxn ang="0">
                  <a:pos x="123" y="97"/>
                </a:cxn>
                <a:cxn ang="0">
                  <a:pos x="114" y="81"/>
                </a:cxn>
                <a:cxn ang="0">
                  <a:pos x="108" y="81"/>
                </a:cxn>
                <a:cxn ang="0">
                  <a:pos x="108" y="72"/>
                </a:cxn>
                <a:cxn ang="0">
                  <a:pos x="98" y="64"/>
                </a:cxn>
                <a:cxn ang="0">
                  <a:pos x="98" y="56"/>
                </a:cxn>
                <a:cxn ang="0">
                  <a:pos x="74" y="41"/>
                </a:cxn>
                <a:cxn ang="0">
                  <a:pos x="65" y="41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140" h="145">
                  <a:moveTo>
                    <a:pt x="0" y="0"/>
                  </a:moveTo>
                  <a:lnTo>
                    <a:pt x="0" y="7"/>
                  </a:lnTo>
                  <a:lnTo>
                    <a:pt x="18" y="23"/>
                  </a:lnTo>
                  <a:lnTo>
                    <a:pt x="33" y="41"/>
                  </a:lnTo>
                  <a:lnTo>
                    <a:pt x="42" y="47"/>
                  </a:lnTo>
                  <a:lnTo>
                    <a:pt x="49" y="64"/>
                  </a:lnTo>
                  <a:lnTo>
                    <a:pt x="65" y="81"/>
                  </a:lnTo>
                  <a:lnTo>
                    <a:pt x="83" y="113"/>
                  </a:lnTo>
                  <a:lnTo>
                    <a:pt x="114" y="144"/>
                  </a:lnTo>
                  <a:lnTo>
                    <a:pt x="130" y="144"/>
                  </a:lnTo>
                  <a:lnTo>
                    <a:pt x="139" y="113"/>
                  </a:lnTo>
                  <a:lnTo>
                    <a:pt x="130" y="97"/>
                  </a:lnTo>
                  <a:lnTo>
                    <a:pt x="123" y="97"/>
                  </a:lnTo>
                  <a:lnTo>
                    <a:pt x="114" y="81"/>
                  </a:lnTo>
                  <a:lnTo>
                    <a:pt x="108" y="81"/>
                  </a:lnTo>
                  <a:lnTo>
                    <a:pt x="108" y="72"/>
                  </a:lnTo>
                  <a:lnTo>
                    <a:pt x="98" y="64"/>
                  </a:lnTo>
                  <a:lnTo>
                    <a:pt x="98" y="56"/>
                  </a:lnTo>
                  <a:lnTo>
                    <a:pt x="74" y="41"/>
                  </a:lnTo>
                  <a:lnTo>
                    <a:pt x="65" y="41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1" name="Freeform 299"/>
            <p:cNvSpPr>
              <a:spLocks/>
            </p:cNvSpPr>
            <p:nvPr/>
          </p:nvSpPr>
          <p:spPr bwMode="auto">
            <a:xfrm>
              <a:off x="4016" y="2683"/>
              <a:ext cx="109" cy="2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3" y="25"/>
                </a:cxn>
                <a:cxn ang="0">
                  <a:pos x="115" y="34"/>
                </a:cxn>
                <a:cxn ang="0">
                  <a:pos x="115" y="25"/>
                </a:cxn>
                <a:cxn ang="0">
                  <a:pos x="98" y="25"/>
                </a:cxn>
                <a:cxn ang="0">
                  <a:pos x="90" y="17"/>
                </a:cxn>
                <a:cxn ang="0">
                  <a:pos x="65" y="9"/>
                </a:cxn>
                <a:cxn ang="0">
                  <a:pos x="65" y="17"/>
                </a:cxn>
                <a:cxn ang="0">
                  <a:pos x="50" y="9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16" h="35">
                  <a:moveTo>
                    <a:pt x="0" y="9"/>
                  </a:moveTo>
                  <a:lnTo>
                    <a:pt x="33" y="25"/>
                  </a:lnTo>
                  <a:lnTo>
                    <a:pt x="115" y="34"/>
                  </a:lnTo>
                  <a:lnTo>
                    <a:pt x="115" y="25"/>
                  </a:lnTo>
                  <a:lnTo>
                    <a:pt x="98" y="25"/>
                  </a:lnTo>
                  <a:lnTo>
                    <a:pt x="90" y="17"/>
                  </a:lnTo>
                  <a:lnTo>
                    <a:pt x="65" y="9"/>
                  </a:lnTo>
                  <a:lnTo>
                    <a:pt x="65" y="17"/>
                  </a:lnTo>
                  <a:lnTo>
                    <a:pt x="50" y="9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2" name="Freeform 300"/>
            <p:cNvSpPr>
              <a:spLocks/>
            </p:cNvSpPr>
            <p:nvPr/>
          </p:nvSpPr>
          <p:spPr bwMode="auto">
            <a:xfrm>
              <a:off x="4124" y="2711"/>
              <a:ext cx="1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6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3" name="Freeform 301"/>
            <p:cNvSpPr>
              <a:spLocks/>
            </p:cNvSpPr>
            <p:nvPr/>
          </p:nvSpPr>
          <p:spPr bwMode="auto">
            <a:xfrm>
              <a:off x="4147" y="2711"/>
              <a:ext cx="93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16"/>
                </a:cxn>
                <a:cxn ang="0">
                  <a:pos x="41" y="0"/>
                </a:cxn>
                <a:cxn ang="0">
                  <a:pos x="73" y="16"/>
                </a:cxn>
                <a:cxn ang="0">
                  <a:pos x="97" y="0"/>
                </a:cxn>
                <a:cxn ang="0">
                  <a:pos x="81" y="0"/>
                </a:cxn>
                <a:cxn ang="0">
                  <a:pos x="56" y="0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98" h="17">
                  <a:moveTo>
                    <a:pt x="0" y="16"/>
                  </a:moveTo>
                  <a:lnTo>
                    <a:pt x="7" y="16"/>
                  </a:lnTo>
                  <a:lnTo>
                    <a:pt x="41" y="0"/>
                  </a:lnTo>
                  <a:lnTo>
                    <a:pt x="73" y="16"/>
                  </a:lnTo>
                  <a:lnTo>
                    <a:pt x="97" y="0"/>
                  </a:lnTo>
                  <a:lnTo>
                    <a:pt x="81" y="0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4" name="Freeform 302"/>
            <p:cNvSpPr>
              <a:spLocks/>
            </p:cNvSpPr>
            <p:nvPr/>
          </p:nvSpPr>
          <p:spPr bwMode="auto">
            <a:xfrm>
              <a:off x="4176" y="2723"/>
              <a:ext cx="2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25" y="1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17" y="16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5" name="Freeform 303"/>
            <p:cNvSpPr>
              <a:spLocks/>
            </p:cNvSpPr>
            <p:nvPr/>
          </p:nvSpPr>
          <p:spPr bwMode="auto">
            <a:xfrm>
              <a:off x="4230" y="2711"/>
              <a:ext cx="48" cy="2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8" y="25"/>
                </a:cxn>
                <a:cxn ang="0">
                  <a:pos x="50" y="0"/>
                </a:cxn>
                <a:cxn ang="0">
                  <a:pos x="25" y="0"/>
                </a:cxn>
                <a:cxn ang="0">
                  <a:pos x="9" y="16"/>
                </a:cxn>
                <a:cxn ang="0">
                  <a:pos x="0" y="25"/>
                </a:cxn>
              </a:cxnLst>
              <a:rect l="0" t="0" r="r" b="b"/>
              <a:pathLst>
                <a:path w="51" h="26">
                  <a:moveTo>
                    <a:pt x="0" y="25"/>
                  </a:moveTo>
                  <a:lnTo>
                    <a:pt x="18" y="25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9" y="16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6" name="Freeform 304"/>
            <p:cNvSpPr>
              <a:spLocks/>
            </p:cNvSpPr>
            <p:nvPr/>
          </p:nvSpPr>
          <p:spPr bwMode="auto">
            <a:xfrm>
              <a:off x="4361" y="2678"/>
              <a:ext cx="16" cy="2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7" name="Freeform 305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8" name="Freeform 306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79" name="Freeform 307"/>
            <p:cNvSpPr>
              <a:spLocks/>
            </p:cNvSpPr>
            <p:nvPr/>
          </p:nvSpPr>
          <p:spPr bwMode="auto">
            <a:xfrm>
              <a:off x="4039" y="2651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0" name="Freeform 308"/>
            <p:cNvSpPr>
              <a:spLocks/>
            </p:cNvSpPr>
            <p:nvPr/>
          </p:nvSpPr>
          <p:spPr bwMode="auto">
            <a:xfrm>
              <a:off x="4176" y="2606"/>
              <a:ext cx="79" cy="7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66"/>
                </a:cxn>
                <a:cxn ang="0">
                  <a:pos x="10" y="66"/>
                </a:cxn>
                <a:cxn ang="0">
                  <a:pos x="10" y="74"/>
                </a:cxn>
                <a:cxn ang="0">
                  <a:pos x="10" y="97"/>
                </a:cxn>
                <a:cxn ang="0">
                  <a:pos x="17" y="90"/>
                </a:cxn>
                <a:cxn ang="0">
                  <a:pos x="17" y="66"/>
                </a:cxn>
                <a:cxn ang="0">
                  <a:pos x="25" y="57"/>
                </a:cxn>
                <a:cxn ang="0">
                  <a:pos x="34" y="57"/>
                </a:cxn>
                <a:cxn ang="0">
                  <a:pos x="25" y="66"/>
                </a:cxn>
                <a:cxn ang="0">
                  <a:pos x="34" y="74"/>
                </a:cxn>
                <a:cxn ang="0">
                  <a:pos x="34" y="82"/>
                </a:cxn>
                <a:cxn ang="0">
                  <a:pos x="50" y="82"/>
                </a:cxn>
                <a:cxn ang="0">
                  <a:pos x="50" y="97"/>
                </a:cxn>
                <a:cxn ang="0">
                  <a:pos x="57" y="90"/>
                </a:cxn>
                <a:cxn ang="0">
                  <a:pos x="57" y="82"/>
                </a:cxn>
                <a:cxn ang="0">
                  <a:pos x="42" y="66"/>
                </a:cxn>
                <a:cxn ang="0">
                  <a:pos x="50" y="66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25" y="41"/>
                </a:cxn>
                <a:cxn ang="0">
                  <a:pos x="17" y="34"/>
                </a:cxn>
                <a:cxn ang="0">
                  <a:pos x="17" y="25"/>
                </a:cxn>
                <a:cxn ang="0">
                  <a:pos x="25" y="17"/>
                </a:cxn>
                <a:cxn ang="0">
                  <a:pos x="75" y="17"/>
                </a:cxn>
                <a:cxn ang="0">
                  <a:pos x="82" y="0"/>
                </a:cxn>
                <a:cxn ang="0">
                  <a:pos x="66" y="9"/>
                </a:cxn>
                <a:cxn ang="0">
                  <a:pos x="50" y="17"/>
                </a:cxn>
                <a:cxn ang="0">
                  <a:pos x="25" y="9"/>
                </a:cxn>
                <a:cxn ang="0">
                  <a:pos x="25" y="17"/>
                </a:cxn>
                <a:cxn ang="0">
                  <a:pos x="17" y="17"/>
                </a:cxn>
                <a:cxn ang="0">
                  <a:pos x="17" y="34"/>
                </a:cxn>
                <a:cxn ang="0">
                  <a:pos x="0" y="57"/>
                </a:cxn>
              </a:cxnLst>
              <a:rect l="0" t="0" r="r" b="b"/>
              <a:pathLst>
                <a:path w="83" h="98">
                  <a:moveTo>
                    <a:pt x="0" y="57"/>
                  </a:moveTo>
                  <a:lnTo>
                    <a:pt x="0" y="66"/>
                  </a:lnTo>
                  <a:lnTo>
                    <a:pt x="10" y="66"/>
                  </a:lnTo>
                  <a:lnTo>
                    <a:pt x="10" y="74"/>
                  </a:lnTo>
                  <a:lnTo>
                    <a:pt x="10" y="97"/>
                  </a:lnTo>
                  <a:lnTo>
                    <a:pt x="17" y="90"/>
                  </a:lnTo>
                  <a:lnTo>
                    <a:pt x="17" y="66"/>
                  </a:lnTo>
                  <a:lnTo>
                    <a:pt x="25" y="57"/>
                  </a:lnTo>
                  <a:lnTo>
                    <a:pt x="34" y="57"/>
                  </a:lnTo>
                  <a:lnTo>
                    <a:pt x="25" y="66"/>
                  </a:lnTo>
                  <a:lnTo>
                    <a:pt x="34" y="74"/>
                  </a:lnTo>
                  <a:lnTo>
                    <a:pt x="34" y="82"/>
                  </a:lnTo>
                  <a:lnTo>
                    <a:pt x="50" y="82"/>
                  </a:lnTo>
                  <a:lnTo>
                    <a:pt x="50" y="97"/>
                  </a:lnTo>
                  <a:lnTo>
                    <a:pt x="57" y="90"/>
                  </a:lnTo>
                  <a:lnTo>
                    <a:pt x="57" y="82"/>
                  </a:lnTo>
                  <a:lnTo>
                    <a:pt x="42" y="66"/>
                  </a:lnTo>
                  <a:lnTo>
                    <a:pt x="50" y="66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25" y="41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25" y="17"/>
                  </a:lnTo>
                  <a:lnTo>
                    <a:pt x="75" y="17"/>
                  </a:lnTo>
                  <a:lnTo>
                    <a:pt x="82" y="0"/>
                  </a:lnTo>
                  <a:lnTo>
                    <a:pt x="66" y="9"/>
                  </a:lnTo>
                  <a:lnTo>
                    <a:pt x="50" y="17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1" name="Freeform 309"/>
            <p:cNvSpPr>
              <a:spLocks/>
            </p:cNvSpPr>
            <p:nvPr/>
          </p:nvSpPr>
          <p:spPr bwMode="auto">
            <a:xfrm>
              <a:off x="4277" y="2601"/>
              <a:ext cx="16" cy="3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31"/>
                </a:cxn>
                <a:cxn ang="0">
                  <a:pos x="16" y="40"/>
                </a:cxn>
                <a:cxn ang="0">
                  <a:pos x="8" y="31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6" y="15"/>
                </a:cxn>
                <a:cxn ang="0">
                  <a:pos x="16" y="6"/>
                </a:cxn>
                <a:cxn ang="0">
                  <a:pos x="16" y="15"/>
                </a:cxn>
                <a:cxn ang="0">
                  <a:pos x="8" y="0"/>
                </a:cxn>
                <a:cxn ang="0">
                  <a:pos x="0" y="15"/>
                </a:cxn>
              </a:cxnLst>
              <a:rect l="0" t="0" r="r" b="b"/>
              <a:pathLst>
                <a:path w="17" h="41">
                  <a:moveTo>
                    <a:pt x="0" y="15"/>
                  </a:moveTo>
                  <a:lnTo>
                    <a:pt x="8" y="31"/>
                  </a:lnTo>
                  <a:lnTo>
                    <a:pt x="16" y="40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15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2" name="Freeform 310"/>
            <p:cNvSpPr>
              <a:spLocks/>
            </p:cNvSpPr>
            <p:nvPr/>
          </p:nvSpPr>
          <p:spPr bwMode="auto">
            <a:xfrm>
              <a:off x="4262" y="2659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3" name="Freeform 311"/>
            <p:cNvSpPr>
              <a:spLocks/>
            </p:cNvSpPr>
            <p:nvPr/>
          </p:nvSpPr>
          <p:spPr bwMode="auto">
            <a:xfrm>
              <a:off x="4285" y="2651"/>
              <a:ext cx="3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1" y="17"/>
                </a:cxn>
                <a:cxn ang="0">
                  <a:pos x="32" y="9"/>
                </a:cxn>
                <a:cxn ang="0">
                  <a:pos x="25" y="0"/>
                </a:cxn>
                <a:cxn ang="0">
                  <a:pos x="7" y="0"/>
                </a:cxn>
                <a:cxn ang="0">
                  <a:pos x="0" y="9"/>
                </a:cxn>
              </a:cxnLst>
              <a:rect l="0" t="0" r="r" b="b"/>
              <a:pathLst>
                <a:path w="42" h="18">
                  <a:moveTo>
                    <a:pt x="0" y="9"/>
                  </a:moveTo>
                  <a:lnTo>
                    <a:pt x="41" y="17"/>
                  </a:lnTo>
                  <a:lnTo>
                    <a:pt x="32" y="9"/>
                  </a:lnTo>
                  <a:lnTo>
                    <a:pt x="25" y="0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4" name="Freeform 312"/>
            <p:cNvSpPr>
              <a:spLocks/>
            </p:cNvSpPr>
            <p:nvPr/>
          </p:nvSpPr>
          <p:spPr bwMode="auto">
            <a:xfrm>
              <a:off x="4192" y="2433"/>
              <a:ext cx="48" cy="5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7"/>
                </a:cxn>
                <a:cxn ang="0">
                  <a:pos x="8" y="55"/>
                </a:cxn>
                <a:cxn ang="0">
                  <a:pos x="8" y="65"/>
                </a:cxn>
                <a:cxn ang="0">
                  <a:pos x="17" y="65"/>
                </a:cxn>
                <a:cxn ang="0">
                  <a:pos x="25" y="65"/>
                </a:cxn>
                <a:cxn ang="0">
                  <a:pos x="33" y="72"/>
                </a:cxn>
                <a:cxn ang="0">
                  <a:pos x="33" y="65"/>
                </a:cxn>
                <a:cxn ang="0">
                  <a:pos x="40" y="72"/>
                </a:cxn>
                <a:cxn ang="0">
                  <a:pos x="49" y="72"/>
                </a:cxn>
                <a:cxn ang="0">
                  <a:pos x="40" y="65"/>
                </a:cxn>
                <a:cxn ang="0">
                  <a:pos x="49" y="65"/>
                </a:cxn>
                <a:cxn ang="0">
                  <a:pos x="33" y="55"/>
                </a:cxn>
                <a:cxn ang="0">
                  <a:pos x="25" y="65"/>
                </a:cxn>
                <a:cxn ang="0">
                  <a:pos x="17" y="47"/>
                </a:cxn>
                <a:cxn ang="0">
                  <a:pos x="33" y="24"/>
                </a:cxn>
                <a:cxn ang="0">
                  <a:pos x="25" y="15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8" y="0"/>
                </a:cxn>
                <a:cxn ang="0">
                  <a:pos x="0" y="31"/>
                </a:cxn>
              </a:cxnLst>
              <a:rect l="0" t="0" r="r" b="b"/>
              <a:pathLst>
                <a:path w="50" h="73">
                  <a:moveTo>
                    <a:pt x="0" y="31"/>
                  </a:moveTo>
                  <a:lnTo>
                    <a:pt x="0" y="47"/>
                  </a:lnTo>
                  <a:lnTo>
                    <a:pt x="8" y="55"/>
                  </a:lnTo>
                  <a:lnTo>
                    <a:pt x="8" y="65"/>
                  </a:lnTo>
                  <a:lnTo>
                    <a:pt x="17" y="65"/>
                  </a:lnTo>
                  <a:lnTo>
                    <a:pt x="25" y="65"/>
                  </a:lnTo>
                  <a:lnTo>
                    <a:pt x="33" y="72"/>
                  </a:lnTo>
                  <a:lnTo>
                    <a:pt x="33" y="65"/>
                  </a:lnTo>
                  <a:lnTo>
                    <a:pt x="40" y="72"/>
                  </a:lnTo>
                  <a:lnTo>
                    <a:pt x="49" y="72"/>
                  </a:lnTo>
                  <a:lnTo>
                    <a:pt x="40" y="65"/>
                  </a:lnTo>
                  <a:lnTo>
                    <a:pt x="49" y="65"/>
                  </a:lnTo>
                  <a:lnTo>
                    <a:pt x="33" y="55"/>
                  </a:lnTo>
                  <a:lnTo>
                    <a:pt x="25" y="65"/>
                  </a:lnTo>
                  <a:lnTo>
                    <a:pt x="17" y="47"/>
                  </a:lnTo>
                  <a:lnTo>
                    <a:pt x="33" y="24"/>
                  </a:lnTo>
                  <a:lnTo>
                    <a:pt x="25" y="15"/>
                  </a:lnTo>
                  <a:lnTo>
                    <a:pt x="33" y="0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5" name="Freeform 313"/>
            <p:cNvSpPr>
              <a:spLocks/>
            </p:cNvSpPr>
            <p:nvPr/>
          </p:nvSpPr>
          <p:spPr bwMode="auto">
            <a:xfrm>
              <a:off x="4154" y="2510"/>
              <a:ext cx="33" cy="3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4" y="8"/>
                </a:cxn>
                <a:cxn ang="0">
                  <a:pos x="34" y="0"/>
                </a:cxn>
                <a:cxn ang="0">
                  <a:pos x="0" y="40"/>
                </a:cxn>
              </a:cxnLst>
              <a:rect l="0" t="0" r="r" b="b"/>
              <a:pathLst>
                <a:path w="35" h="41">
                  <a:moveTo>
                    <a:pt x="0" y="40"/>
                  </a:moveTo>
                  <a:lnTo>
                    <a:pt x="34" y="8"/>
                  </a:lnTo>
                  <a:lnTo>
                    <a:pt x="34" y="0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6" name="Freeform 314"/>
            <p:cNvSpPr>
              <a:spLocks/>
            </p:cNvSpPr>
            <p:nvPr/>
          </p:nvSpPr>
          <p:spPr bwMode="auto">
            <a:xfrm>
              <a:off x="4192" y="2490"/>
              <a:ext cx="1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7" name="Freeform 315"/>
            <p:cNvSpPr>
              <a:spLocks/>
            </p:cNvSpPr>
            <p:nvPr/>
          </p:nvSpPr>
          <p:spPr bwMode="auto">
            <a:xfrm>
              <a:off x="4247" y="2496"/>
              <a:ext cx="1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32"/>
                </a:cxn>
                <a:cxn ang="0">
                  <a:pos x="7" y="17"/>
                </a:cxn>
                <a:cxn ang="0">
                  <a:pos x="16" y="17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7" y="7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17"/>
                  </a:lnTo>
                  <a:lnTo>
                    <a:pt x="16" y="17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8" name="Freeform 316"/>
            <p:cNvSpPr>
              <a:spLocks/>
            </p:cNvSpPr>
            <p:nvPr/>
          </p:nvSpPr>
          <p:spPr bwMode="auto">
            <a:xfrm>
              <a:off x="4216" y="2502"/>
              <a:ext cx="32" cy="3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18"/>
                </a:cxn>
                <a:cxn ang="0">
                  <a:pos x="8" y="25"/>
                </a:cxn>
                <a:cxn ang="0">
                  <a:pos x="15" y="41"/>
                </a:cxn>
                <a:cxn ang="0">
                  <a:pos x="15" y="34"/>
                </a:cxn>
                <a:cxn ang="0">
                  <a:pos x="15" y="25"/>
                </a:cxn>
                <a:cxn ang="0">
                  <a:pos x="33" y="34"/>
                </a:cxn>
                <a:cxn ang="0">
                  <a:pos x="33" y="25"/>
                </a:cxn>
                <a:cxn ang="0">
                  <a:pos x="24" y="25"/>
                </a:cxn>
                <a:cxn ang="0">
                  <a:pos x="24" y="10"/>
                </a:cxn>
                <a:cxn ang="0">
                  <a:pos x="15" y="18"/>
                </a:cxn>
                <a:cxn ang="0">
                  <a:pos x="15" y="1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34" h="42">
                  <a:moveTo>
                    <a:pt x="0" y="18"/>
                  </a:moveTo>
                  <a:lnTo>
                    <a:pt x="8" y="18"/>
                  </a:lnTo>
                  <a:lnTo>
                    <a:pt x="8" y="25"/>
                  </a:lnTo>
                  <a:lnTo>
                    <a:pt x="15" y="41"/>
                  </a:lnTo>
                  <a:lnTo>
                    <a:pt x="15" y="34"/>
                  </a:lnTo>
                  <a:lnTo>
                    <a:pt x="15" y="25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24" y="25"/>
                  </a:lnTo>
                  <a:lnTo>
                    <a:pt x="24" y="10"/>
                  </a:lnTo>
                  <a:lnTo>
                    <a:pt x="15" y="18"/>
                  </a:lnTo>
                  <a:lnTo>
                    <a:pt x="15" y="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89" name="Freeform 317"/>
            <p:cNvSpPr>
              <a:spLocks/>
            </p:cNvSpPr>
            <p:nvPr/>
          </p:nvSpPr>
          <p:spPr bwMode="auto">
            <a:xfrm>
              <a:off x="4216" y="2522"/>
              <a:ext cx="53" cy="4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8" y="34"/>
                </a:cxn>
                <a:cxn ang="0">
                  <a:pos x="15" y="34"/>
                </a:cxn>
                <a:cxn ang="0">
                  <a:pos x="24" y="34"/>
                </a:cxn>
                <a:cxn ang="0">
                  <a:pos x="33" y="34"/>
                </a:cxn>
                <a:cxn ang="0">
                  <a:pos x="24" y="49"/>
                </a:cxn>
                <a:cxn ang="0">
                  <a:pos x="40" y="58"/>
                </a:cxn>
                <a:cxn ang="0">
                  <a:pos x="49" y="49"/>
                </a:cxn>
                <a:cxn ang="0">
                  <a:pos x="40" y="40"/>
                </a:cxn>
                <a:cxn ang="0">
                  <a:pos x="49" y="34"/>
                </a:cxn>
                <a:cxn ang="0">
                  <a:pos x="55" y="49"/>
                </a:cxn>
                <a:cxn ang="0">
                  <a:pos x="55" y="34"/>
                </a:cxn>
                <a:cxn ang="0">
                  <a:pos x="55" y="16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24" y="25"/>
                </a:cxn>
                <a:cxn ang="0">
                  <a:pos x="15" y="16"/>
                </a:cxn>
                <a:cxn ang="0">
                  <a:pos x="0" y="34"/>
                </a:cxn>
                <a:cxn ang="0">
                  <a:pos x="0" y="40"/>
                </a:cxn>
              </a:cxnLst>
              <a:rect l="0" t="0" r="r" b="b"/>
              <a:pathLst>
                <a:path w="56" h="59">
                  <a:moveTo>
                    <a:pt x="0" y="40"/>
                  </a:moveTo>
                  <a:lnTo>
                    <a:pt x="8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33" y="34"/>
                  </a:lnTo>
                  <a:lnTo>
                    <a:pt x="24" y="49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40" y="40"/>
                  </a:lnTo>
                  <a:lnTo>
                    <a:pt x="49" y="34"/>
                  </a:lnTo>
                  <a:lnTo>
                    <a:pt x="55" y="49"/>
                  </a:lnTo>
                  <a:lnTo>
                    <a:pt x="55" y="34"/>
                  </a:lnTo>
                  <a:lnTo>
                    <a:pt x="55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4" y="25"/>
                  </a:lnTo>
                  <a:lnTo>
                    <a:pt x="15" y="16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0" name="Freeform 318"/>
            <p:cNvSpPr>
              <a:spLocks/>
            </p:cNvSpPr>
            <p:nvPr/>
          </p:nvSpPr>
          <p:spPr bwMode="auto">
            <a:xfrm>
              <a:off x="4529" y="2665"/>
              <a:ext cx="54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34" y="32"/>
                </a:cxn>
                <a:cxn ang="0">
                  <a:pos x="49" y="23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9" y="16"/>
                </a:cxn>
                <a:cxn ang="0">
                  <a:pos x="41" y="16"/>
                </a:cxn>
                <a:cxn ang="0">
                  <a:pos x="34" y="16"/>
                </a:cxn>
                <a:cxn ang="0">
                  <a:pos x="0" y="16"/>
                </a:cxn>
              </a:cxnLst>
              <a:rect l="0" t="0" r="r" b="b"/>
              <a:pathLst>
                <a:path w="57" h="33">
                  <a:moveTo>
                    <a:pt x="0" y="16"/>
                  </a:moveTo>
                  <a:lnTo>
                    <a:pt x="16" y="32"/>
                  </a:lnTo>
                  <a:lnTo>
                    <a:pt x="34" y="32"/>
                  </a:lnTo>
                  <a:lnTo>
                    <a:pt x="49" y="2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1" name="Freeform 319"/>
            <p:cNvSpPr>
              <a:spLocks/>
            </p:cNvSpPr>
            <p:nvPr/>
          </p:nvSpPr>
          <p:spPr bwMode="auto">
            <a:xfrm>
              <a:off x="4568" y="2659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8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15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2" name="Freeform 320"/>
            <p:cNvSpPr>
              <a:spLocks/>
            </p:cNvSpPr>
            <p:nvPr/>
          </p:nvSpPr>
          <p:spPr bwMode="auto">
            <a:xfrm>
              <a:off x="4613" y="2678"/>
              <a:ext cx="1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8" y="24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3" name="Freeform 321"/>
            <p:cNvSpPr>
              <a:spLocks/>
            </p:cNvSpPr>
            <p:nvPr/>
          </p:nvSpPr>
          <p:spPr bwMode="auto">
            <a:xfrm>
              <a:off x="4667" y="2715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4" name="Freeform 322"/>
            <p:cNvSpPr>
              <a:spLocks/>
            </p:cNvSpPr>
            <p:nvPr/>
          </p:nvSpPr>
          <p:spPr bwMode="auto">
            <a:xfrm>
              <a:off x="810" y="2393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5" name="Line 323"/>
            <p:cNvSpPr>
              <a:spLocks noChangeShapeType="1"/>
            </p:cNvSpPr>
            <p:nvPr/>
          </p:nvSpPr>
          <p:spPr bwMode="auto">
            <a:xfrm>
              <a:off x="832" y="2400"/>
              <a:ext cx="9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6" name="Line 324"/>
            <p:cNvSpPr>
              <a:spLocks noChangeShapeType="1"/>
            </p:cNvSpPr>
            <p:nvPr/>
          </p:nvSpPr>
          <p:spPr bwMode="auto">
            <a:xfrm>
              <a:off x="848" y="2406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7" name="Freeform 325"/>
            <p:cNvSpPr>
              <a:spLocks/>
            </p:cNvSpPr>
            <p:nvPr/>
          </p:nvSpPr>
          <p:spPr bwMode="auto">
            <a:xfrm>
              <a:off x="856" y="2413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"/>
                </a:cxn>
                <a:cxn ang="0">
                  <a:pos x="8" y="25"/>
                </a:cxn>
                <a:cxn ang="0">
                  <a:pos x="16" y="15"/>
                </a:cxn>
                <a:cxn ang="0">
                  <a:pos x="8" y="0"/>
                </a:cxn>
              </a:cxnLst>
              <a:rect l="0" t="0" r="r" b="b"/>
              <a:pathLst>
                <a:path w="17" h="26">
                  <a:moveTo>
                    <a:pt x="8" y="0"/>
                  </a:moveTo>
                  <a:lnTo>
                    <a:pt x="0" y="9"/>
                  </a:lnTo>
                  <a:lnTo>
                    <a:pt x="8" y="25"/>
                  </a:lnTo>
                  <a:lnTo>
                    <a:pt x="16" y="15"/>
                  </a:lnTo>
                  <a:lnTo>
                    <a:pt x="8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8" name="Freeform 326"/>
            <p:cNvSpPr>
              <a:spLocks/>
            </p:cNvSpPr>
            <p:nvPr/>
          </p:nvSpPr>
          <p:spPr bwMode="auto">
            <a:xfrm>
              <a:off x="3068" y="2923"/>
              <a:ext cx="31" cy="26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23" y="25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23" y="7"/>
                </a:cxn>
                <a:cxn ang="0">
                  <a:pos x="32" y="15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lnTo>
                    <a:pt x="23" y="25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32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6999" name="Line 327"/>
            <p:cNvSpPr>
              <a:spLocks noChangeShapeType="1"/>
            </p:cNvSpPr>
            <p:nvPr/>
          </p:nvSpPr>
          <p:spPr bwMode="auto">
            <a:xfrm>
              <a:off x="4116" y="2393"/>
              <a:ext cx="8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0" name="Freeform 328"/>
            <p:cNvSpPr>
              <a:spLocks/>
            </p:cNvSpPr>
            <p:nvPr/>
          </p:nvSpPr>
          <p:spPr bwMode="auto">
            <a:xfrm>
              <a:off x="2975" y="2148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15" y="17"/>
                </a:cxn>
                <a:cxn ang="0">
                  <a:pos x="24" y="25"/>
                </a:cxn>
                <a:cxn ang="0">
                  <a:pos x="24" y="34"/>
                </a:cxn>
                <a:cxn ang="0">
                  <a:pos x="9" y="50"/>
                </a:cxn>
                <a:cxn ang="0">
                  <a:pos x="0" y="41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51">
                  <a:moveTo>
                    <a:pt x="0" y="0"/>
                  </a:moveTo>
                  <a:lnTo>
                    <a:pt x="9" y="0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24" y="25"/>
                  </a:lnTo>
                  <a:lnTo>
                    <a:pt x="24" y="34"/>
                  </a:lnTo>
                  <a:lnTo>
                    <a:pt x="9" y="50"/>
                  </a:lnTo>
                  <a:lnTo>
                    <a:pt x="0" y="41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1" name="Freeform 329"/>
            <p:cNvSpPr>
              <a:spLocks/>
            </p:cNvSpPr>
            <p:nvPr/>
          </p:nvSpPr>
          <p:spPr bwMode="auto">
            <a:xfrm>
              <a:off x="3013" y="2123"/>
              <a:ext cx="78" cy="4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81" y="16"/>
                </a:cxn>
                <a:cxn ang="0">
                  <a:pos x="74" y="16"/>
                </a:cxn>
                <a:cxn ang="0">
                  <a:pos x="66" y="31"/>
                </a:cxn>
                <a:cxn ang="0">
                  <a:pos x="74" y="40"/>
                </a:cxn>
                <a:cxn ang="0">
                  <a:pos x="58" y="40"/>
                </a:cxn>
                <a:cxn ang="0">
                  <a:pos x="49" y="48"/>
                </a:cxn>
                <a:cxn ang="0">
                  <a:pos x="41" y="56"/>
                </a:cxn>
                <a:cxn ang="0">
                  <a:pos x="24" y="48"/>
                </a:cxn>
                <a:cxn ang="0">
                  <a:pos x="9" y="48"/>
                </a:cxn>
                <a:cxn ang="0">
                  <a:pos x="9" y="40"/>
                </a:cxn>
                <a:cxn ang="0">
                  <a:pos x="0" y="31"/>
                </a:cxn>
                <a:cxn ang="0">
                  <a:pos x="9" y="25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6" y="6"/>
                </a:cxn>
                <a:cxn ang="0">
                  <a:pos x="41" y="16"/>
                </a:cxn>
                <a:cxn ang="0">
                  <a:pos x="58" y="0"/>
                </a:cxn>
                <a:cxn ang="0">
                  <a:pos x="81" y="6"/>
                </a:cxn>
              </a:cxnLst>
              <a:rect l="0" t="0" r="r" b="b"/>
              <a:pathLst>
                <a:path w="82" h="57">
                  <a:moveTo>
                    <a:pt x="81" y="6"/>
                  </a:moveTo>
                  <a:lnTo>
                    <a:pt x="81" y="16"/>
                  </a:lnTo>
                  <a:lnTo>
                    <a:pt x="74" y="16"/>
                  </a:lnTo>
                  <a:lnTo>
                    <a:pt x="66" y="31"/>
                  </a:lnTo>
                  <a:lnTo>
                    <a:pt x="74" y="40"/>
                  </a:lnTo>
                  <a:lnTo>
                    <a:pt x="58" y="40"/>
                  </a:lnTo>
                  <a:lnTo>
                    <a:pt x="49" y="48"/>
                  </a:lnTo>
                  <a:lnTo>
                    <a:pt x="41" y="56"/>
                  </a:lnTo>
                  <a:lnTo>
                    <a:pt x="24" y="48"/>
                  </a:lnTo>
                  <a:lnTo>
                    <a:pt x="9" y="48"/>
                  </a:lnTo>
                  <a:lnTo>
                    <a:pt x="9" y="40"/>
                  </a:lnTo>
                  <a:lnTo>
                    <a:pt x="0" y="31"/>
                  </a:lnTo>
                  <a:lnTo>
                    <a:pt x="9" y="25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6"/>
                  </a:lnTo>
                  <a:lnTo>
                    <a:pt x="41" y="16"/>
                  </a:lnTo>
                  <a:lnTo>
                    <a:pt x="58" y="0"/>
                  </a:lnTo>
                  <a:lnTo>
                    <a:pt x="81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2" name="Freeform 330"/>
            <p:cNvSpPr>
              <a:spLocks/>
            </p:cNvSpPr>
            <p:nvPr/>
          </p:nvSpPr>
          <p:spPr bwMode="auto">
            <a:xfrm>
              <a:off x="2937" y="2058"/>
              <a:ext cx="77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50" y="47"/>
                </a:cxn>
                <a:cxn ang="0">
                  <a:pos x="65" y="47"/>
                </a:cxn>
                <a:cxn ang="0">
                  <a:pos x="74" y="16"/>
                </a:cxn>
                <a:cxn ang="0">
                  <a:pos x="81" y="16"/>
                </a:cxn>
                <a:cxn ang="0">
                  <a:pos x="74" y="7"/>
                </a:cxn>
                <a:cxn ang="0">
                  <a:pos x="56" y="0"/>
                </a:cxn>
                <a:cxn ang="0">
                  <a:pos x="25" y="16"/>
                </a:cxn>
                <a:cxn ang="0">
                  <a:pos x="10" y="16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25" y="56"/>
                </a:cxn>
                <a:cxn ang="0">
                  <a:pos x="33" y="56"/>
                </a:cxn>
              </a:cxnLst>
              <a:rect l="0" t="0" r="r" b="b"/>
              <a:pathLst>
                <a:path w="82" h="57">
                  <a:moveTo>
                    <a:pt x="33" y="56"/>
                  </a:moveTo>
                  <a:lnTo>
                    <a:pt x="50" y="47"/>
                  </a:lnTo>
                  <a:lnTo>
                    <a:pt x="65" y="47"/>
                  </a:lnTo>
                  <a:lnTo>
                    <a:pt x="74" y="16"/>
                  </a:lnTo>
                  <a:lnTo>
                    <a:pt x="81" y="16"/>
                  </a:lnTo>
                  <a:lnTo>
                    <a:pt x="74" y="7"/>
                  </a:lnTo>
                  <a:lnTo>
                    <a:pt x="56" y="0"/>
                  </a:lnTo>
                  <a:lnTo>
                    <a:pt x="25" y="16"/>
                  </a:lnTo>
                  <a:lnTo>
                    <a:pt x="10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5" y="56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3" name="Freeform 331"/>
            <p:cNvSpPr>
              <a:spLocks/>
            </p:cNvSpPr>
            <p:nvPr/>
          </p:nvSpPr>
          <p:spPr bwMode="auto">
            <a:xfrm>
              <a:off x="2906" y="2083"/>
              <a:ext cx="32" cy="2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5" y="8"/>
                </a:cxn>
                <a:cxn ang="0">
                  <a:pos x="17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3" h="25">
                  <a:moveTo>
                    <a:pt x="32" y="8"/>
                  </a:moveTo>
                  <a:lnTo>
                    <a:pt x="25" y="8"/>
                  </a:lnTo>
                  <a:lnTo>
                    <a:pt x="17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2" y="0"/>
                  </a:lnTo>
                  <a:lnTo>
                    <a:pt x="32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4" name="Freeform 332"/>
            <p:cNvSpPr>
              <a:spLocks/>
            </p:cNvSpPr>
            <p:nvPr/>
          </p:nvSpPr>
          <p:spPr bwMode="auto">
            <a:xfrm>
              <a:off x="2906" y="2090"/>
              <a:ext cx="70" cy="5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6"/>
                </a:cxn>
                <a:cxn ang="0">
                  <a:pos x="65" y="16"/>
                </a:cxn>
                <a:cxn ang="0">
                  <a:pos x="73" y="25"/>
                </a:cxn>
                <a:cxn ang="0">
                  <a:pos x="73" y="32"/>
                </a:cxn>
                <a:cxn ang="0">
                  <a:pos x="65" y="32"/>
                </a:cxn>
                <a:cxn ang="0">
                  <a:pos x="65" y="25"/>
                </a:cxn>
                <a:cxn ang="0">
                  <a:pos x="42" y="16"/>
                </a:cxn>
                <a:cxn ang="0">
                  <a:pos x="32" y="25"/>
                </a:cxn>
                <a:cxn ang="0">
                  <a:pos x="32" y="16"/>
                </a:cxn>
                <a:cxn ang="0">
                  <a:pos x="25" y="25"/>
                </a:cxn>
                <a:cxn ang="0">
                  <a:pos x="32" y="32"/>
                </a:cxn>
                <a:cxn ang="0">
                  <a:pos x="48" y="57"/>
                </a:cxn>
                <a:cxn ang="0">
                  <a:pos x="57" y="66"/>
                </a:cxn>
                <a:cxn ang="0">
                  <a:pos x="57" y="72"/>
                </a:cxn>
                <a:cxn ang="0">
                  <a:pos x="42" y="57"/>
                </a:cxn>
                <a:cxn ang="0">
                  <a:pos x="32" y="57"/>
                </a:cxn>
                <a:cxn ang="0">
                  <a:pos x="17" y="41"/>
                </a:cxn>
                <a:cxn ang="0">
                  <a:pos x="17" y="25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17" y="16"/>
                </a:cxn>
                <a:cxn ang="0">
                  <a:pos x="25" y="0"/>
                </a:cxn>
                <a:cxn ang="0">
                  <a:pos x="32" y="0"/>
                </a:cxn>
              </a:cxnLst>
              <a:rect l="0" t="0" r="r" b="b"/>
              <a:pathLst>
                <a:path w="74" h="73">
                  <a:moveTo>
                    <a:pt x="32" y="0"/>
                  </a:moveTo>
                  <a:lnTo>
                    <a:pt x="57" y="16"/>
                  </a:lnTo>
                  <a:lnTo>
                    <a:pt x="65" y="16"/>
                  </a:lnTo>
                  <a:lnTo>
                    <a:pt x="73" y="25"/>
                  </a:lnTo>
                  <a:lnTo>
                    <a:pt x="73" y="32"/>
                  </a:lnTo>
                  <a:lnTo>
                    <a:pt x="65" y="32"/>
                  </a:lnTo>
                  <a:lnTo>
                    <a:pt x="65" y="25"/>
                  </a:lnTo>
                  <a:lnTo>
                    <a:pt x="42" y="16"/>
                  </a:lnTo>
                  <a:lnTo>
                    <a:pt x="32" y="25"/>
                  </a:lnTo>
                  <a:lnTo>
                    <a:pt x="32" y="16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48" y="57"/>
                  </a:lnTo>
                  <a:lnTo>
                    <a:pt x="57" y="66"/>
                  </a:lnTo>
                  <a:lnTo>
                    <a:pt x="57" y="72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17" y="41"/>
                  </a:lnTo>
                  <a:lnTo>
                    <a:pt x="17" y="25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5" name="Freeform 333"/>
            <p:cNvSpPr>
              <a:spLocks/>
            </p:cNvSpPr>
            <p:nvPr/>
          </p:nvSpPr>
          <p:spPr bwMode="auto">
            <a:xfrm>
              <a:off x="2960" y="2136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6" y="24"/>
                </a:cxn>
                <a:cxn ang="0">
                  <a:pos x="16" y="15"/>
                </a:cxn>
                <a:cxn ang="0">
                  <a:pos x="25" y="15"/>
                </a:cxn>
                <a:cxn ang="0">
                  <a:pos x="25" y="9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5"/>
                </a:cxn>
              </a:cxnLst>
              <a:rect l="0" t="0" r="r" b="b"/>
              <a:pathLst>
                <a:path w="26" h="25">
                  <a:moveTo>
                    <a:pt x="0" y="15"/>
                  </a:moveTo>
                  <a:lnTo>
                    <a:pt x="16" y="24"/>
                  </a:lnTo>
                  <a:lnTo>
                    <a:pt x="16" y="15"/>
                  </a:lnTo>
                  <a:lnTo>
                    <a:pt x="25" y="15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6" name="Freeform 334"/>
            <p:cNvSpPr>
              <a:spLocks/>
            </p:cNvSpPr>
            <p:nvPr/>
          </p:nvSpPr>
          <p:spPr bwMode="auto">
            <a:xfrm>
              <a:off x="2968" y="2095"/>
              <a:ext cx="55" cy="6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8" y="18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48" y="34"/>
                </a:cxn>
                <a:cxn ang="0">
                  <a:pos x="48" y="40"/>
                </a:cxn>
                <a:cxn ang="0">
                  <a:pos x="57" y="59"/>
                </a:cxn>
                <a:cxn ang="0">
                  <a:pos x="48" y="65"/>
                </a:cxn>
                <a:cxn ang="0">
                  <a:pos x="32" y="65"/>
                </a:cxn>
                <a:cxn ang="0">
                  <a:pos x="23" y="74"/>
                </a:cxn>
                <a:cxn ang="0">
                  <a:pos x="17" y="65"/>
                </a:cxn>
                <a:cxn ang="0">
                  <a:pos x="17" y="59"/>
                </a:cxn>
                <a:cxn ang="0">
                  <a:pos x="8" y="50"/>
                </a:cxn>
                <a:cxn ang="0">
                  <a:pos x="8" y="25"/>
                </a:cxn>
              </a:cxnLst>
              <a:rect l="0" t="0" r="r" b="b"/>
              <a:pathLst>
                <a:path w="58" h="75">
                  <a:moveTo>
                    <a:pt x="8" y="25"/>
                  </a:moveTo>
                  <a:lnTo>
                    <a:pt x="8" y="18"/>
                  </a:lnTo>
                  <a:lnTo>
                    <a:pt x="0" y="9"/>
                  </a:lnTo>
                  <a:lnTo>
                    <a:pt x="17" y="0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48" y="34"/>
                  </a:lnTo>
                  <a:lnTo>
                    <a:pt x="48" y="40"/>
                  </a:lnTo>
                  <a:lnTo>
                    <a:pt x="57" y="59"/>
                  </a:lnTo>
                  <a:lnTo>
                    <a:pt x="48" y="65"/>
                  </a:lnTo>
                  <a:lnTo>
                    <a:pt x="32" y="65"/>
                  </a:lnTo>
                  <a:lnTo>
                    <a:pt x="23" y="74"/>
                  </a:lnTo>
                  <a:lnTo>
                    <a:pt x="17" y="65"/>
                  </a:lnTo>
                  <a:lnTo>
                    <a:pt x="17" y="59"/>
                  </a:lnTo>
                  <a:lnTo>
                    <a:pt x="8" y="50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7" name="Freeform 335"/>
            <p:cNvSpPr>
              <a:spLocks/>
            </p:cNvSpPr>
            <p:nvPr/>
          </p:nvSpPr>
          <p:spPr bwMode="auto">
            <a:xfrm>
              <a:off x="2990" y="2148"/>
              <a:ext cx="33" cy="20"/>
            </a:xfrm>
            <a:custGeom>
              <a:avLst/>
              <a:gdLst/>
              <a:ahLst/>
              <a:cxnLst>
                <a:cxn ang="0">
                  <a:pos x="9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34" y="9"/>
                </a:cxn>
                <a:cxn ang="0">
                  <a:pos x="34" y="17"/>
                </a:cxn>
                <a:cxn ang="0">
                  <a:pos x="9" y="25"/>
                </a:cxn>
              </a:cxnLst>
              <a:rect l="0" t="0" r="r" b="b"/>
              <a:pathLst>
                <a:path w="35" h="26">
                  <a:moveTo>
                    <a:pt x="9" y="25"/>
                  </a:moveTo>
                  <a:lnTo>
                    <a:pt x="0" y="17"/>
                  </a:lnTo>
                  <a:lnTo>
                    <a:pt x="0" y="9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9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8" name="Freeform 336"/>
            <p:cNvSpPr>
              <a:spLocks/>
            </p:cNvSpPr>
            <p:nvPr/>
          </p:nvSpPr>
          <p:spPr bwMode="auto">
            <a:xfrm>
              <a:off x="2930" y="2103"/>
              <a:ext cx="46" cy="41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3" y="41"/>
                </a:cxn>
                <a:cxn ang="0">
                  <a:pos x="32" y="50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40" y="9"/>
                </a:cxn>
                <a:cxn ang="0">
                  <a:pos x="17" y="0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7" y="16"/>
                </a:cxn>
              </a:cxnLst>
              <a:rect l="0" t="0" r="r" b="b"/>
              <a:pathLst>
                <a:path w="49" h="51">
                  <a:moveTo>
                    <a:pt x="7" y="16"/>
                  </a:moveTo>
                  <a:lnTo>
                    <a:pt x="23" y="41"/>
                  </a:lnTo>
                  <a:lnTo>
                    <a:pt x="32" y="50"/>
                  </a:lnTo>
                  <a:lnTo>
                    <a:pt x="40" y="41"/>
                  </a:lnTo>
                  <a:lnTo>
                    <a:pt x="48" y="41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17" y="0"/>
                  </a:lnTo>
                  <a:lnTo>
                    <a:pt x="7" y="9"/>
                  </a:lnTo>
                  <a:lnTo>
                    <a:pt x="7" y="0"/>
                  </a:lnTo>
                  <a:lnTo>
                    <a:pt x="0" y="9"/>
                  </a:lnTo>
                  <a:lnTo>
                    <a:pt x="7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09" name="Freeform 337"/>
            <p:cNvSpPr>
              <a:spLocks/>
            </p:cNvSpPr>
            <p:nvPr/>
          </p:nvSpPr>
          <p:spPr bwMode="auto">
            <a:xfrm>
              <a:off x="2884" y="2018"/>
              <a:ext cx="84" cy="41"/>
            </a:xfrm>
            <a:custGeom>
              <a:avLst/>
              <a:gdLst/>
              <a:ahLst/>
              <a:cxnLst>
                <a:cxn ang="0">
                  <a:pos x="89" y="34"/>
                </a:cxn>
                <a:cxn ang="0">
                  <a:pos x="72" y="17"/>
                </a:cxn>
                <a:cxn ang="0">
                  <a:pos x="66" y="17"/>
                </a:cxn>
                <a:cxn ang="0">
                  <a:pos x="49" y="9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16" y="9"/>
                </a:cxn>
                <a:cxn ang="0">
                  <a:pos x="0" y="17"/>
                </a:cxn>
                <a:cxn ang="0">
                  <a:pos x="9" y="34"/>
                </a:cxn>
                <a:cxn ang="0">
                  <a:pos x="24" y="50"/>
                </a:cxn>
                <a:cxn ang="0">
                  <a:pos x="41" y="50"/>
                </a:cxn>
                <a:cxn ang="0">
                  <a:pos x="41" y="42"/>
                </a:cxn>
                <a:cxn ang="0">
                  <a:pos x="66" y="50"/>
                </a:cxn>
                <a:cxn ang="0">
                  <a:pos x="89" y="34"/>
                </a:cxn>
              </a:cxnLst>
              <a:rect l="0" t="0" r="r" b="b"/>
              <a:pathLst>
                <a:path w="90" h="51">
                  <a:moveTo>
                    <a:pt x="89" y="34"/>
                  </a:moveTo>
                  <a:lnTo>
                    <a:pt x="72" y="17"/>
                  </a:lnTo>
                  <a:lnTo>
                    <a:pt x="66" y="17"/>
                  </a:lnTo>
                  <a:lnTo>
                    <a:pt x="49" y="9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16" y="9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24" y="50"/>
                  </a:lnTo>
                  <a:lnTo>
                    <a:pt x="41" y="50"/>
                  </a:lnTo>
                  <a:lnTo>
                    <a:pt x="41" y="42"/>
                  </a:lnTo>
                  <a:lnTo>
                    <a:pt x="66" y="50"/>
                  </a:lnTo>
                  <a:lnTo>
                    <a:pt x="89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10" name="Freeform 338"/>
            <p:cNvSpPr>
              <a:spLocks/>
            </p:cNvSpPr>
            <p:nvPr/>
          </p:nvSpPr>
          <p:spPr bwMode="auto">
            <a:xfrm>
              <a:off x="2906" y="2380"/>
              <a:ext cx="123" cy="169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7" y="24"/>
                </a:cxn>
                <a:cxn ang="0">
                  <a:pos x="32" y="40"/>
                </a:cxn>
                <a:cxn ang="0">
                  <a:pos x="25" y="89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8" y="137"/>
                </a:cxn>
                <a:cxn ang="0">
                  <a:pos x="8" y="145"/>
                </a:cxn>
                <a:cxn ang="0">
                  <a:pos x="25" y="177"/>
                </a:cxn>
                <a:cxn ang="0">
                  <a:pos x="8" y="177"/>
                </a:cxn>
                <a:cxn ang="0">
                  <a:pos x="8" y="186"/>
                </a:cxn>
                <a:cxn ang="0">
                  <a:pos x="17" y="193"/>
                </a:cxn>
                <a:cxn ang="0">
                  <a:pos x="25" y="211"/>
                </a:cxn>
                <a:cxn ang="0">
                  <a:pos x="65" y="202"/>
                </a:cxn>
                <a:cxn ang="0">
                  <a:pos x="73" y="193"/>
                </a:cxn>
                <a:cxn ang="0">
                  <a:pos x="65" y="193"/>
                </a:cxn>
                <a:cxn ang="0">
                  <a:pos x="88" y="186"/>
                </a:cxn>
                <a:cxn ang="0">
                  <a:pos x="106" y="170"/>
                </a:cxn>
                <a:cxn ang="0">
                  <a:pos x="113" y="162"/>
                </a:cxn>
                <a:cxn ang="0">
                  <a:pos x="122" y="162"/>
                </a:cxn>
                <a:cxn ang="0">
                  <a:pos x="106" y="137"/>
                </a:cxn>
                <a:cxn ang="0">
                  <a:pos x="122" y="105"/>
                </a:cxn>
                <a:cxn ang="0">
                  <a:pos x="129" y="105"/>
                </a:cxn>
                <a:cxn ang="0">
                  <a:pos x="129" y="96"/>
                </a:cxn>
                <a:cxn ang="0">
                  <a:pos x="129" y="55"/>
                </a:cxn>
                <a:cxn ang="0">
                  <a:pos x="32" y="0"/>
                </a:cxn>
                <a:cxn ang="0">
                  <a:pos x="17" y="8"/>
                </a:cxn>
              </a:cxnLst>
              <a:rect l="0" t="0" r="r" b="b"/>
              <a:pathLst>
                <a:path w="130" h="212">
                  <a:moveTo>
                    <a:pt x="17" y="8"/>
                  </a:moveTo>
                  <a:lnTo>
                    <a:pt x="17" y="24"/>
                  </a:lnTo>
                  <a:lnTo>
                    <a:pt x="32" y="40"/>
                  </a:lnTo>
                  <a:lnTo>
                    <a:pt x="25" y="89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8" y="137"/>
                  </a:lnTo>
                  <a:lnTo>
                    <a:pt x="8" y="145"/>
                  </a:lnTo>
                  <a:lnTo>
                    <a:pt x="25" y="177"/>
                  </a:lnTo>
                  <a:lnTo>
                    <a:pt x="8" y="177"/>
                  </a:lnTo>
                  <a:lnTo>
                    <a:pt x="8" y="186"/>
                  </a:lnTo>
                  <a:lnTo>
                    <a:pt x="17" y="193"/>
                  </a:lnTo>
                  <a:lnTo>
                    <a:pt x="25" y="211"/>
                  </a:lnTo>
                  <a:lnTo>
                    <a:pt x="65" y="202"/>
                  </a:lnTo>
                  <a:lnTo>
                    <a:pt x="73" y="193"/>
                  </a:lnTo>
                  <a:lnTo>
                    <a:pt x="65" y="193"/>
                  </a:lnTo>
                  <a:lnTo>
                    <a:pt x="88" y="186"/>
                  </a:lnTo>
                  <a:lnTo>
                    <a:pt x="106" y="170"/>
                  </a:lnTo>
                  <a:lnTo>
                    <a:pt x="113" y="162"/>
                  </a:lnTo>
                  <a:lnTo>
                    <a:pt x="122" y="162"/>
                  </a:lnTo>
                  <a:lnTo>
                    <a:pt x="106" y="137"/>
                  </a:lnTo>
                  <a:lnTo>
                    <a:pt x="122" y="105"/>
                  </a:lnTo>
                  <a:lnTo>
                    <a:pt x="129" y="105"/>
                  </a:lnTo>
                  <a:lnTo>
                    <a:pt x="129" y="96"/>
                  </a:lnTo>
                  <a:lnTo>
                    <a:pt x="129" y="55"/>
                  </a:lnTo>
                  <a:lnTo>
                    <a:pt x="32" y="0"/>
                  </a:lnTo>
                  <a:lnTo>
                    <a:pt x="17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11" name="Freeform 339"/>
            <p:cNvSpPr>
              <a:spLocks/>
            </p:cNvSpPr>
            <p:nvPr/>
          </p:nvSpPr>
          <p:spPr bwMode="auto">
            <a:xfrm>
              <a:off x="2677" y="2468"/>
              <a:ext cx="93" cy="6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" y="50"/>
                </a:cxn>
                <a:cxn ang="0">
                  <a:pos x="23" y="25"/>
                </a:cxn>
                <a:cxn ang="0">
                  <a:pos x="40" y="18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72" y="18"/>
                </a:cxn>
                <a:cxn ang="0">
                  <a:pos x="88" y="33"/>
                </a:cxn>
                <a:cxn ang="0">
                  <a:pos x="97" y="33"/>
                </a:cxn>
                <a:cxn ang="0">
                  <a:pos x="97" y="40"/>
                </a:cxn>
                <a:cxn ang="0">
                  <a:pos x="80" y="50"/>
                </a:cxn>
                <a:cxn ang="0">
                  <a:pos x="63" y="50"/>
                </a:cxn>
                <a:cxn ang="0">
                  <a:pos x="31" y="50"/>
                </a:cxn>
                <a:cxn ang="0">
                  <a:pos x="31" y="58"/>
                </a:cxn>
                <a:cxn ang="0">
                  <a:pos x="31" y="74"/>
                </a:cxn>
                <a:cxn ang="0">
                  <a:pos x="23" y="65"/>
                </a:cxn>
                <a:cxn ang="0">
                  <a:pos x="6" y="65"/>
                </a:cxn>
                <a:cxn ang="0">
                  <a:pos x="0" y="58"/>
                </a:cxn>
              </a:cxnLst>
              <a:rect l="0" t="0" r="r" b="b"/>
              <a:pathLst>
                <a:path w="98" h="75">
                  <a:moveTo>
                    <a:pt x="0" y="58"/>
                  </a:moveTo>
                  <a:lnTo>
                    <a:pt x="6" y="50"/>
                  </a:lnTo>
                  <a:lnTo>
                    <a:pt x="23" y="25"/>
                  </a:lnTo>
                  <a:lnTo>
                    <a:pt x="40" y="18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2" y="18"/>
                  </a:lnTo>
                  <a:lnTo>
                    <a:pt x="88" y="33"/>
                  </a:lnTo>
                  <a:lnTo>
                    <a:pt x="97" y="33"/>
                  </a:lnTo>
                  <a:lnTo>
                    <a:pt x="97" y="40"/>
                  </a:lnTo>
                  <a:lnTo>
                    <a:pt x="80" y="50"/>
                  </a:lnTo>
                  <a:lnTo>
                    <a:pt x="63" y="50"/>
                  </a:lnTo>
                  <a:lnTo>
                    <a:pt x="31" y="50"/>
                  </a:lnTo>
                  <a:lnTo>
                    <a:pt x="31" y="58"/>
                  </a:lnTo>
                  <a:lnTo>
                    <a:pt x="31" y="74"/>
                  </a:lnTo>
                  <a:lnTo>
                    <a:pt x="23" y="65"/>
                  </a:lnTo>
                  <a:lnTo>
                    <a:pt x="6" y="65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12" name="Freeform 340"/>
            <p:cNvSpPr>
              <a:spLocks/>
            </p:cNvSpPr>
            <p:nvPr/>
          </p:nvSpPr>
          <p:spPr bwMode="auto">
            <a:xfrm>
              <a:off x="2753" y="2494"/>
              <a:ext cx="31" cy="66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48"/>
                </a:cxn>
                <a:cxn ang="0">
                  <a:pos x="8" y="81"/>
                </a:cxn>
                <a:cxn ang="0">
                  <a:pos x="23" y="81"/>
                </a:cxn>
                <a:cxn ang="0">
                  <a:pos x="23" y="57"/>
                </a:cxn>
                <a:cxn ang="0">
                  <a:pos x="32" y="25"/>
                </a:cxn>
                <a:cxn ang="0">
                  <a:pos x="32" y="7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33" h="82">
                  <a:moveTo>
                    <a:pt x="17" y="7"/>
                  </a:moveTo>
                  <a:lnTo>
                    <a:pt x="0" y="17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81"/>
                  </a:lnTo>
                  <a:lnTo>
                    <a:pt x="23" y="81"/>
                  </a:lnTo>
                  <a:lnTo>
                    <a:pt x="23" y="57"/>
                  </a:lnTo>
                  <a:lnTo>
                    <a:pt x="32" y="25"/>
                  </a:lnTo>
                  <a:lnTo>
                    <a:pt x="32" y="7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7013" name="Freeform 341"/>
            <p:cNvSpPr>
              <a:spLocks/>
            </p:cNvSpPr>
            <p:nvPr/>
          </p:nvSpPr>
          <p:spPr bwMode="auto">
            <a:xfrm>
              <a:off x="3057" y="2058"/>
              <a:ext cx="52" cy="49"/>
            </a:xfrm>
            <a:custGeom>
              <a:avLst/>
              <a:gdLst/>
              <a:ahLst/>
              <a:cxnLst>
                <a:cxn ang="0">
                  <a:pos x="36" y="41"/>
                </a:cxn>
                <a:cxn ang="0">
                  <a:pos x="53" y="39"/>
                </a:cxn>
                <a:cxn ang="0">
                  <a:pos x="44" y="18"/>
                </a:cxn>
                <a:cxn ang="0">
                  <a:pos x="45" y="5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12" y="11"/>
                </a:cxn>
                <a:cxn ang="0">
                  <a:pos x="26" y="36"/>
                </a:cxn>
                <a:cxn ang="0">
                  <a:pos x="27" y="60"/>
                </a:cxn>
                <a:cxn ang="0">
                  <a:pos x="36" y="41"/>
                </a:cxn>
              </a:cxnLst>
              <a:rect l="0" t="0" r="r" b="b"/>
              <a:pathLst>
                <a:path w="53" h="60">
                  <a:moveTo>
                    <a:pt x="36" y="41"/>
                  </a:moveTo>
                  <a:lnTo>
                    <a:pt x="53" y="39"/>
                  </a:lnTo>
                  <a:lnTo>
                    <a:pt x="44" y="18"/>
                  </a:lnTo>
                  <a:lnTo>
                    <a:pt x="45" y="5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2" y="11"/>
                  </a:lnTo>
                  <a:lnTo>
                    <a:pt x="26" y="36"/>
                  </a:lnTo>
                  <a:lnTo>
                    <a:pt x="27" y="60"/>
                  </a:lnTo>
                  <a:lnTo>
                    <a:pt x="36" y="41"/>
                  </a:lnTo>
                  <a:close/>
                </a:path>
              </a:pathLst>
            </a:custGeom>
            <a:grpFill/>
            <a:ln w="3175" cap="flat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33803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itchFamily="-60" charset="0"/>
                <a:ea typeface="Arial" pitchFamily="-60" charset="0"/>
                <a:cs typeface="Arial" pitchFamily="-60" charset="0"/>
              </a:rPr>
              <a:t>Breadth of coverage across</a:t>
            </a:r>
            <a:br>
              <a:rPr lang="en-US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>
                <a:latin typeface="Arial" pitchFamily="-60" charset="0"/>
                <a:ea typeface="Arial" pitchFamily="-60" charset="0"/>
                <a:cs typeface="Arial" pitchFamily="-60" charset="0"/>
              </a:rPr>
              <a:t>geographical areas</a:t>
            </a:r>
          </a:p>
        </p:txBody>
      </p:sp>
      <p:sp>
        <p:nvSpPr>
          <p:cNvPr id="33804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99488" y="6313488"/>
            <a:ext cx="1111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0738" eaLnBrk="0" hangingPunct="0"/>
            <a:r>
              <a:rPr lang="en-US" sz="400">
                <a:solidFill>
                  <a:srgbClr val="000000"/>
                </a:solidFill>
                <a:latin typeface="Helvetica" pitchFamily="-60" charset="0"/>
                <a:ea typeface="Arial" pitchFamily="-60" charset="0"/>
                <a:cs typeface="Arial" pitchFamily="-60" charset="0"/>
              </a:rPr>
              <a:t>l</a:t>
            </a:r>
            <a:endParaRPr lang="en-US" sz="1100">
              <a:solidFill>
                <a:prstClr val="black"/>
              </a:solidFill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3795" name="Chart 348"/>
          <p:cNvGraphicFramePr>
            <a:graphicFrameLocks noChangeAspect="1"/>
          </p:cNvGraphicFramePr>
          <p:nvPr/>
        </p:nvGraphicFramePr>
        <p:xfrm>
          <a:off x="1571625" y="2630488"/>
          <a:ext cx="1122363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r:id="rId10" imgW="1121761" imgH="1475360" progId="Excel.Sheet.8">
                  <p:embed/>
                </p:oleObj>
              </mc:Choice>
              <mc:Fallback>
                <p:oleObj r:id="rId10" imgW="1121761" imgH="14753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630488"/>
                        <a:ext cx="1122363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Chart 349"/>
          <p:cNvGraphicFramePr>
            <a:graphicFrameLocks noChangeAspect="1"/>
          </p:cNvGraphicFramePr>
          <p:nvPr/>
        </p:nvGraphicFramePr>
        <p:xfrm>
          <a:off x="2028825" y="4295775"/>
          <a:ext cx="1255713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r:id="rId13" imgW="1255885" imgH="1481456" progId="Excel.Sheet.8">
                  <p:embed/>
                </p:oleObj>
              </mc:Choice>
              <mc:Fallback>
                <p:oleObj r:id="rId13" imgW="1255885" imgH="1481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4295775"/>
                        <a:ext cx="1255713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Chart 350"/>
          <p:cNvGraphicFramePr>
            <a:graphicFrameLocks noChangeAspect="1"/>
          </p:cNvGraphicFramePr>
          <p:nvPr/>
        </p:nvGraphicFramePr>
        <p:xfrm>
          <a:off x="3535363" y="2198688"/>
          <a:ext cx="1122362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r:id="rId16" imgW="1121761" imgH="1481456" progId="Excel.Sheet.8">
                  <p:embed/>
                </p:oleObj>
              </mc:Choice>
              <mc:Fallback>
                <p:oleObj r:id="rId16" imgW="1121761" imgH="1481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2198688"/>
                        <a:ext cx="1122362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Chart 351"/>
          <p:cNvGraphicFramePr>
            <a:graphicFrameLocks noChangeAspect="1"/>
          </p:cNvGraphicFramePr>
          <p:nvPr/>
        </p:nvGraphicFramePr>
        <p:xfrm>
          <a:off x="4710113" y="1966913"/>
          <a:ext cx="123666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19" imgW="1237595" imgH="1481456" progId="Excel.Sheet.8">
                  <p:embed/>
                </p:oleObj>
              </mc:Choice>
              <mc:Fallback>
                <p:oleObj r:id="rId19" imgW="1237595" imgH="1481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1966913"/>
                        <a:ext cx="1236662" cy="148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Chart 352"/>
          <p:cNvGraphicFramePr>
            <a:graphicFrameLocks noChangeAspect="1"/>
          </p:cNvGraphicFramePr>
          <p:nvPr/>
        </p:nvGraphicFramePr>
        <p:xfrm>
          <a:off x="3687763" y="3840163"/>
          <a:ext cx="1246187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r:id="rId22" imgW="1243692" imgH="1481456" progId="Excel.Sheet.8">
                  <p:embed/>
                </p:oleObj>
              </mc:Choice>
              <mc:Fallback>
                <p:oleObj r:id="rId22" imgW="1243692" imgH="1481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3840163"/>
                        <a:ext cx="1246187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Chart 353"/>
          <p:cNvGraphicFramePr>
            <a:graphicFrameLocks noChangeAspect="1"/>
          </p:cNvGraphicFramePr>
          <p:nvPr/>
        </p:nvGraphicFramePr>
        <p:xfrm>
          <a:off x="6224588" y="4341813"/>
          <a:ext cx="12557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r:id="rId25" imgW="1255885" imgH="1481456" progId="Excel.Sheet.8">
                  <p:embed/>
                </p:oleObj>
              </mc:Choice>
              <mc:Fallback>
                <p:oleObj r:id="rId25" imgW="1255885" imgH="1481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4341813"/>
                        <a:ext cx="1255712" cy="148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Chart 354"/>
          <p:cNvGraphicFramePr>
            <a:graphicFrameLocks noChangeAspect="1"/>
          </p:cNvGraphicFramePr>
          <p:nvPr/>
        </p:nvGraphicFramePr>
        <p:xfrm>
          <a:off x="5857875" y="2800350"/>
          <a:ext cx="1120775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hart" r:id="rId28" imgW="1121761" imgH="1481456" progId="Excel.Sheet.8">
                  <p:embed/>
                </p:oleObj>
              </mc:Choice>
              <mc:Fallback>
                <p:oleObj name="Chart" r:id="rId28" imgW="1121761" imgH="1481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800350"/>
                        <a:ext cx="1120775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5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76400" y="5943600"/>
            <a:ext cx="6526213" cy="415925"/>
            <a:chOff x="1310" y="3405"/>
            <a:chExt cx="4252" cy="262"/>
          </a:xfrm>
        </p:grpSpPr>
        <p:sp>
          <p:nvSpPr>
            <p:cNvPr id="33814" name="AutoShape 12"/>
            <p:cNvSpPr>
              <a:spLocks noChangeArrowheads="1"/>
            </p:cNvSpPr>
            <p:nvPr/>
          </p:nvSpPr>
          <p:spPr bwMode="gray">
            <a:xfrm>
              <a:off x="1310" y="3405"/>
              <a:ext cx="4252" cy="262"/>
            </a:xfrm>
            <a:prstGeom prst="roundRect">
              <a:avLst>
                <a:gd name="adj" fmla="val 17097"/>
              </a:avLst>
            </a:prstGeom>
            <a:solidFill>
              <a:schemeClr val="tx2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ea typeface="Arial" pitchFamily="-60" charset="0"/>
                <a:cs typeface="Arial" pitchFamily="-60" charset="0"/>
              </a:endParaRPr>
            </a:p>
          </p:txBody>
        </p:sp>
        <p:sp>
          <p:nvSpPr>
            <p:cNvPr id="33815" name="Text Placeholder 2"/>
            <p:cNvSpPr>
              <a:spLocks/>
            </p:cNvSpPr>
            <p:nvPr/>
          </p:nvSpPr>
          <p:spPr bwMode="gray">
            <a:xfrm>
              <a:off x="1404" y="3469"/>
              <a:ext cx="40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63500" indent="-63500">
                <a:spcBef>
                  <a:spcPct val="100000"/>
                </a:spcBef>
              </a:pPr>
              <a:r>
                <a:rPr lang="en-GB" sz="1400" b="1">
                  <a:solidFill>
                    <a:prstClr val="white"/>
                  </a:solidFill>
                  <a:ea typeface="Arial" pitchFamily="-60" charset="0"/>
                  <a:cs typeface="Arial" pitchFamily="-60" charset="0"/>
                </a:rPr>
                <a:t>Wider coverage gives a more accurate picture of the research landscape</a:t>
              </a:r>
              <a:endParaRPr lang="en-US" sz="1400">
                <a:solidFill>
                  <a:prstClr val="white"/>
                </a:solidFill>
                <a:ea typeface="Arial" pitchFamily="-60" charset="0"/>
                <a:cs typeface="Arial" pitchFamily="-60" charset="0"/>
              </a:endParaRPr>
            </a:p>
          </p:txBody>
        </p:sp>
      </p:grpSp>
      <p:sp>
        <p:nvSpPr>
          <p:cNvPr id="33806" name="Rectangle 354"/>
          <p:cNvSpPr>
            <a:spLocks noChangeArrowheads="1"/>
          </p:cNvSpPr>
          <p:nvPr/>
        </p:nvSpPr>
        <p:spPr bwMode="auto">
          <a:xfrm>
            <a:off x="7708900" y="1701800"/>
            <a:ext cx="11128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en-US" sz="120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In Thousands</a:t>
            </a:r>
          </a:p>
        </p:txBody>
      </p:sp>
      <p:grpSp>
        <p:nvGrpSpPr>
          <p:cNvPr id="33807" name="Group 18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76988" y="1490663"/>
            <a:ext cx="2262187" cy="163512"/>
            <a:chOff x="3726" y="950"/>
            <a:chExt cx="1425" cy="103"/>
          </a:xfrm>
        </p:grpSpPr>
        <p:grpSp>
          <p:nvGrpSpPr>
            <p:cNvPr id="33808" name="Group 184"/>
            <p:cNvGrpSpPr>
              <a:grpSpLocks/>
            </p:cNvGrpSpPr>
            <p:nvPr/>
          </p:nvGrpSpPr>
          <p:grpSpPr bwMode="auto">
            <a:xfrm>
              <a:off x="3726" y="950"/>
              <a:ext cx="916" cy="103"/>
              <a:chOff x="3518" y="769"/>
              <a:chExt cx="916" cy="103"/>
            </a:xfrm>
          </p:grpSpPr>
          <p:sp>
            <p:nvSpPr>
              <p:cNvPr id="33812" name="LegendRectangle1"/>
              <p:cNvSpPr>
                <a:spLocks noChangeArrowheads="1"/>
              </p:cNvSpPr>
              <p:nvPr/>
            </p:nvSpPr>
            <p:spPr bwMode="auto">
              <a:xfrm>
                <a:off x="3518" y="769"/>
                <a:ext cx="138" cy="10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933450"/>
                <a:endParaRPr lang="en-GB" sz="1000">
                  <a:solidFill>
                    <a:prstClr val="black"/>
                  </a:solidFill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3813" name="Legend1"/>
              <p:cNvSpPr>
                <a:spLocks noChangeArrowheads="1"/>
              </p:cNvSpPr>
              <p:nvPr/>
            </p:nvSpPr>
            <p:spPr bwMode="auto">
              <a:xfrm>
                <a:off x="3700" y="772"/>
                <a:ext cx="734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en-US" sz="1000" b="1">
                    <a:solidFill>
                      <a:srgbClr val="376092"/>
                    </a:solidFill>
                    <a:ea typeface="Arial" pitchFamily="-60" charset="0"/>
                    <a:cs typeface="Arial" pitchFamily="-60" charset="0"/>
                  </a:rPr>
                  <a:t>Nearest competitor</a:t>
                </a:r>
              </a:p>
            </p:txBody>
          </p:sp>
        </p:grpSp>
        <p:grpSp>
          <p:nvGrpSpPr>
            <p:cNvPr id="33809" name="Group 185"/>
            <p:cNvGrpSpPr>
              <a:grpSpLocks/>
            </p:cNvGrpSpPr>
            <p:nvPr/>
          </p:nvGrpSpPr>
          <p:grpSpPr bwMode="auto">
            <a:xfrm>
              <a:off x="4678" y="950"/>
              <a:ext cx="473" cy="103"/>
              <a:chOff x="3518" y="940"/>
              <a:chExt cx="473" cy="103"/>
            </a:xfrm>
          </p:grpSpPr>
          <p:sp>
            <p:nvSpPr>
              <p:cNvPr id="33810" name="LegendRectangle2"/>
              <p:cNvSpPr>
                <a:spLocks noChangeArrowheads="1"/>
              </p:cNvSpPr>
              <p:nvPr/>
            </p:nvSpPr>
            <p:spPr bwMode="auto">
              <a:xfrm>
                <a:off x="3518" y="940"/>
                <a:ext cx="138" cy="10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933450"/>
                <a:endParaRPr lang="en-GB" sz="1000">
                  <a:solidFill>
                    <a:prstClr val="black"/>
                  </a:solidFill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3811" name="Legend2"/>
              <p:cNvSpPr>
                <a:spLocks noChangeArrowheads="1"/>
              </p:cNvSpPr>
              <p:nvPr/>
            </p:nvSpPr>
            <p:spPr bwMode="auto">
              <a:xfrm>
                <a:off x="3700" y="943"/>
                <a:ext cx="2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en-US" sz="1000" b="1">
                    <a:solidFill>
                      <a:srgbClr val="376092"/>
                    </a:solidFill>
                    <a:ea typeface="Arial" pitchFamily="-60" charset="0"/>
                    <a:cs typeface="Arial" pitchFamily="-60" charset="0"/>
                  </a:rPr>
                  <a:t>Scopus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6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Books?</a:t>
            </a:r>
            <a:endParaRPr lang="en-US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27" y="1578495"/>
            <a:ext cx="2861509" cy="33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58207" y="1755228"/>
            <a:ext cx="5885793" cy="253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rgbClr val="036635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262626"/>
                </a:solidFill>
                <a:latin typeface="Arial" pitchFamily="34" charset="0"/>
                <a:ea typeface="Arial" pitchFamily="66" charset="-52"/>
                <a:cs typeface="Arial" pitchFamily="34" charset="0"/>
              </a:rPr>
              <a:t>Elsevier is planning to cover Books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036635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62626"/>
                </a:solidFill>
                <a:latin typeface="Arial" pitchFamily="34" charset="0"/>
                <a:ea typeface="Arial" pitchFamily="66" charset="-52"/>
                <a:cs typeface="Arial" pitchFamily="34" charset="0"/>
              </a:rPr>
              <a:t>Currently covering Book series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36635"/>
              </a:buClr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262626"/>
              </a:solidFill>
              <a:latin typeface="Arial" pitchFamily="34" charset="0"/>
              <a:ea typeface="Arial" pitchFamily="66" charset="-52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36635"/>
              </a:buClr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rgbClr val="262626"/>
                </a:solidFill>
                <a:latin typeface="Arial" pitchFamily="34" charset="0"/>
                <a:ea typeface="Arial" pitchFamily="66" charset="-52"/>
                <a:cs typeface="Arial" pitchFamily="34" charset="0"/>
              </a:rPr>
              <a:t>75.000 books will be covered by 2015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36635"/>
              </a:buClr>
              <a:buFont typeface="Arial" pitchFamily="34" charset="0"/>
              <a:buChar char="•"/>
              <a:defRPr/>
            </a:pPr>
            <a:endParaRPr lang="pl-PL" sz="2400" dirty="0">
              <a:solidFill>
                <a:srgbClr val="262626"/>
              </a:solidFill>
              <a:latin typeface="Arial" pitchFamily="34" charset="0"/>
              <a:ea typeface="Arial" pitchFamily="66" charset="-52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36635"/>
              </a:buClr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rgbClr val="262626"/>
                </a:solidFill>
                <a:latin typeface="Arial" pitchFamily="34" charset="0"/>
                <a:ea typeface="Arial" pitchFamily="66" charset="-52"/>
                <a:cs typeface="Arial" pitchFamily="34" charset="0"/>
              </a:rPr>
              <a:t>Mainly Social Sciences, Arts and Humanities</a:t>
            </a:r>
            <a:endParaRPr lang="en-US" sz="2400" dirty="0" smtClean="0">
              <a:solidFill>
                <a:srgbClr val="262626"/>
              </a:solidFill>
              <a:latin typeface="Arial" pitchFamily="34" charset="0"/>
              <a:ea typeface="Arial" pitchFamily="66" charset="-52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36635"/>
              </a:buClr>
              <a:buFont typeface="Arial" pitchFamily="-60" charset="0"/>
              <a:buChar char="–"/>
              <a:defRPr/>
            </a:pPr>
            <a:endParaRPr lang="en-US" sz="2400" dirty="0" smtClean="0">
              <a:solidFill>
                <a:srgbClr val="262626"/>
              </a:solidFill>
              <a:latin typeface="Arial" pitchFamily="34" charset="0"/>
              <a:ea typeface="Arial" pitchFamily="66" charset="-52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  <a:defRPr/>
            </a:pPr>
            <a:endParaRPr lang="en-GB" sz="2000" dirty="0" smtClean="0">
              <a:solidFill>
                <a:srgbClr val="262626"/>
              </a:solidFill>
              <a:latin typeface="Arial" pitchFamily="34" charset="0"/>
              <a:ea typeface="Arial" pitchFamily="66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Easily find results and 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922"/>
            <a:ext cx="9143999" cy="516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006221"/>
            <a:ext cx="1542197" cy="4667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06"/>
            <a:ext cx="8229600" cy="1143000"/>
          </a:xfrm>
        </p:spPr>
        <p:txBody>
          <a:bodyPr/>
          <a:lstStyle/>
          <a:p>
            <a:r>
              <a:rPr lang="pl-PL" dirty="0" smtClean="0"/>
              <a:t>Scopus provides quick overview: Characteristics of Ukrainian output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2" y="4019264"/>
            <a:ext cx="6048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70" y="2074537"/>
            <a:ext cx="20097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5" y="2074537"/>
            <a:ext cx="20097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63" y="2074537"/>
            <a:ext cx="20097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1360720"/>
            <a:ext cx="2933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Top publishing Ukrainian institutions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9" y="1158425"/>
            <a:ext cx="80010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5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Scopus</a:t>
            </a:r>
            <a:r>
              <a:rPr lang="pl-PL" dirty="0" smtClean="0"/>
              <a:t> - </a:t>
            </a:r>
            <a:r>
              <a:rPr lang="en-US" i="1" dirty="0" smtClean="0"/>
              <a:t>affiliation profiling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 smtClean="0">
              <a:solidFill>
                <a:srgbClr val="237416"/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23963" y="6215063"/>
            <a:ext cx="419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2F68D-E110-416D-AC90-E9C80A9A516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75463" y="115888"/>
            <a:ext cx="2052637" cy="151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1863" y="2852738"/>
            <a:ext cx="1439862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80522" cy="506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5934670"/>
            <a:ext cx="828092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Affiliation details include the affiliation ID, name variations, address information, research areas, documents published, sources the organization has published in, and collaborating affiliations.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4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067800" cy="341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 smtClean="0">
              <a:solidFill>
                <a:srgbClr val="237416"/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23963" y="6215063"/>
            <a:ext cx="419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2F68D-E110-416D-AC90-E9C80A9A516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75463" y="115888"/>
            <a:ext cx="2052637" cy="151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1863" y="2852738"/>
            <a:ext cx="1439862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44321" y="228600"/>
            <a:ext cx="5720304" cy="58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Scopus</a:t>
            </a: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author search results page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25588" y="2780928"/>
            <a:ext cx="2154524" cy="1681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1772816"/>
            <a:ext cx="288032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Results are listed in descending order by default.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Change the sorting order by selecting an option  from the ‘sort by’ window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20272" y="4138782"/>
            <a:ext cx="21957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52320" y="3573016"/>
            <a:ext cx="449461" cy="56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60169" y="5409220"/>
            <a:ext cx="410445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Author’s name links to the ‘Author Details page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67744" y="4653136"/>
            <a:ext cx="1" cy="756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3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6705600" cy="507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 smtClean="0">
              <a:solidFill>
                <a:srgbClr val="237416"/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05851" y="6174119"/>
            <a:ext cx="419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2F68D-E110-416D-AC90-E9C80A9A516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75463" y="115888"/>
            <a:ext cx="2052637" cy="151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3751" y="2811794"/>
            <a:ext cx="1439862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81000" y="228600"/>
            <a:ext cx="5423079" cy="7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Scopus: 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author details page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088" y="1299824"/>
            <a:ext cx="2520280" cy="507831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‘Author details page gives links to (1) the author’s documents; (2)  documents which are referenced by the author; (3) documents that have cited the author; (4) the Author details pages of all co-authors; (5) the results of searching the web using the author name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Use the ‘Find potential author matches’ for profiles which may be associated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33518" y="1842447"/>
            <a:ext cx="4420570" cy="1173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033518" y="2340853"/>
            <a:ext cx="4420570" cy="825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29000" y="3166280"/>
            <a:ext cx="3025090" cy="92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033518" y="3630305"/>
            <a:ext cx="4420570" cy="104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33518" y="3735200"/>
            <a:ext cx="4420570" cy="616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378424" y="4449170"/>
            <a:ext cx="5075664" cy="7592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776"/>
            <a:ext cx="9143999" cy="3812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200"/>
            <a:ext cx="8229600" cy="673567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Citations – the measure of quality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24" y="4330949"/>
            <a:ext cx="3979673" cy="2371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5" y="1950705"/>
            <a:ext cx="73914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457200" y="0"/>
            <a:ext cx="4495800" cy="7564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Scopus</a:t>
            </a:r>
            <a:r>
              <a:rPr lang="pl-PL" b="1" dirty="0" smtClean="0"/>
              <a:t> - </a:t>
            </a:r>
            <a:r>
              <a:rPr lang="en-US" b="1" i="1" dirty="0" smtClean="0"/>
              <a:t>citation tracker</a:t>
            </a:r>
            <a:endParaRPr lang="en-US" b="1" i="1" dirty="0" smtClean="0">
              <a:solidFill>
                <a:srgbClr val="237416"/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23963" y="6215063"/>
            <a:ext cx="419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2F68D-E110-416D-AC90-E9C80A9A516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75463" y="115888"/>
            <a:ext cx="2052637" cy="151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43000"/>
            <a:ext cx="835292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You can include up to 5000 documents in a </a:t>
            </a:r>
            <a:r>
              <a:rPr lang="en-GB" b="1" dirty="0" smtClean="0">
                <a:solidFill>
                  <a:prstClr val="black"/>
                </a:solidFill>
              </a:rPr>
              <a:t>Citation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Tracker</a:t>
            </a:r>
            <a:r>
              <a:rPr lang="en-GB" dirty="0" smtClean="0">
                <a:solidFill>
                  <a:prstClr val="black"/>
                </a:solidFill>
              </a:rPr>
              <a:t>. If you select more than 5000 documents only the first 5000 are included in the </a:t>
            </a:r>
            <a:r>
              <a:rPr lang="en-GB" b="1" dirty="0" smtClean="0">
                <a:solidFill>
                  <a:prstClr val="black"/>
                </a:solidFill>
              </a:rPr>
              <a:t>Citation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Tracker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85266" y="3631868"/>
            <a:ext cx="7029450" cy="1504950"/>
            <a:chOff x="985266" y="3631868"/>
            <a:chExt cx="7029450" cy="1504950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66" y="3631868"/>
              <a:ext cx="7029450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2621923" y="3867377"/>
              <a:ext cx="4253539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2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58612"/>
            <a:ext cx="8708571" cy="778098"/>
          </a:xfrm>
        </p:spPr>
        <p:txBody>
          <a:bodyPr/>
          <a:lstStyle/>
          <a:p>
            <a:r>
              <a:rPr lang="en-GB" sz="2000" b="1" dirty="0" smtClean="0"/>
              <a:t>The evolution of Ukrainian research productivity &amp; output</a:t>
            </a:r>
            <a:br>
              <a:rPr lang="en-GB" sz="2000" b="1" dirty="0" smtClean="0"/>
            </a:br>
            <a:r>
              <a:rPr lang="en-GB" sz="2000" dirty="0" smtClean="0"/>
              <a:t>Article usage correlated with article output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C99C1-96E4-4976-B473-28DDBE1C5CF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72519"/>
              </p:ext>
            </p:extLst>
          </p:nvPr>
        </p:nvGraphicFramePr>
        <p:xfrm>
          <a:off x="1071436" y="1663776"/>
          <a:ext cx="7235165" cy="44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6173581" y="3746240"/>
            <a:ext cx="461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Journal usage per year on </a:t>
            </a:r>
            <a:r>
              <a:rPr lang="en-US" sz="1200" dirty="0" err="1" smtClean="0"/>
              <a:t>ScienceDirect</a:t>
            </a:r>
            <a:r>
              <a:rPr lang="en-US" sz="1200" dirty="0" smtClean="0"/>
              <a:t> </a:t>
            </a:r>
            <a:r>
              <a:rPr lang="en-US" sz="1200" dirty="0"/>
              <a:t>per 1000 Researchers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30023" y="3519357"/>
            <a:ext cx="435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Articles Published per year on </a:t>
            </a:r>
            <a:r>
              <a:rPr lang="en-US" sz="1200" dirty="0" smtClean="0"/>
              <a:t>Scopus </a:t>
            </a:r>
            <a:r>
              <a:rPr lang="en-US" sz="1200" dirty="0"/>
              <a:t>per 1000 Researchers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436" y="1264707"/>
            <a:ext cx="677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Complete international article access correlates with higher article output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78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48" y="1067418"/>
            <a:ext cx="6183524" cy="50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/>
        <p:txBody>
          <a:bodyPr/>
          <a:lstStyle/>
          <a:p>
            <a:pPr eaLnBrk="1" hangingPunct="1"/>
            <a:r>
              <a:rPr lang="en-US" b="1" dirty="0" smtClean="0"/>
              <a:t>H-</a:t>
            </a:r>
            <a:r>
              <a:rPr lang="pl-PL" b="1" dirty="0" smtClean="0"/>
              <a:t>index</a:t>
            </a:r>
            <a:endParaRPr lang="en-US" b="1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23963" y="6215063"/>
            <a:ext cx="419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2F68D-E110-416D-AC90-E9C80A9A516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75463" y="115888"/>
            <a:ext cx="2052637" cy="151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1863" y="2852738"/>
            <a:ext cx="1439862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008" y="1330037"/>
            <a:ext cx="1971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</a:rPr>
              <a:t>A scholar with an index of </a:t>
            </a:r>
            <a:r>
              <a:rPr lang="en-GB" sz="2400" i="1" dirty="0" err="1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</a:rPr>
              <a:t> has published </a:t>
            </a:r>
            <a:r>
              <a:rPr lang="en-GB" sz="2400" i="1" dirty="0" err="1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</a:rPr>
              <a:t> papers each of which has been cited by others at least </a:t>
            </a:r>
            <a:r>
              <a:rPr lang="en-GB" sz="2400" i="1" dirty="0" err="1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</a:rPr>
              <a:t> times</a:t>
            </a:r>
            <a:endParaRPr lang="en-GB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1584" y="5612768"/>
            <a:ext cx="1638795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00B0F0"/>
                </a:solidFill>
                <a:latin typeface="Calibri" pitchFamily="34" charset="0"/>
              </a:rPr>
              <a:t>13</a:t>
            </a:r>
            <a:r>
              <a:rPr lang="en-GB" sz="2400" i="1" dirty="0" smtClean="0">
                <a:solidFill>
                  <a:srgbClr val="00B0F0"/>
                </a:solidFill>
                <a:latin typeface="Calibri" pitchFamily="34" charset="0"/>
              </a:rPr>
              <a:t> papers</a:t>
            </a:r>
            <a:endParaRPr lang="en-GB" sz="2400" i="1" dirty="0">
              <a:solidFill>
                <a:srgbClr val="00B0F0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877628" y="536074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4591008"/>
            <a:ext cx="2137558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0B0F0"/>
                </a:solidFill>
                <a:latin typeface="Calibri" pitchFamily="34" charset="0"/>
              </a:rPr>
              <a:t>cited </a:t>
            </a:r>
            <a:r>
              <a:rPr lang="pl-PL" sz="2400" i="1" dirty="0" smtClean="0">
                <a:solidFill>
                  <a:srgbClr val="00B0F0"/>
                </a:solidFill>
                <a:latin typeface="Calibri" pitchFamily="34" charset="0"/>
              </a:rPr>
              <a:t>13</a:t>
            </a:r>
            <a:r>
              <a:rPr lang="en-GB" sz="2400" i="1" dirty="0" smtClean="0">
                <a:solidFill>
                  <a:srgbClr val="00B0F0"/>
                </a:solidFill>
                <a:latin typeface="Calibri" pitchFamily="34" charset="0"/>
              </a:rPr>
              <a:t> times or more</a:t>
            </a:r>
            <a:endParaRPr lang="en-GB" sz="2400" i="1" dirty="0">
              <a:solidFill>
                <a:srgbClr val="00B0F0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83768" y="5095064"/>
            <a:ext cx="14761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8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400309" y="-76200"/>
            <a:ext cx="5924291" cy="915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Scopus Analytics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Select the journal(s) you want to evaluate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23963" y="6215063"/>
            <a:ext cx="419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2F68D-E110-416D-AC90-E9C80A9A516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875463" y="115888"/>
            <a:ext cx="2052637" cy="1512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1863" y="2852738"/>
            <a:ext cx="1439862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44824"/>
            <a:ext cx="7762669" cy="44609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84" y="1296537"/>
            <a:ext cx="4227625" cy="103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1501254"/>
            <a:ext cx="4741146" cy="7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2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4387875" cy="1362075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268" y="3480187"/>
            <a:ext cx="6098431" cy="2001750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Piotr Golkiewicz</a:t>
            </a:r>
          </a:p>
          <a:p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</a:rPr>
              <a:t>Product Sales Manager for Central and Eastern Europe</a:t>
            </a:r>
          </a:p>
          <a:p>
            <a:r>
              <a:rPr lang="pl-PL" sz="1800" dirty="0" smtClean="0">
                <a:solidFill>
                  <a:schemeClr val="accent5">
                    <a:lumMod val="50000"/>
                  </a:schemeClr>
                </a:solidFill>
              </a:rPr>
              <a:t>p.golkiewicz@elsevier.com</a:t>
            </a:r>
            <a:endParaRPr lang="de-DE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56" y="152400"/>
            <a:ext cx="8090256" cy="685724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International collaboration leads to higher quality research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C99C1-96E4-4976-B473-28DDBE1C5C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6" y="2717074"/>
            <a:ext cx="3456606" cy="3089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111" y="1560194"/>
            <a:ext cx="3610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 Narrow"/>
              </a:rPr>
              <a:t>- In citation </a:t>
            </a:r>
            <a:r>
              <a:rPr lang="en-US" sz="1600" b="1" i="1" dirty="0">
                <a:solidFill>
                  <a:srgbClr val="000000"/>
                </a:solidFill>
                <a:latin typeface="Arial Narrow"/>
              </a:rPr>
              <a:t>terms, research collaboration is </a:t>
            </a:r>
            <a:r>
              <a:rPr lang="en-US" sz="1600" b="1" i="1" dirty="0" smtClean="0">
                <a:solidFill>
                  <a:srgbClr val="000000"/>
                </a:solidFill>
                <a:latin typeface="Arial Narrow"/>
              </a:rPr>
              <a:t>beneficial. For </a:t>
            </a:r>
            <a:r>
              <a:rPr lang="en-US" sz="1600" b="1" i="1" dirty="0">
                <a:solidFill>
                  <a:srgbClr val="000000"/>
                </a:solidFill>
                <a:latin typeface="Arial Narrow"/>
              </a:rPr>
              <a:t>each international author on an article, there is </a:t>
            </a:r>
            <a:r>
              <a:rPr lang="en-US" sz="1600" b="1" i="1" dirty="0" smtClean="0">
                <a:solidFill>
                  <a:srgbClr val="000000"/>
                </a:solidFill>
                <a:latin typeface="Arial Narrow"/>
              </a:rPr>
              <a:t>a corresponding </a:t>
            </a:r>
            <a:r>
              <a:rPr lang="en-US" sz="1600" b="1" i="1" dirty="0">
                <a:solidFill>
                  <a:srgbClr val="000000"/>
                </a:solidFill>
                <a:latin typeface="Arial Narrow"/>
              </a:rPr>
              <a:t>increase in the impact of that </a:t>
            </a:r>
            <a:r>
              <a:rPr lang="en-US" sz="1600" b="1" i="1" dirty="0" smtClean="0">
                <a:solidFill>
                  <a:srgbClr val="000000"/>
                </a:solidFill>
                <a:latin typeface="Arial Narrow"/>
              </a:rPr>
              <a:t>paper</a:t>
            </a:r>
            <a:endParaRPr lang="en-US" sz="1600" b="1" i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551485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 Narrow"/>
              </a:rPr>
              <a:t>- In research leading nations with which Ukraine is building collaborative relationships, international collaboration has been growing based on increasing number of international authors on national papers</a:t>
            </a:r>
            <a:endParaRPr lang="en-US" sz="1600" b="1" i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910369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# of inter. </a:t>
            </a:r>
            <a:r>
              <a:rPr lang="en-GB" sz="800" b="1" dirty="0"/>
              <a:t>c</a:t>
            </a:r>
            <a:r>
              <a:rPr lang="en-GB" sz="800" b="1" dirty="0" smtClean="0"/>
              <a:t>o-authors on papers</a:t>
            </a:r>
            <a:endParaRPr lang="en-US" sz="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4064" y="5895252"/>
            <a:ext cx="245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Source: The Royal Society, United Kingdom, 2011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5894671"/>
            <a:ext cx="2448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pl-PL" sz="1000" b="1" dirty="0" smtClean="0">
                <a:solidFill>
                  <a:schemeClr val="bg1">
                    <a:lumMod val="50000"/>
                  </a:schemeClr>
                </a:solidFill>
              </a:rPr>
              <a:t>BIS study 2011, 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Scopus Data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90693"/>
            <a:ext cx="4091988" cy="309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990600"/>
            <a:ext cx="835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Effective collaboration requires complete access to international papers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65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395536" y="5373216"/>
            <a:ext cx="83529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 smtClean="0">
              <a:solidFill>
                <a:srgbClr val="4B4B4B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4293096"/>
            <a:ext cx="83529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 smtClean="0">
              <a:solidFill>
                <a:srgbClr val="4B4B4B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95536" y="3212976"/>
            <a:ext cx="83529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 smtClean="0">
              <a:solidFill>
                <a:srgbClr val="4B4B4B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95536" y="2132856"/>
            <a:ext cx="83529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 smtClean="0">
              <a:solidFill>
                <a:srgbClr val="4B4B4B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95536" y="1052736"/>
            <a:ext cx="83529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 smtClean="0">
              <a:solidFill>
                <a:srgbClr val="4B4B4B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116632"/>
            <a:ext cx="6222124" cy="6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7188">
              <a:lnSpc>
                <a:spcPct val="130000"/>
              </a:lnSpc>
              <a:buClr>
                <a:srgbClr val="000000"/>
              </a:buClr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What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is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Scopus?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 Placeholder 2"/>
          <p:cNvSpPr>
            <a:spLocks/>
          </p:cNvSpPr>
          <p:nvPr/>
        </p:nvSpPr>
        <p:spPr bwMode="auto">
          <a:xfrm>
            <a:off x="602035" y="1052736"/>
            <a:ext cx="7793038" cy="9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The largest abstract and citation database of peer-reviewed research literature and quality web sources.</a:t>
            </a:r>
            <a:endParaRPr lang="en-US" sz="24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ext Placeholder 2"/>
          <p:cNvSpPr>
            <a:spLocks/>
          </p:cNvSpPr>
          <p:nvPr/>
        </p:nvSpPr>
        <p:spPr bwMode="auto">
          <a:xfrm>
            <a:off x="602035" y="2132856"/>
            <a:ext cx="7793038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More than </a:t>
            </a:r>
            <a:r>
              <a:rPr lang="pl-PL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20</a:t>
            </a: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,</a:t>
            </a:r>
            <a:r>
              <a:rPr lang="pl-PL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000</a:t>
            </a: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 titles from more than 5,000 international publishers worldwide</a:t>
            </a:r>
            <a:endParaRPr lang="en-US" sz="24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 Placeholder 2"/>
          <p:cNvSpPr>
            <a:spLocks/>
          </p:cNvSpPr>
          <p:nvPr/>
        </p:nvSpPr>
        <p:spPr bwMode="auto">
          <a:xfrm>
            <a:off x="602035" y="3212976"/>
            <a:ext cx="7793038" cy="9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Over </a:t>
            </a:r>
            <a:r>
              <a:rPr lang="pl-PL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47</a:t>
            </a: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 mil</a:t>
            </a:r>
            <a:r>
              <a:rPr lang="pl-PL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l</a:t>
            </a: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ion records, 23 million patents from 5 patent offices worldwide</a:t>
            </a:r>
            <a:endParaRPr lang="en-US" sz="24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Placeholder 2"/>
          <p:cNvSpPr>
            <a:spLocks/>
          </p:cNvSpPr>
          <p:nvPr/>
        </p:nvSpPr>
        <p:spPr bwMode="auto">
          <a:xfrm>
            <a:off x="602034" y="4273700"/>
            <a:ext cx="8146430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Scopus also offers full integration of the scientific web in its search results with: 435 million scientific web pages</a:t>
            </a:r>
            <a:r>
              <a:rPr lang="pl-PL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 (Scirus)</a:t>
            </a:r>
            <a:endParaRPr lang="en-US" sz="24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Text Placeholder 2"/>
          <p:cNvSpPr>
            <a:spLocks/>
          </p:cNvSpPr>
          <p:nvPr/>
        </p:nvSpPr>
        <p:spPr bwMode="auto">
          <a:xfrm>
            <a:off x="602035" y="5349057"/>
            <a:ext cx="7793038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pl-PL" sz="2400" dirty="0" smtClean="0">
                <a:solidFill>
                  <a:srgbClr val="4B4B4B"/>
                </a:solidFill>
                <a:latin typeface="Calibri" pitchFamily="34" charset="0"/>
                <a:ea typeface="Arial" pitchFamily="-60" charset="0"/>
                <a:cs typeface="Arial" pitchFamily="-60" charset="0"/>
              </a:rPr>
              <a:t>Modern „Discovery tools” – Author and Affiliation search, Author Analyzer, Journal Analyzer, Citations Tracking etc</a:t>
            </a:r>
            <a:endParaRPr lang="en-US" sz="24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8"/>
          <p:cNvSpPr txBox="1">
            <a:spLocks noChangeArrowheads="1"/>
          </p:cNvSpPr>
          <p:nvPr/>
        </p:nvSpPr>
        <p:spPr bwMode="auto">
          <a:xfrm>
            <a:off x="457200" y="381000"/>
            <a:ext cx="7391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a typeface="Arial" pitchFamily="-60" charset="0"/>
                <a:cs typeface="Arial" pitchFamily="-60" charset="0"/>
              </a:rPr>
              <a:t>Example of users of Scopus data</a:t>
            </a:r>
          </a:p>
        </p:txBody>
      </p:sp>
      <p:pic>
        <p:nvPicPr>
          <p:cNvPr id="20483" name="Picture 40" descr="E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242050"/>
            <a:ext cx="42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41"/>
          <p:cNvSpPr>
            <a:spLocks noChangeShapeType="1"/>
          </p:cNvSpPr>
          <p:nvPr/>
        </p:nvSpPr>
        <p:spPr bwMode="auto">
          <a:xfrm>
            <a:off x="0" y="607218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222246-C3DB-4CD1-8535-C2B124BF2AB4}" type="slidenum">
              <a:rPr lang="en-US" smtClean="0">
                <a:solidFill>
                  <a:srgbClr val="474746"/>
                </a:solidFill>
                <a:latin typeface="Arial" pitchFamily="34" charset="0"/>
              </a:rPr>
              <a:pPr/>
              <a:t>5</a:t>
            </a:fld>
            <a:endParaRPr lang="en-US" smtClean="0">
              <a:solidFill>
                <a:srgbClr val="474746"/>
              </a:solidFill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96975"/>
            <a:ext cx="3683000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43" descr="GR_PR_091009worldsbestcolleges_120_1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375" y="4530725"/>
            <a:ext cx="1143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4" descr="oec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463" y="4541838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2" descr="Perspektywy logo_SC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8275" y="5630863"/>
            <a:ext cx="11826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3075" y="5043488"/>
            <a:ext cx="14668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8" descr="ifq_logo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3050" y="5313363"/>
            <a:ext cx="83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9" descr="Julich_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8538" y="4757738"/>
            <a:ext cx="11477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1" descr="LOGO-ERC-SEUL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4663" y="4466022"/>
            <a:ext cx="1180716" cy="1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93038" y="4525963"/>
            <a:ext cx="11858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11638" y="1412875"/>
            <a:ext cx="4716462" cy="1511300"/>
            <a:chOff x="2843808" y="1196752"/>
            <a:chExt cx="6192688" cy="2304256"/>
          </a:xfrm>
        </p:grpSpPr>
        <p:pic>
          <p:nvPicPr>
            <p:cNvPr id="20500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 l="16145" t="41333" r="1772" b="10001"/>
            <a:stretch>
              <a:fillRect/>
            </a:stretch>
          </p:blipFill>
          <p:spPr bwMode="auto">
            <a:xfrm>
              <a:off x="2843808" y="1196752"/>
              <a:ext cx="6192688" cy="22947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1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 l="64653" t="68056" r="2280" b="21146"/>
            <a:stretch>
              <a:fillRect/>
            </a:stretch>
          </p:blipFill>
          <p:spPr bwMode="auto">
            <a:xfrm>
              <a:off x="2866915" y="2132856"/>
              <a:ext cx="6146474" cy="1368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0497" name="Picture 3"/>
          <p:cNvPicPr>
            <a:picLocks noChangeAspect="1" noChangeArrowheads="1"/>
          </p:cNvPicPr>
          <p:nvPr/>
        </p:nvPicPr>
        <p:blipFill>
          <a:blip r:embed="rId17" cstate="print"/>
          <a:srcRect l="10728" t="18668" r="63229" b="71832"/>
          <a:stretch>
            <a:fillRect/>
          </a:stretch>
        </p:blipFill>
        <p:spPr bwMode="auto">
          <a:xfrm>
            <a:off x="4211638" y="3068638"/>
            <a:ext cx="360045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6" descr="era_head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1150" y="3789363"/>
            <a:ext cx="1727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4"/>
          <p:cNvPicPr>
            <a:picLocks noChangeAspect="1" noChangeArrowheads="1"/>
          </p:cNvPicPr>
          <p:nvPr/>
        </p:nvPicPr>
        <p:blipFill>
          <a:blip r:embed="rId19" cstate="print"/>
          <a:srcRect l="4608" r="5069"/>
          <a:stretch>
            <a:fillRect/>
          </a:stretch>
        </p:blipFill>
        <p:spPr bwMode="auto">
          <a:xfrm>
            <a:off x="4140200" y="3789363"/>
            <a:ext cx="23860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3836276" y="4466897"/>
            <a:ext cx="2091558" cy="1271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latin typeface="+mn-lt"/>
              </a:rPr>
              <a:t>Why Scopus?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2641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Track Research trends – focus your resources</a:t>
            </a:r>
          </a:p>
          <a:p>
            <a:pPr lvl="1"/>
            <a:r>
              <a:rPr lang="pl-PL" sz="2400" dirty="0" smtClean="0">
                <a:solidFill>
                  <a:srgbClr val="FF0000"/>
                </a:solidFill>
              </a:rPr>
              <a:t>FIND (GET LINK) TO FULL TEXT</a:t>
            </a:r>
          </a:p>
          <a:p>
            <a:r>
              <a:rPr lang="pl-PL" sz="2400" dirty="0" smtClean="0"/>
              <a:t>Find best journals to publish – target your audience</a:t>
            </a:r>
          </a:p>
          <a:p>
            <a:r>
              <a:rPr lang="pl-PL" sz="2400" dirty="0" smtClean="0"/>
              <a:t>Make connections – find experts to collaborate with – get cited</a:t>
            </a:r>
          </a:p>
          <a:p>
            <a:r>
              <a:rPr lang="pl-PL" sz="2400" dirty="0" smtClean="0"/>
              <a:t>Make yourself more visible – get more citations</a:t>
            </a:r>
          </a:p>
          <a:p>
            <a:r>
              <a:rPr lang="pl-PL" sz="2400" dirty="0" smtClean="0"/>
              <a:t>Get data for evaluations (internal, external, rankings etc.)</a:t>
            </a:r>
          </a:p>
          <a:p>
            <a:r>
              <a:rPr lang="pl-PL" sz="2400" dirty="0" smtClean="0"/>
              <a:t>Get data for grant applications</a:t>
            </a:r>
          </a:p>
          <a:p>
            <a:pPr marL="0" indent="0">
              <a:buNone/>
            </a:pPr>
            <a:r>
              <a:rPr lang="pl-PL" sz="2400" dirty="0" smtClean="0"/>
              <a:t>plus</a:t>
            </a:r>
          </a:p>
          <a:p>
            <a:r>
              <a:rPr lang="pl-PL" sz="2400" dirty="0" smtClean="0"/>
              <a:t>Make your journals more visible - get indexed in Scopus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75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92" y="60102"/>
            <a:ext cx="7867208" cy="778098"/>
          </a:xfrm>
        </p:spPr>
        <p:txBody>
          <a:bodyPr/>
          <a:lstStyle/>
          <a:p>
            <a:r>
              <a:rPr lang="en-GB" sz="2000" b="1" dirty="0" smtClean="0"/>
              <a:t>Scopus helps grow those research strengths further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dirty="0" smtClean="0"/>
              <a:t>supporting the research workflow in an international context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C99C1-96E4-4976-B473-28DDBE1C5CF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4396850"/>
              </p:ext>
            </p:extLst>
          </p:nvPr>
        </p:nvGraphicFramePr>
        <p:xfrm>
          <a:off x="467544" y="1397000"/>
          <a:ext cx="77048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9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4878" y="1655873"/>
            <a:ext cx="5894863" cy="30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Rectangle 2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6172200" cy="67791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pitchFamily="-60" charset="0"/>
                <a:ea typeface="Arial" pitchFamily="-60" charset="0"/>
                <a:cs typeface="Arial" pitchFamily="-60" charset="0"/>
              </a:rPr>
              <a:t>Broader coverage </a:t>
            </a:r>
            <a:r>
              <a:rPr lang="en-US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than nearest </a:t>
            </a:r>
            <a:r>
              <a:rPr lang="en-US" b="1" dirty="0">
                <a:latin typeface="Arial" pitchFamily="-60" charset="0"/>
                <a:ea typeface="Arial" pitchFamily="-60" charset="0"/>
                <a:cs typeface="Arial" pitchFamily="-60" charset="0"/>
              </a:rPr>
              <a:t>peer</a:t>
            </a:r>
            <a:endParaRPr lang="en-GB" b="1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32775" name="Group 39"/>
          <p:cNvGrpSpPr>
            <a:grpSpLocks/>
          </p:cNvGrpSpPr>
          <p:nvPr/>
        </p:nvGrpSpPr>
        <p:grpSpPr bwMode="auto">
          <a:xfrm>
            <a:off x="3567113" y="5418138"/>
            <a:ext cx="2009775" cy="403225"/>
            <a:chOff x="2247" y="3413"/>
            <a:chExt cx="1266" cy="254"/>
          </a:xfrm>
        </p:grpSpPr>
        <p:sp>
          <p:nvSpPr>
            <p:cNvPr id="32777" name="AutoShape 33"/>
            <p:cNvSpPr>
              <a:spLocks noChangeArrowheads="1"/>
            </p:cNvSpPr>
            <p:nvPr/>
          </p:nvSpPr>
          <p:spPr bwMode="auto">
            <a:xfrm>
              <a:off x="2247" y="3413"/>
              <a:ext cx="1266" cy="254"/>
            </a:xfrm>
            <a:prstGeom prst="roundRect">
              <a:avLst>
                <a:gd name="adj" fmla="val 14514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ea typeface="Arial" pitchFamily="-60" charset="0"/>
                <a:cs typeface="Arial" pitchFamily="-60" charset="0"/>
              </a:endParaRPr>
            </a:p>
          </p:txBody>
        </p:sp>
        <p:sp>
          <p:nvSpPr>
            <p:cNvPr id="32778" name="Text Placeholder 2"/>
            <p:cNvSpPr>
              <a:spLocks/>
            </p:cNvSpPr>
            <p:nvPr/>
          </p:nvSpPr>
          <p:spPr bwMode="auto">
            <a:xfrm>
              <a:off x="2362" y="3473"/>
              <a:ext cx="1036" cy="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>
                  <a:srgbClr val="036635"/>
                </a:buClr>
                <a:buSzPct val="140000"/>
                <a:buFont typeface="Arial" pitchFamily="-60" charset="0"/>
                <a:buNone/>
              </a:pPr>
              <a:r>
                <a:rPr lang="en-US" sz="1400" b="1" dirty="0" smtClean="0">
                  <a:solidFill>
                    <a:srgbClr val="376092"/>
                  </a:solidFill>
                  <a:ea typeface="Arial" pitchFamily="-60" charset="0"/>
                  <a:cs typeface="Arial" pitchFamily="-60" charset="0"/>
                </a:rPr>
                <a:t>www.jisc-adat.com</a:t>
              </a:r>
            </a:p>
            <a:p>
              <a:pPr algn="ctr">
                <a:buClr>
                  <a:srgbClr val="036635"/>
                </a:buClr>
                <a:buSzPct val="140000"/>
                <a:buFont typeface="Arial" pitchFamily="-60" charset="0"/>
                <a:buNone/>
              </a:pPr>
              <a:r>
                <a:rPr lang="pl-PL" sz="1100" b="1" dirty="0" smtClean="0">
                  <a:solidFill>
                    <a:srgbClr val="376092"/>
                  </a:solidFill>
                  <a:ea typeface="Arial" pitchFamily="-60" charset="0"/>
                  <a:cs typeface="Arial" pitchFamily="-60" charset="0"/>
                </a:rPr>
                <a:t>August, 2013</a:t>
              </a:r>
              <a:endParaRPr lang="en-US" sz="1100" b="1" dirty="0">
                <a:solidFill>
                  <a:srgbClr val="376092"/>
                </a:solidFill>
                <a:ea typeface="Arial" pitchFamily="-60" charset="0"/>
                <a:cs typeface="Arial" pitchFamily="-60" charset="0"/>
              </a:endParaRPr>
            </a:p>
          </p:txBody>
        </p:sp>
      </p:grpSp>
      <p:sp>
        <p:nvSpPr>
          <p:cNvPr id="32776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4607" y="4837113"/>
            <a:ext cx="1693206" cy="891025"/>
          </a:xfrm>
          <a:prstGeom prst="wedgeRoundRectCallout">
            <a:avLst>
              <a:gd name="adj1" fmla="val 52693"/>
              <a:gd name="adj2" fmla="val -190153"/>
              <a:gd name="adj3" fmla="val 16667"/>
            </a:avLst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73152" tIns="73152" rIns="73152" bIns="73152" anchor="ctr">
            <a:prstTxWarp prst="textNoShape">
              <a:avLst/>
            </a:prstTxWarp>
          </a:bodyPr>
          <a:lstStyle/>
          <a:p>
            <a:pPr eaLnBrk="0" hangingPunct="0">
              <a:buClr>
                <a:prstClr val="black"/>
              </a:buClr>
            </a:pPr>
            <a:r>
              <a:rPr lang="en-GB" b="1" dirty="0">
                <a:solidFill>
                  <a:prstClr val="black"/>
                </a:solidFill>
                <a:ea typeface="Arial" pitchFamily="-60" charset="0"/>
                <a:cs typeface="Arial" pitchFamily="-60" charset="0"/>
              </a:rPr>
              <a:t>“The Scopus surplus”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2750" y="3371850"/>
            <a:ext cx="381000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371850"/>
            <a:ext cx="381000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6388" y="3371850"/>
            <a:ext cx="265112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4275" y="2911174"/>
            <a:ext cx="388143" cy="19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8200" y="2912611"/>
            <a:ext cx="388143" cy="19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3822" y="334519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prstClr val="black"/>
                </a:solidFill>
              </a:rPr>
              <a:t>8432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2857" y="334519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prstClr val="black"/>
                </a:solidFill>
              </a:rPr>
              <a:t>934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4442" y="334519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prstClr val="black"/>
                </a:solidFill>
              </a:rPr>
              <a:t>11377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7711" y="288212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prstClr val="black"/>
                </a:solidFill>
              </a:rPr>
              <a:t>19809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4044" y="288212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prstClr val="black"/>
                </a:solidFill>
              </a:rPr>
              <a:t>12311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10" name="Group 266"/>
          <p:cNvGraphicFramePr>
            <a:graphicFrameLocks noGrp="1"/>
          </p:cNvGraphicFramePr>
          <p:nvPr/>
        </p:nvGraphicFramePr>
        <p:xfrm>
          <a:off x="315311" y="1489075"/>
          <a:ext cx="4912328" cy="4332290"/>
        </p:xfrm>
        <a:graphic>
          <a:graphicData uri="http://schemas.openxmlformats.org/drawingml/2006/table">
            <a:tbl>
              <a:tblPr/>
              <a:tblGrid>
                <a:gridCol w="1292772"/>
                <a:gridCol w="3619556"/>
              </a:tblGrid>
              <a:tr h="162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Journal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policy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English language abstracts available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All cited references in Roman alphabet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Convincing editorial concept/policy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Level of peer-review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Diversity in provenance of editors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Diversity in provenance of authors</a:t>
                      </a: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Quality of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content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Academic contribution to the field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Clarity of abstracts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Conformity with journal’s aims &amp; scope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Readability of articles</a:t>
                      </a: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Citedness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Citedness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 of journal articles in Scopus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Citedness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 of editors in Scopus</a:t>
                      </a: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Regularity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No delay in publication schedule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Accessibility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Content available online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English-language journal home page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Quality of home page</a:t>
                      </a: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4" name="Rectangle 213"/>
          <p:cNvSpPr>
            <a:spLocks noChangeArrowheads="1"/>
          </p:cNvSpPr>
          <p:nvPr/>
        </p:nvSpPr>
        <p:spPr bwMode="auto">
          <a:xfrm>
            <a:off x="5362575" y="1489075"/>
            <a:ext cx="3340100" cy="3175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a typeface="Arial" pitchFamily="-60" charset="0"/>
            </a:endParaRPr>
          </a:p>
        </p:txBody>
      </p:sp>
      <p:sp>
        <p:nvSpPr>
          <p:cNvPr id="31771" name="Rectangle 214"/>
          <p:cNvSpPr>
            <a:spLocks noChangeArrowheads="1"/>
          </p:cNvSpPr>
          <p:nvPr/>
        </p:nvSpPr>
        <p:spPr bwMode="auto">
          <a:xfrm>
            <a:off x="5362575" y="1489075"/>
            <a:ext cx="3340100" cy="1653518"/>
          </a:xfrm>
          <a:prstGeom prst="rect">
            <a:avLst/>
          </a:prstGeom>
          <a:noFill/>
          <a:ln w="9525">
            <a:solidFill>
              <a:srgbClr val="03663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31772" name="Text Placeholder 2"/>
          <p:cNvSpPr>
            <a:spLocks/>
          </p:cNvSpPr>
          <p:nvPr/>
        </p:nvSpPr>
        <p:spPr bwMode="auto">
          <a:xfrm>
            <a:off x="5427663" y="1541463"/>
            <a:ext cx="787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en-US" sz="1400" b="1" dirty="0">
                <a:solidFill>
                  <a:prstClr val="white"/>
                </a:solidFill>
                <a:ea typeface="Arial" pitchFamily="-60" charset="0"/>
                <a:cs typeface="Arial" pitchFamily="-60" charset="0"/>
              </a:rPr>
              <a:t>Eligibility</a:t>
            </a:r>
          </a:p>
        </p:txBody>
      </p:sp>
      <p:sp>
        <p:nvSpPr>
          <p:cNvPr id="31773" name="Text Placeholder 2"/>
          <p:cNvSpPr>
            <a:spLocks/>
          </p:cNvSpPr>
          <p:nvPr/>
        </p:nvSpPr>
        <p:spPr bwMode="auto">
          <a:xfrm>
            <a:off x="5427663" y="1858963"/>
            <a:ext cx="318611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en-US" sz="1400" dirty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Peer-review</a:t>
            </a:r>
          </a:p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en-US" sz="1400" dirty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English abstracts</a:t>
            </a:r>
          </a:p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en-US" sz="1400" dirty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Regular </a:t>
            </a:r>
            <a:r>
              <a:rPr lang="en-US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publication</a:t>
            </a:r>
          </a:p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en-GB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Statement on Publication ethics</a:t>
            </a:r>
            <a:endParaRPr lang="en-GB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31775" name="Rectangle 259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  <a:t>Scopus selection criteria a combination</a:t>
            </a:r>
            <a:b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  <a:t>of quantitative and qualitative measures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pic>
        <p:nvPicPr>
          <p:cNvPr id="10" name="Picture 9" descr="CSAB 2010 Istanbul Turkey.jpg"/>
          <p:cNvPicPr>
            <a:picLocks noChangeAspect="1"/>
          </p:cNvPicPr>
          <p:nvPr/>
        </p:nvPicPr>
        <p:blipFill>
          <a:blip r:embed="rId2" cstate="print"/>
          <a:srcRect l="4814" t="29339" r="4503" b="3969"/>
          <a:stretch>
            <a:fillRect/>
          </a:stretch>
        </p:blipFill>
        <p:spPr>
          <a:xfrm>
            <a:off x="5409240" y="3695699"/>
            <a:ext cx="3523957" cy="189580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5034454" y="1382111"/>
            <a:ext cx="3552497" cy="2033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34661" y="2532992"/>
            <a:ext cx="3552497" cy="672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7364" y="4114799"/>
            <a:ext cx="3552497" cy="672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844" y="5955084"/>
            <a:ext cx="740715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50 Ukrainian journals in Scopus – 27 active (+4 since June)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1941" y="6437082"/>
            <a:ext cx="2576859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2000" dirty="0"/>
              <a:t>http</a:t>
            </a:r>
            <a:r>
              <a:rPr lang="pl-PL" sz="2000" dirty="0" smtClean="0"/>
              <a:t>://info.scopus.com</a:t>
            </a:r>
          </a:p>
        </p:txBody>
      </p:sp>
    </p:spTree>
    <p:extLst>
      <p:ext uri="{BB962C8B-B14F-4D97-AF65-F5344CB8AC3E}">
        <p14:creationId xmlns:p14="http://schemas.microsoft.com/office/powerpoint/2010/main" val="8687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nWsAqhYEi_NEgFn9HRD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qLr22BiEij3EjpDppG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FbQk8d00GXYUpYFLlK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qLr22BiEij3EjpDppG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FbQk8d00GXYUpYFLlK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qLr22BiEij3EjpDppG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qLr22BiEij3EjpDppG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DXz05DA0CykQzWw.Is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qLr22BiEij3EjpDppG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HF3JUBD0yi2CgDT6Ak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ILAS0UpkC2fhzwow4Z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mlW4B3LUS59Xi9Jb.b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_EKBdYHECXUZ5QCJp7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WUvKwIqUCFl_XS81om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rhlNVzOkqZfVKe0.rq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qLr22BiEij3EjpDppGO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764</Words>
  <Application>Microsoft Office PowerPoint</Application>
  <PresentationFormat>On-screen Show (4:3)</PresentationFormat>
  <Paragraphs>130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think-cell Slide</vt:lpstr>
      <vt:lpstr>Microsoft Excel 97-2003 Worksheet</vt:lpstr>
      <vt:lpstr>Chart</vt:lpstr>
      <vt:lpstr>SCOPUS and SciVal Evaluation and Promotion of  Ukrainian research results  Piotr Gołkiewicz Product Sales Manager, Central and Eastern Europe   Lviv, 11 September 2013  </vt:lpstr>
      <vt:lpstr>The evolution of Ukrainian research productivity &amp; output Article usage correlated with article output</vt:lpstr>
      <vt:lpstr>International collaboration leads to higher quality research</vt:lpstr>
      <vt:lpstr>PowerPoint Presentation</vt:lpstr>
      <vt:lpstr>PowerPoint Presentation</vt:lpstr>
      <vt:lpstr>Why Scopus?</vt:lpstr>
      <vt:lpstr>Scopus helps grow those research strengths further supporting the research workflow in an international context</vt:lpstr>
      <vt:lpstr>Broader coverage than nearest peer</vt:lpstr>
      <vt:lpstr>Scopus selection criteria a combination of quantitative and qualitative measures</vt:lpstr>
      <vt:lpstr>Breadth of coverage across geographical areas</vt:lpstr>
      <vt:lpstr>What about Books?</vt:lpstr>
      <vt:lpstr>Easily find results and more...</vt:lpstr>
      <vt:lpstr>Scopus provides quick overview: Characteristics of Ukrainian output</vt:lpstr>
      <vt:lpstr>Top publishing Ukrainian institutions</vt:lpstr>
      <vt:lpstr> Scopus - affiliation profiling  </vt:lpstr>
      <vt:lpstr>   </vt:lpstr>
      <vt:lpstr>   </vt:lpstr>
      <vt:lpstr>Citations – the measure of quality</vt:lpstr>
      <vt:lpstr> Scopus - citation tracker</vt:lpstr>
      <vt:lpstr>H-index</vt:lpstr>
      <vt:lpstr>Scopus Analytics Select the journal(s) you want to evaluate</vt:lpstr>
      <vt:lpstr>Thank You!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Dyas</dc:creator>
  <cp:lastModifiedBy>Reed Elsevier</cp:lastModifiedBy>
  <cp:revision>24</cp:revision>
  <dcterms:created xsi:type="dcterms:W3CDTF">2012-10-26T14:47:02Z</dcterms:created>
  <dcterms:modified xsi:type="dcterms:W3CDTF">2013-08-29T09:44:40Z</dcterms:modified>
</cp:coreProperties>
</file>