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Rg st="1" end="16"/>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7" autoAdjust="0"/>
  </p:normalViewPr>
  <p:slideViewPr>
    <p:cSldViewPr>
      <p:cViewPr varScale="1">
        <p:scale>
          <a:sx n="64" d="100"/>
          <a:sy n="64" d="100"/>
        </p:scale>
        <p:origin x="-133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58119-BE2D-4FBA-9241-753F1CAC527E}" type="datetimeFigureOut">
              <a:rPr lang="ru-RU" smtClean="0"/>
              <a:t>11.09.2013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97BAB-5CA0-4C6A-8687-E4C7AFD3C1ED}" type="slidenum">
              <a:rPr lang="ru-RU" smtClean="0"/>
              <a:t>‹#›</a:t>
            </a:fld>
            <a:endParaRPr lang="ru-RU"/>
          </a:p>
        </p:txBody>
      </p:sp>
    </p:spTree>
    <p:extLst>
      <p:ext uri="{BB962C8B-B14F-4D97-AF65-F5344CB8AC3E}">
        <p14:creationId xmlns:p14="http://schemas.microsoft.com/office/powerpoint/2010/main" val="333381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E197BAB-5CA0-4C6A-8687-E4C7AFD3C1ED}" type="slidenum">
              <a:rPr lang="ru-RU" smtClean="0"/>
              <a:t>1</a:t>
            </a:fld>
            <a:endParaRPr lang="ru-RU"/>
          </a:p>
        </p:txBody>
      </p:sp>
    </p:spTree>
    <p:extLst>
      <p:ext uri="{BB962C8B-B14F-4D97-AF65-F5344CB8AC3E}">
        <p14:creationId xmlns:p14="http://schemas.microsoft.com/office/powerpoint/2010/main" val="189424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4EB7DD65-FE12-4D71-B150-790A534765CF}" type="datetimeFigureOut">
              <a:rPr lang="ru-RU" smtClean="0"/>
              <a:t>11.09.2013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EB7DD65-FE12-4D71-B150-790A534765CF}" type="datetimeFigureOut">
              <a:rPr lang="ru-RU" smtClean="0"/>
              <a:t>11.09.2013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EB7DD65-FE12-4D71-B150-790A534765CF}" type="datetimeFigureOut">
              <a:rPr lang="ru-RU" smtClean="0"/>
              <a:t>11.09.2013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EB7DD65-FE12-4D71-B150-790A534765CF}" type="datetimeFigureOut">
              <a:rPr lang="ru-RU" smtClean="0"/>
              <a:t>11.09.2013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B7DD65-FE12-4D71-B150-790A534765CF}" type="datetimeFigureOut">
              <a:rPr lang="ru-RU" smtClean="0"/>
              <a:t>11.09.2013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B7DD65-FE12-4D71-B150-790A534765CF}" type="datetimeFigureOut">
              <a:rPr lang="ru-RU" smtClean="0"/>
              <a:t>11.09.2013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4EB7DD65-FE12-4D71-B150-790A534765CF}" type="datetimeFigureOut">
              <a:rPr lang="ru-RU" smtClean="0"/>
              <a:t>11.09.2013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EB7DD65-FE12-4D71-B150-790A534765CF}" type="datetimeFigureOut">
              <a:rPr lang="ru-RU" smtClean="0"/>
              <a:t>11.09.2013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7DD65-FE12-4D71-B150-790A534765CF}" type="datetimeFigureOut">
              <a:rPr lang="ru-RU" smtClean="0"/>
              <a:t>11.09.2013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B7DD65-FE12-4D71-B150-790A534765CF}" type="datetimeFigureOut">
              <a:rPr lang="ru-RU" smtClean="0"/>
              <a:t>11.09.2013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A4814A-C340-490C-9FBA-8591EA18E47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B7DD65-FE12-4D71-B150-790A534765CF}" type="datetimeFigureOut">
              <a:rPr lang="ru-RU" smtClean="0"/>
              <a:t>11.09.2013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A4814A-C340-490C-9FBA-8591EA18E47C}"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EB7DD65-FE12-4D71-B150-790A534765CF}" type="datetimeFigureOut">
              <a:rPr lang="ru-RU" smtClean="0"/>
              <a:t>11.09.2013</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5A4814A-C340-490C-9FBA-8591EA18E47C}" type="slidenum">
              <a:rPr lang="ru-RU" smtClean="0"/>
              <a:t>‹#›</a:t>
            </a:fld>
            <a:endParaRPr lang="ru-R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iblioteka_kdpu@uk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2707854"/>
          </a:xfrm>
        </p:spPr>
        <p:txBody>
          <a:bodyPr>
            <a:normAutofit/>
          </a:bodyPr>
          <a:lstStyle/>
          <a:p>
            <a:r>
              <a:rPr lang="ru-RU" dirty="0"/>
              <a:t/>
            </a:r>
            <a:br>
              <a:rPr lang="ru-RU" dirty="0"/>
            </a:br>
            <a:r>
              <a:rPr lang="uk-UA" b="1" dirty="0"/>
              <a:t> </a:t>
            </a:r>
            <a:endParaRPr lang="ru-RU" dirty="0"/>
          </a:p>
        </p:txBody>
      </p:sp>
      <p:sp>
        <p:nvSpPr>
          <p:cNvPr id="5" name="Прямоугольник 4"/>
          <p:cNvSpPr/>
          <p:nvPr/>
        </p:nvSpPr>
        <p:spPr>
          <a:xfrm>
            <a:off x="179512" y="58847"/>
            <a:ext cx="8856984" cy="5355312"/>
          </a:xfrm>
          <a:prstGeom prst="rect">
            <a:avLst/>
          </a:prstGeom>
        </p:spPr>
        <p:txBody>
          <a:bodyPr wrap="square">
            <a:spAutoFit/>
          </a:bodyPr>
          <a:lstStyle/>
          <a:p>
            <a:pPr algn="ctr"/>
            <a:r>
              <a:rPr lang="uk-UA" sz="3600" b="1" dirty="0">
                <a:solidFill>
                  <a:srgbClr val="002060"/>
                </a:solidFill>
              </a:rPr>
              <a:t>Споживачі бібліографічної інформації та особливості їх інформаційних потреб</a:t>
            </a:r>
            <a:r>
              <a:rPr lang="uk-UA" b="1" dirty="0"/>
              <a:t> </a:t>
            </a:r>
            <a:endParaRPr lang="ru-RU" dirty="0"/>
          </a:p>
          <a:p>
            <a:r>
              <a:rPr lang="uk-UA" b="1" dirty="0"/>
              <a:t> </a:t>
            </a:r>
            <a:endParaRPr lang="ru-RU" dirty="0"/>
          </a:p>
          <a:p>
            <a:pPr algn="ctr"/>
            <a:r>
              <a:rPr lang="uk-UA" b="1" dirty="0" err="1">
                <a:solidFill>
                  <a:srgbClr val="002060"/>
                </a:solidFill>
              </a:rPr>
              <a:t>Вдовіченко</a:t>
            </a:r>
            <a:r>
              <a:rPr lang="uk-UA" b="1" dirty="0">
                <a:solidFill>
                  <a:srgbClr val="002060"/>
                </a:solidFill>
              </a:rPr>
              <a:t> Ольга Олександрівна</a:t>
            </a:r>
            <a:endParaRPr lang="ru-RU" dirty="0">
              <a:solidFill>
                <a:srgbClr val="002060"/>
              </a:solidFill>
            </a:endParaRPr>
          </a:p>
          <a:p>
            <a:pPr algn="ctr"/>
            <a:r>
              <a:rPr lang="uk-UA" b="1" dirty="0">
                <a:solidFill>
                  <a:srgbClr val="002060"/>
                </a:solidFill>
              </a:rPr>
              <a:t> </a:t>
            </a:r>
            <a:endParaRPr lang="ru-RU" dirty="0">
              <a:solidFill>
                <a:srgbClr val="002060"/>
              </a:solidFill>
            </a:endParaRPr>
          </a:p>
          <a:p>
            <a:pPr algn="ctr"/>
            <a:r>
              <a:rPr lang="uk-UA" dirty="0">
                <a:solidFill>
                  <a:srgbClr val="002060"/>
                </a:solidFill>
              </a:rPr>
              <a:t>Завідувач сектора  відділу наукової обробки і комплектування</a:t>
            </a:r>
            <a:endParaRPr lang="ru-RU" dirty="0">
              <a:solidFill>
                <a:srgbClr val="002060"/>
              </a:solidFill>
            </a:endParaRPr>
          </a:p>
          <a:p>
            <a:pPr algn="ctr"/>
            <a:r>
              <a:rPr lang="uk-UA" dirty="0">
                <a:solidFill>
                  <a:srgbClr val="002060"/>
                </a:solidFill>
              </a:rPr>
              <a:t> бібліотеки Криворізького педагогічного інституту</a:t>
            </a:r>
            <a:endParaRPr lang="ru-RU" dirty="0">
              <a:solidFill>
                <a:srgbClr val="002060"/>
              </a:solidFill>
            </a:endParaRPr>
          </a:p>
          <a:p>
            <a:pPr algn="ctr"/>
            <a:r>
              <a:rPr lang="ru-RU" dirty="0">
                <a:solidFill>
                  <a:srgbClr val="002060"/>
                </a:solidFill>
              </a:rPr>
              <a:t>ДВНЗ «</a:t>
            </a:r>
            <a:r>
              <a:rPr lang="ru-RU" dirty="0" err="1">
                <a:solidFill>
                  <a:srgbClr val="002060"/>
                </a:solidFill>
              </a:rPr>
              <a:t>Криворізький</a:t>
            </a:r>
            <a:r>
              <a:rPr lang="ru-RU" dirty="0">
                <a:solidFill>
                  <a:srgbClr val="002060"/>
                </a:solidFill>
              </a:rPr>
              <a:t> </a:t>
            </a:r>
            <a:r>
              <a:rPr lang="ru-RU" dirty="0" err="1">
                <a:solidFill>
                  <a:srgbClr val="002060"/>
                </a:solidFill>
              </a:rPr>
              <a:t>національний</a:t>
            </a:r>
            <a:r>
              <a:rPr lang="ru-RU" dirty="0">
                <a:solidFill>
                  <a:srgbClr val="002060"/>
                </a:solidFill>
              </a:rPr>
              <a:t> </a:t>
            </a:r>
            <a:r>
              <a:rPr lang="ru-RU" dirty="0" err="1">
                <a:solidFill>
                  <a:srgbClr val="002060"/>
                </a:solidFill>
              </a:rPr>
              <a:t>університет</a:t>
            </a:r>
            <a:r>
              <a:rPr lang="ru-RU" dirty="0">
                <a:solidFill>
                  <a:srgbClr val="002060"/>
                </a:solidFill>
              </a:rPr>
              <a:t>»</a:t>
            </a:r>
          </a:p>
          <a:p>
            <a:pPr algn="ctr"/>
            <a:r>
              <a:rPr lang="en-US" dirty="0">
                <a:solidFill>
                  <a:srgbClr val="002060"/>
                </a:solidFill>
              </a:rPr>
              <a:t>e-mail: </a:t>
            </a:r>
            <a:r>
              <a:rPr lang="en-US" u="sng" dirty="0">
                <a:solidFill>
                  <a:srgbClr val="002060"/>
                </a:solidFill>
                <a:hlinkClick r:id="rId3"/>
              </a:rPr>
              <a:t>biblioteka_kdpu@ukr.net</a:t>
            </a:r>
            <a:endParaRPr lang="ru-RU" dirty="0">
              <a:solidFill>
                <a:srgbClr val="002060"/>
              </a:solidFill>
            </a:endParaRPr>
          </a:p>
          <a:p>
            <a:pPr algn="ctr"/>
            <a:r>
              <a:rPr lang="en-US" b="1" dirty="0">
                <a:solidFill>
                  <a:srgbClr val="002060"/>
                </a:solidFill>
              </a:rPr>
              <a:t> </a:t>
            </a:r>
            <a:endParaRPr lang="ru-RU" dirty="0">
              <a:solidFill>
                <a:srgbClr val="002060"/>
              </a:solidFill>
            </a:endParaRPr>
          </a:p>
          <a:p>
            <a:pPr algn="ctr"/>
            <a:r>
              <a:rPr lang="uk-UA" b="1" dirty="0" err="1">
                <a:solidFill>
                  <a:srgbClr val="002060"/>
                </a:solidFill>
              </a:rPr>
              <a:t>Кулаковська</a:t>
            </a:r>
            <a:r>
              <a:rPr lang="uk-UA" b="1" dirty="0">
                <a:solidFill>
                  <a:srgbClr val="002060"/>
                </a:solidFill>
              </a:rPr>
              <a:t> Олена Володимирівна</a:t>
            </a:r>
            <a:endParaRPr lang="ru-RU" dirty="0">
              <a:solidFill>
                <a:srgbClr val="002060"/>
              </a:solidFill>
            </a:endParaRPr>
          </a:p>
          <a:p>
            <a:pPr algn="ctr"/>
            <a:r>
              <a:rPr lang="uk-UA" b="1" dirty="0">
                <a:solidFill>
                  <a:srgbClr val="002060"/>
                </a:solidFill>
              </a:rPr>
              <a:t> </a:t>
            </a:r>
            <a:endParaRPr lang="ru-RU" dirty="0">
              <a:solidFill>
                <a:srgbClr val="002060"/>
              </a:solidFill>
            </a:endParaRPr>
          </a:p>
          <a:p>
            <a:pPr algn="ctr"/>
            <a:r>
              <a:rPr lang="uk-UA" dirty="0">
                <a:solidFill>
                  <a:srgbClr val="002060"/>
                </a:solidFill>
              </a:rPr>
              <a:t>Бібліограф ІІ кат. бібліотеки Криворізького педагогічного інституту</a:t>
            </a:r>
            <a:endParaRPr lang="ru-RU" dirty="0">
              <a:solidFill>
                <a:srgbClr val="002060"/>
              </a:solidFill>
            </a:endParaRPr>
          </a:p>
          <a:p>
            <a:pPr algn="ctr"/>
            <a:r>
              <a:rPr lang="ru-RU" dirty="0">
                <a:solidFill>
                  <a:srgbClr val="002060"/>
                </a:solidFill>
              </a:rPr>
              <a:t>ДВНЗ «</a:t>
            </a:r>
            <a:r>
              <a:rPr lang="ru-RU" dirty="0" err="1">
                <a:solidFill>
                  <a:srgbClr val="002060"/>
                </a:solidFill>
              </a:rPr>
              <a:t>Криворізький</a:t>
            </a:r>
            <a:r>
              <a:rPr lang="ru-RU" dirty="0">
                <a:solidFill>
                  <a:srgbClr val="002060"/>
                </a:solidFill>
              </a:rPr>
              <a:t> </a:t>
            </a:r>
            <a:r>
              <a:rPr lang="ru-RU" dirty="0" err="1">
                <a:solidFill>
                  <a:srgbClr val="002060"/>
                </a:solidFill>
              </a:rPr>
              <a:t>національний</a:t>
            </a:r>
            <a:r>
              <a:rPr lang="ru-RU" dirty="0">
                <a:solidFill>
                  <a:srgbClr val="002060"/>
                </a:solidFill>
              </a:rPr>
              <a:t> </a:t>
            </a:r>
            <a:r>
              <a:rPr lang="ru-RU" dirty="0" err="1">
                <a:solidFill>
                  <a:srgbClr val="002060"/>
                </a:solidFill>
              </a:rPr>
              <a:t>університет</a:t>
            </a:r>
            <a:r>
              <a:rPr lang="ru-RU" dirty="0">
                <a:solidFill>
                  <a:srgbClr val="002060"/>
                </a:solidFill>
              </a:rPr>
              <a:t>»</a:t>
            </a:r>
          </a:p>
          <a:p>
            <a:pPr algn="ctr"/>
            <a:r>
              <a:rPr lang="en-US" dirty="0">
                <a:solidFill>
                  <a:srgbClr val="002060"/>
                </a:solidFill>
              </a:rPr>
              <a:t>e-mail: </a:t>
            </a:r>
            <a:r>
              <a:rPr lang="en-US" u="sng" dirty="0">
                <a:solidFill>
                  <a:srgbClr val="002060"/>
                </a:solidFill>
                <a:hlinkClick r:id="rId3"/>
              </a:rPr>
              <a:t>biblioteka_kdpu@ukr.net</a:t>
            </a:r>
            <a:endParaRPr lang="ru-RU" dirty="0">
              <a:solidFill>
                <a:srgbClr val="002060"/>
              </a:solidFill>
            </a:endParaRPr>
          </a:p>
        </p:txBody>
      </p:sp>
    </p:spTree>
    <p:extLst>
      <p:ext uri="{BB962C8B-B14F-4D97-AF65-F5344CB8AC3E}">
        <p14:creationId xmlns:p14="http://schemas.microsoft.com/office/powerpoint/2010/main" val="16589309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5846"/>
            <a:ext cx="8136904" cy="5386090"/>
          </a:xfrm>
          <a:prstGeom prst="rect">
            <a:avLst/>
          </a:prstGeom>
        </p:spPr>
        <p:txBody>
          <a:bodyPr wrap="square">
            <a:spAutoFit/>
          </a:bodyPr>
          <a:lstStyle/>
          <a:p>
            <a:r>
              <a:rPr lang="uk-UA" sz="2400" dirty="0" smtClean="0"/>
              <a:t>	</a:t>
            </a:r>
            <a:r>
              <a:rPr lang="uk-UA" sz="2000" dirty="0" smtClean="0">
                <a:solidFill>
                  <a:srgbClr val="002060"/>
                </a:solidFill>
              </a:rPr>
              <a:t>Інформаційно-бібліографічний </a:t>
            </a:r>
            <a:r>
              <a:rPr lang="uk-UA" sz="2000" dirty="0">
                <a:solidFill>
                  <a:srgbClr val="002060"/>
                </a:solidFill>
              </a:rPr>
              <a:t>відділ у своїй діяльності спирається на довідково-бібліографічний апарат. Відділ має довідково-інформаційний фонд, у складі якого – словники, енциклопедії, довідники, наукові видання, бібліографічні покажчики з окремих галузей знань, реферативні журнали. У фонді також представлені автореферати дисертацій, видання з історії Криворіжжя, наукові праці викладачів Криворізького педагогічного інституту. В інформаційно-бібліографічному відділі постійно діє виставка «Наукові праці викладачів Криворізького  педагогічного інституту». Щомісяця оновлюється виставка «Нові книги», на якій представлені нові надходження до наукової бібліотеки.  Для користувачів бібліотеки проводяться Дні інформації. Щоквартально видається «Інформаційний бюлетень: нові надходження до бібліотеки». </a:t>
            </a:r>
            <a:br>
              <a:rPr lang="uk-UA" sz="2000" dirty="0">
                <a:solidFill>
                  <a:srgbClr val="002060"/>
                </a:solidFill>
              </a:rPr>
            </a:br>
            <a:endParaRPr lang="ru-RU" sz="2000" dirty="0">
              <a:solidFill>
                <a:srgbClr val="002060"/>
              </a:solidFill>
            </a:endParaRPr>
          </a:p>
        </p:txBody>
      </p:sp>
    </p:spTree>
    <p:extLst>
      <p:ext uri="{BB962C8B-B14F-4D97-AF65-F5344CB8AC3E}">
        <p14:creationId xmlns:p14="http://schemas.microsoft.com/office/powerpoint/2010/main" val="3798250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7" y="1028343"/>
            <a:ext cx="8283768" cy="5693866"/>
          </a:xfrm>
          <a:prstGeom prst="rect">
            <a:avLst/>
          </a:prstGeom>
        </p:spPr>
        <p:txBody>
          <a:bodyPr wrap="square">
            <a:spAutoFit/>
          </a:bodyPr>
          <a:lstStyle/>
          <a:p>
            <a:r>
              <a:rPr lang="uk-UA" dirty="0"/>
              <a:t> </a:t>
            </a:r>
            <a:r>
              <a:rPr lang="uk-UA" dirty="0" smtClean="0"/>
              <a:t>	</a:t>
            </a:r>
            <a:r>
              <a:rPr lang="uk-UA" sz="2400" dirty="0" smtClean="0">
                <a:solidFill>
                  <a:srgbClr val="002060"/>
                </a:solidFill>
              </a:rPr>
              <a:t>Співробітники </a:t>
            </a:r>
            <a:r>
              <a:rPr lang="uk-UA" sz="2400" dirty="0">
                <a:solidFill>
                  <a:srgbClr val="002060"/>
                </a:solidFill>
              </a:rPr>
              <a:t>відділу організовують тематичні перегляди, книжково-ілюстративні виставки. Також проводяться Дні кафедр, на яких </a:t>
            </a:r>
            <a:r>
              <a:rPr lang="uk-UA" sz="2400" dirty="0" smtClean="0">
                <a:solidFill>
                  <a:srgbClr val="002060"/>
                </a:solidFill>
              </a:rPr>
              <a:t>надається інформація </a:t>
            </a:r>
            <a:r>
              <a:rPr lang="uk-UA" sz="2400" dirty="0">
                <a:solidFill>
                  <a:srgbClr val="002060"/>
                </a:solidFill>
              </a:rPr>
              <a:t>про надходження нової літератури, про забезпеченість навчальними посібниками студентів, про передплату періодичних видань.</a:t>
            </a:r>
            <a:br>
              <a:rPr lang="uk-UA" sz="2400" dirty="0">
                <a:solidFill>
                  <a:srgbClr val="002060"/>
                </a:solidFill>
              </a:rPr>
            </a:br>
            <a:r>
              <a:rPr lang="uk-UA" sz="2400" dirty="0">
                <a:solidFill>
                  <a:srgbClr val="002060"/>
                </a:solidFill>
              </a:rPr>
              <a:t>           Пріоритетним напрямом у планах діяльності інформаційно-бібліографічного відділу залишається оперативне, якісне і своєчасне задоволення інформаційних потреб користувачів з використанням новітніх технологій, створення електронних ресурсів, запровадження в інформаційно-довідкове обслуговування віртуальних послуг.</a:t>
            </a:r>
            <a:endParaRPr lang="ru-RU" sz="2400" dirty="0">
              <a:solidFill>
                <a:srgbClr val="002060"/>
              </a:solidFill>
            </a:endParaRPr>
          </a:p>
        </p:txBody>
      </p:sp>
    </p:spTree>
    <p:extLst>
      <p:ext uri="{BB962C8B-B14F-4D97-AF65-F5344CB8AC3E}">
        <p14:creationId xmlns:p14="http://schemas.microsoft.com/office/powerpoint/2010/main" val="354245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54626" cy="6555641"/>
          </a:xfrm>
          <a:prstGeom prst="rect">
            <a:avLst/>
          </a:prstGeom>
        </p:spPr>
        <p:txBody>
          <a:bodyPr wrap="square">
            <a:spAutoFit/>
          </a:bodyPr>
          <a:lstStyle/>
          <a:p>
            <a:r>
              <a:rPr lang="uk-UA" sz="2800" dirty="0" smtClean="0"/>
              <a:t>	</a:t>
            </a:r>
          </a:p>
          <a:p>
            <a:r>
              <a:rPr lang="uk-UA" sz="2800" dirty="0"/>
              <a:t>	</a:t>
            </a:r>
            <a:endParaRPr lang="uk-UA" sz="2800" dirty="0" smtClean="0"/>
          </a:p>
          <a:p>
            <a:r>
              <a:rPr lang="uk-UA" sz="2800" dirty="0"/>
              <a:t>	</a:t>
            </a:r>
            <a:r>
              <a:rPr lang="uk-UA" sz="2800" dirty="0" smtClean="0">
                <a:solidFill>
                  <a:srgbClr val="002060"/>
                </a:solidFill>
              </a:rPr>
              <a:t>Бібліотекарі </a:t>
            </a:r>
            <a:r>
              <a:rPr lang="uk-UA" sz="2800" dirty="0">
                <a:solidFill>
                  <a:srgbClr val="002060"/>
                </a:solidFill>
              </a:rPr>
              <a:t>Криворізького педагогічного інституту ДВНЗ «Криворізький національний університет» і в ХХІ ст. керуються п’ятьма законами бібліотечної справи, сформульованими ще в 1928 році ХХ ст. індійським бібліотекарем та філософом Ш.Р.</a:t>
            </a:r>
            <a:r>
              <a:rPr lang="uk-UA" sz="2800" dirty="0" err="1">
                <a:solidFill>
                  <a:srgbClr val="002060"/>
                </a:solidFill>
              </a:rPr>
              <a:t>Ранганатаном</a:t>
            </a:r>
            <a:r>
              <a:rPr lang="uk-UA" sz="2800" dirty="0" smtClean="0">
                <a:solidFill>
                  <a:srgbClr val="002060"/>
                </a:solidFill>
              </a:rPr>
              <a:t>:</a:t>
            </a:r>
          </a:p>
          <a:p>
            <a:pPr lvl="1" algn="just"/>
            <a:r>
              <a:rPr lang="uk-UA" sz="2800" dirty="0" smtClean="0">
                <a:solidFill>
                  <a:srgbClr val="002060"/>
                </a:solidFill>
              </a:rPr>
              <a:t>1</a:t>
            </a:r>
            <a:r>
              <a:rPr lang="uk-UA" sz="2800" dirty="0">
                <a:solidFill>
                  <a:srgbClr val="002060"/>
                </a:solidFill>
              </a:rPr>
              <a:t>. Книги слід використовувати</a:t>
            </a:r>
            <a:r>
              <a:rPr lang="ru-RU" sz="2800" dirty="0">
                <a:solidFill>
                  <a:srgbClr val="002060"/>
                </a:solidFill>
              </a:rPr>
              <a:t>.</a:t>
            </a:r>
          </a:p>
          <a:p>
            <a:pPr lvl="1" algn="just"/>
            <a:r>
              <a:rPr lang="uk-UA" sz="2800" dirty="0" smtClean="0">
                <a:solidFill>
                  <a:srgbClr val="002060"/>
                </a:solidFill>
              </a:rPr>
              <a:t>2</a:t>
            </a:r>
            <a:r>
              <a:rPr lang="uk-UA" sz="2800" dirty="0">
                <a:solidFill>
                  <a:srgbClr val="002060"/>
                </a:solidFill>
              </a:rPr>
              <a:t>. Кожному читачеві свою книгу</a:t>
            </a:r>
            <a:r>
              <a:rPr lang="ru-RU" sz="2800" dirty="0">
                <a:solidFill>
                  <a:srgbClr val="002060"/>
                </a:solidFill>
              </a:rPr>
              <a:t>.</a:t>
            </a:r>
          </a:p>
          <a:p>
            <a:pPr lvl="1" algn="just"/>
            <a:r>
              <a:rPr lang="uk-UA" sz="2800" dirty="0" smtClean="0">
                <a:solidFill>
                  <a:srgbClr val="002060"/>
                </a:solidFill>
              </a:rPr>
              <a:t>3</a:t>
            </a:r>
            <a:r>
              <a:rPr lang="uk-UA" sz="2800" dirty="0">
                <a:solidFill>
                  <a:srgbClr val="002060"/>
                </a:solidFill>
              </a:rPr>
              <a:t>. Кожній книзі свого читача</a:t>
            </a:r>
            <a:r>
              <a:rPr lang="ru-RU" sz="2800" dirty="0">
                <a:solidFill>
                  <a:srgbClr val="002060"/>
                </a:solidFill>
              </a:rPr>
              <a:t>.</a:t>
            </a:r>
          </a:p>
          <a:p>
            <a:pPr lvl="1" algn="just"/>
            <a:r>
              <a:rPr lang="uk-UA" sz="2800" dirty="0" smtClean="0">
                <a:solidFill>
                  <a:srgbClr val="002060"/>
                </a:solidFill>
              </a:rPr>
              <a:t>4</a:t>
            </a:r>
            <a:r>
              <a:rPr lang="uk-UA" sz="2800" dirty="0">
                <a:solidFill>
                  <a:srgbClr val="002060"/>
                </a:solidFill>
              </a:rPr>
              <a:t>. Бережіть час читача</a:t>
            </a:r>
            <a:r>
              <a:rPr lang="ru-RU" sz="2800" dirty="0">
                <a:solidFill>
                  <a:srgbClr val="002060"/>
                </a:solidFill>
              </a:rPr>
              <a:t>.</a:t>
            </a:r>
          </a:p>
          <a:p>
            <a:pPr lvl="1" algn="just"/>
            <a:r>
              <a:rPr lang="uk-UA" sz="2800" dirty="0" smtClean="0">
                <a:solidFill>
                  <a:srgbClr val="002060"/>
                </a:solidFill>
              </a:rPr>
              <a:t>5</a:t>
            </a:r>
            <a:r>
              <a:rPr lang="uk-UA" sz="2800" dirty="0">
                <a:solidFill>
                  <a:srgbClr val="002060"/>
                </a:solidFill>
              </a:rPr>
              <a:t>. Бібліотека – це організм, що постійно зростає</a:t>
            </a:r>
            <a:r>
              <a:rPr lang="ru-RU" sz="2800" dirty="0">
                <a:solidFill>
                  <a:srgbClr val="002060"/>
                </a:solidFill>
              </a:rPr>
              <a:t> [</a:t>
            </a:r>
            <a:r>
              <a:rPr lang="uk-UA" sz="2800" dirty="0">
                <a:solidFill>
                  <a:srgbClr val="002060"/>
                </a:solidFill>
              </a:rPr>
              <a:t>4</a:t>
            </a:r>
            <a:r>
              <a:rPr lang="ru-RU" sz="2800" dirty="0">
                <a:solidFill>
                  <a:srgbClr val="002060"/>
                </a:solidFill>
              </a:rPr>
              <a:t>].</a:t>
            </a:r>
          </a:p>
        </p:txBody>
      </p:sp>
    </p:spTree>
    <p:extLst>
      <p:ext uri="{BB962C8B-B14F-4D97-AF65-F5344CB8AC3E}">
        <p14:creationId xmlns:p14="http://schemas.microsoft.com/office/powerpoint/2010/main" val="1314858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97346"/>
            <a:ext cx="8424936" cy="5878532"/>
          </a:xfrm>
          <a:prstGeom prst="rect">
            <a:avLst/>
          </a:prstGeom>
        </p:spPr>
        <p:txBody>
          <a:bodyPr wrap="square">
            <a:spAutoFit/>
          </a:bodyPr>
          <a:lstStyle/>
          <a:p>
            <a:pPr algn="just"/>
            <a:r>
              <a:rPr lang="uk-UA" sz="2400" dirty="0" smtClean="0"/>
              <a:t>	</a:t>
            </a:r>
            <a:r>
              <a:rPr lang="uk-UA" sz="2200" dirty="0" smtClean="0">
                <a:solidFill>
                  <a:srgbClr val="002060"/>
                </a:solidFill>
              </a:rPr>
              <a:t>Кожного </a:t>
            </a:r>
            <a:r>
              <a:rPr lang="uk-UA" sz="2200" dirty="0">
                <a:solidFill>
                  <a:srgbClr val="002060"/>
                </a:solidFill>
              </a:rPr>
              <a:t>дня черговий бібліограф:</a:t>
            </a:r>
            <a:endParaRPr lang="ru-RU" sz="2200" dirty="0">
              <a:solidFill>
                <a:srgbClr val="002060"/>
              </a:solidFill>
            </a:endParaRPr>
          </a:p>
          <a:p>
            <a:pPr lvl="0" algn="just"/>
            <a:r>
              <a:rPr lang="uk-UA" sz="2200" dirty="0" smtClean="0">
                <a:solidFill>
                  <a:srgbClr val="002060"/>
                </a:solidFill>
              </a:rPr>
              <a:t>- надає </a:t>
            </a:r>
            <a:r>
              <a:rPr lang="uk-UA" sz="2200" dirty="0">
                <a:solidFill>
                  <a:srgbClr val="002060"/>
                </a:solidFill>
              </a:rPr>
              <a:t>різні види бібліографічних довідок;</a:t>
            </a:r>
            <a:endParaRPr lang="ru-RU" sz="2200" dirty="0">
              <a:solidFill>
                <a:srgbClr val="002060"/>
              </a:solidFill>
            </a:endParaRPr>
          </a:p>
          <a:p>
            <a:pPr lvl="0" algn="just"/>
            <a:r>
              <a:rPr lang="uk-UA" sz="2200" dirty="0" smtClean="0">
                <a:solidFill>
                  <a:srgbClr val="002060"/>
                </a:solidFill>
              </a:rPr>
              <a:t>- проводить </a:t>
            </a:r>
            <a:r>
              <a:rPr lang="uk-UA" sz="2200" dirty="0">
                <a:solidFill>
                  <a:srgbClr val="002060"/>
                </a:solidFill>
              </a:rPr>
              <a:t>роз’яснення щодо пошуку інформації;</a:t>
            </a:r>
            <a:endParaRPr lang="ru-RU" sz="2200" dirty="0">
              <a:solidFill>
                <a:srgbClr val="002060"/>
              </a:solidFill>
            </a:endParaRPr>
          </a:p>
          <a:p>
            <a:pPr lvl="0" algn="just"/>
            <a:r>
              <a:rPr lang="uk-UA" sz="2200" dirty="0" smtClean="0">
                <a:solidFill>
                  <a:srgbClr val="002060"/>
                </a:solidFill>
              </a:rPr>
              <a:t>- дає </a:t>
            </a:r>
            <a:r>
              <a:rPr lang="uk-UA" sz="2200" dirty="0">
                <a:solidFill>
                  <a:srgbClr val="002060"/>
                </a:solidFill>
              </a:rPr>
              <a:t>рекомендації, де повніше висвітлено матеріал; </a:t>
            </a:r>
            <a:endParaRPr lang="ru-RU" sz="2200" dirty="0">
              <a:solidFill>
                <a:srgbClr val="002060"/>
              </a:solidFill>
            </a:endParaRPr>
          </a:p>
          <a:p>
            <a:pPr lvl="0" algn="just"/>
            <a:r>
              <a:rPr lang="uk-UA" sz="2200" dirty="0" smtClean="0">
                <a:solidFill>
                  <a:srgbClr val="002060"/>
                </a:solidFill>
              </a:rPr>
              <a:t>- ознайомлює </a:t>
            </a:r>
            <a:r>
              <a:rPr lang="uk-UA" sz="2200" dirty="0">
                <a:solidFill>
                  <a:srgbClr val="002060"/>
                </a:solidFill>
              </a:rPr>
              <a:t>користувачів з довідково-пошуковим апаратом.</a:t>
            </a:r>
            <a:endParaRPr lang="ru-RU" sz="2200" dirty="0">
              <a:solidFill>
                <a:srgbClr val="002060"/>
              </a:solidFill>
            </a:endParaRPr>
          </a:p>
          <a:p>
            <a:pPr algn="just"/>
            <a:r>
              <a:rPr lang="uk-UA" sz="2200" dirty="0" smtClean="0">
                <a:solidFill>
                  <a:srgbClr val="002060"/>
                </a:solidFill>
              </a:rPr>
              <a:t>	Так</a:t>
            </a:r>
            <a:r>
              <a:rPr lang="uk-UA" sz="2200" dirty="0">
                <a:solidFill>
                  <a:srgbClr val="002060"/>
                </a:solidFill>
              </a:rPr>
              <a:t>, у 2012 році бібліотекою Криворізького педагогічного інституту ДВНЗ «Криворізький національний університет» видано 2300 довідок.</a:t>
            </a:r>
            <a:endParaRPr lang="ru-RU" sz="2200" dirty="0">
              <a:solidFill>
                <a:srgbClr val="002060"/>
              </a:solidFill>
            </a:endParaRPr>
          </a:p>
          <a:p>
            <a:pPr algn="just"/>
            <a:r>
              <a:rPr lang="uk-UA" sz="2200" dirty="0" smtClean="0">
                <a:solidFill>
                  <a:srgbClr val="002060"/>
                </a:solidFill>
              </a:rPr>
              <a:t>	Вирішальною </a:t>
            </a:r>
            <a:r>
              <a:rPr lang="uk-UA" sz="2200" dirty="0">
                <a:solidFill>
                  <a:srgbClr val="002060"/>
                </a:solidFill>
              </a:rPr>
              <a:t>умовою ефективного задоволення інформаційної потреби є чітке усвідомлення та чітке формулювання того, яка інформація дійсно потрібна користувачеві. Обслуговування повинно бути не лише приємним, а й, в першу чергу, якісним.</a:t>
            </a:r>
            <a:endParaRPr lang="ru-RU" sz="2200" dirty="0">
              <a:solidFill>
                <a:srgbClr val="002060"/>
              </a:solidFill>
            </a:endParaRPr>
          </a:p>
          <a:p>
            <a:pPr algn="just"/>
            <a:r>
              <a:rPr lang="uk-UA" sz="2200" dirty="0" smtClean="0">
                <a:solidFill>
                  <a:srgbClr val="002060"/>
                </a:solidFill>
              </a:rPr>
              <a:t>	Отже</a:t>
            </a:r>
            <a:r>
              <a:rPr lang="uk-UA" sz="2200" dirty="0">
                <a:solidFill>
                  <a:srgbClr val="002060"/>
                </a:solidFill>
              </a:rPr>
              <a:t>, правильний запит і якісне обслуговування призведе до завершення інформаційного циклу – використання інформації.</a:t>
            </a:r>
            <a:endParaRPr lang="ru-RU" sz="2200" dirty="0">
              <a:solidFill>
                <a:srgbClr val="002060"/>
              </a:solidFill>
            </a:endParaRPr>
          </a:p>
        </p:txBody>
      </p:sp>
    </p:spTree>
    <p:extLst>
      <p:ext uri="{BB962C8B-B14F-4D97-AF65-F5344CB8AC3E}">
        <p14:creationId xmlns:p14="http://schemas.microsoft.com/office/powerpoint/2010/main" val="1607683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8"/>
            <a:ext cx="8784976" cy="6001643"/>
          </a:xfrm>
          <a:prstGeom prst="rect">
            <a:avLst/>
          </a:prstGeom>
        </p:spPr>
        <p:txBody>
          <a:bodyPr wrap="square">
            <a:spAutoFit/>
          </a:bodyPr>
          <a:lstStyle/>
          <a:p>
            <a:r>
              <a:rPr lang="ru-RU" sz="3200" dirty="0" smtClean="0"/>
              <a:t>	</a:t>
            </a:r>
            <a:r>
              <a:rPr lang="ru-RU" sz="3200" dirty="0" smtClean="0">
                <a:solidFill>
                  <a:srgbClr val="002060"/>
                </a:solidFill>
              </a:rPr>
              <a:t>У наш час </a:t>
            </a:r>
            <a:r>
              <a:rPr lang="ru-RU" sz="3200" dirty="0" err="1" smtClean="0">
                <a:solidFill>
                  <a:srgbClr val="002060"/>
                </a:solidFill>
              </a:rPr>
              <a:t>вимоги</a:t>
            </a:r>
            <a:r>
              <a:rPr lang="ru-RU" sz="3200" dirty="0" smtClean="0">
                <a:solidFill>
                  <a:srgbClr val="002060"/>
                </a:solidFill>
              </a:rPr>
              <a:t> </a:t>
            </a:r>
            <a:r>
              <a:rPr lang="ru-RU" sz="3200" dirty="0" err="1" smtClean="0">
                <a:solidFill>
                  <a:srgbClr val="002060"/>
                </a:solidFill>
              </a:rPr>
              <a:t>користувача</a:t>
            </a:r>
            <a:r>
              <a:rPr lang="ru-RU" sz="3200" dirty="0" smtClean="0">
                <a:solidFill>
                  <a:srgbClr val="002060"/>
                </a:solidFill>
              </a:rPr>
              <a:t> до </a:t>
            </a:r>
            <a:r>
              <a:rPr lang="ru-RU" sz="3200" dirty="0" err="1" smtClean="0">
                <a:solidFill>
                  <a:srgbClr val="002060"/>
                </a:solidFill>
              </a:rPr>
              <a:t>бібліотечно-інформаційного</a:t>
            </a:r>
            <a:r>
              <a:rPr lang="ru-RU" sz="3200" dirty="0" smtClean="0">
                <a:solidFill>
                  <a:srgbClr val="002060"/>
                </a:solidFill>
              </a:rPr>
              <a:t> </a:t>
            </a:r>
            <a:r>
              <a:rPr lang="ru-RU" sz="3200" dirty="0" err="1" smtClean="0">
                <a:solidFill>
                  <a:srgbClr val="002060"/>
                </a:solidFill>
              </a:rPr>
              <a:t>обслуговування</a:t>
            </a:r>
            <a:r>
              <a:rPr lang="ru-RU" sz="3200" dirty="0" smtClean="0">
                <a:solidFill>
                  <a:srgbClr val="002060"/>
                </a:solidFill>
              </a:rPr>
              <a:t> </a:t>
            </a:r>
            <a:r>
              <a:rPr lang="ru-RU" sz="3200" dirty="0" err="1" smtClean="0">
                <a:solidFill>
                  <a:srgbClr val="002060"/>
                </a:solidFill>
              </a:rPr>
              <a:t>значно</a:t>
            </a:r>
            <a:r>
              <a:rPr lang="ru-RU" sz="3200" dirty="0" smtClean="0">
                <a:solidFill>
                  <a:srgbClr val="002060"/>
                </a:solidFill>
              </a:rPr>
              <a:t> </a:t>
            </a:r>
            <a:r>
              <a:rPr lang="ru-RU" sz="3200" dirty="0" err="1" smtClean="0">
                <a:solidFill>
                  <a:srgbClr val="002060"/>
                </a:solidFill>
              </a:rPr>
              <a:t>підвищилися</a:t>
            </a:r>
            <a:r>
              <a:rPr lang="ru-RU" sz="3200" dirty="0" smtClean="0">
                <a:solidFill>
                  <a:srgbClr val="002060"/>
                </a:solidFill>
              </a:rPr>
              <a:t>. В </a:t>
            </a:r>
            <a:r>
              <a:rPr lang="ru-RU" sz="3200" dirty="0" err="1" smtClean="0">
                <a:solidFill>
                  <a:srgbClr val="002060"/>
                </a:solidFill>
              </a:rPr>
              <a:t>особі</a:t>
            </a:r>
            <a:r>
              <a:rPr lang="ru-RU" sz="3200" dirty="0" smtClean="0">
                <a:solidFill>
                  <a:srgbClr val="002060"/>
                </a:solidFill>
              </a:rPr>
              <a:t> </a:t>
            </a:r>
            <a:r>
              <a:rPr lang="ru-RU" sz="3200" dirty="0" err="1" smtClean="0">
                <a:solidFill>
                  <a:srgbClr val="002060"/>
                </a:solidFill>
              </a:rPr>
              <a:t>бібліотекаря</a:t>
            </a:r>
            <a:r>
              <a:rPr lang="ru-RU" sz="3200" dirty="0" smtClean="0">
                <a:solidFill>
                  <a:srgbClr val="002060"/>
                </a:solidFill>
              </a:rPr>
              <a:t> </a:t>
            </a:r>
            <a:r>
              <a:rPr lang="ru-RU" sz="3200" dirty="0" err="1" smtClean="0">
                <a:solidFill>
                  <a:srgbClr val="002060"/>
                </a:solidFill>
              </a:rPr>
              <a:t>він</a:t>
            </a:r>
            <a:r>
              <a:rPr lang="ru-RU" sz="3200" dirty="0" smtClean="0">
                <a:solidFill>
                  <a:srgbClr val="002060"/>
                </a:solidFill>
              </a:rPr>
              <a:t> </a:t>
            </a:r>
            <a:r>
              <a:rPr lang="ru-RU" sz="3200" dirty="0" err="1" smtClean="0">
                <a:solidFill>
                  <a:srgbClr val="002060"/>
                </a:solidFill>
              </a:rPr>
              <a:t>вбачає</a:t>
            </a:r>
            <a:r>
              <a:rPr lang="ru-RU" sz="3200" dirty="0" smtClean="0">
                <a:solidFill>
                  <a:srgbClr val="002060"/>
                </a:solidFill>
              </a:rPr>
              <a:t>, </a:t>
            </a:r>
            <a:r>
              <a:rPr lang="ru-RU" sz="3200" dirty="0" err="1" smtClean="0">
                <a:solidFill>
                  <a:srgbClr val="002060"/>
                </a:solidFill>
              </a:rPr>
              <a:t>насамперед</a:t>
            </a:r>
            <a:r>
              <a:rPr lang="ru-RU" sz="3200" dirty="0" smtClean="0">
                <a:solidFill>
                  <a:srgbClr val="002060"/>
                </a:solidFill>
              </a:rPr>
              <a:t>, компетентного</a:t>
            </a:r>
          </a:p>
          <a:p>
            <a:r>
              <a:rPr lang="ru-RU" sz="3200" dirty="0" smtClean="0">
                <a:solidFill>
                  <a:srgbClr val="002060"/>
                </a:solidFill>
              </a:rPr>
              <a:t>консультанта, </a:t>
            </a:r>
            <a:r>
              <a:rPr lang="ru-RU" sz="3200" dirty="0" err="1" smtClean="0">
                <a:solidFill>
                  <a:srgbClr val="002060"/>
                </a:solidFill>
              </a:rPr>
              <a:t>бібліографа-аналітика</a:t>
            </a:r>
            <a:r>
              <a:rPr lang="ru-RU" sz="3200" dirty="0" smtClean="0">
                <a:solidFill>
                  <a:srgbClr val="002060"/>
                </a:solidFill>
              </a:rPr>
              <a:t>. 	</a:t>
            </a:r>
            <a:r>
              <a:rPr lang="ru-RU" sz="3200" dirty="0" err="1" smtClean="0">
                <a:solidFill>
                  <a:srgbClr val="002060"/>
                </a:solidFill>
              </a:rPr>
              <a:t>Саме</a:t>
            </a:r>
            <a:r>
              <a:rPr lang="ru-RU" sz="3200" dirty="0" smtClean="0">
                <a:solidFill>
                  <a:srgbClr val="002060"/>
                </a:solidFill>
              </a:rPr>
              <a:t> у </a:t>
            </a:r>
            <a:r>
              <a:rPr lang="ru-RU" sz="3200" dirty="0" err="1" smtClean="0">
                <a:solidFill>
                  <a:srgbClr val="002060"/>
                </a:solidFill>
              </a:rPr>
              <a:t>процесі</a:t>
            </a:r>
            <a:r>
              <a:rPr lang="ru-RU" sz="3200" dirty="0" smtClean="0">
                <a:solidFill>
                  <a:srgbClr val="002060"/>
                </a:solidFill>
              </a:rPr>
              <a:t> </a:t>
            </a:r>
            <a:r>
              <a:rPr lang="ru-RU" sz="3200" dirty="0" err="1" smtClean="0">
                <a:solidFill>
                  <a:srgbClr val="002060"/>
                </a:solidFill>
              </a:rPr>
              <a:t>обслуговування</a:t>
            </a:r>
            <a:r>
              <a:rPr lang="ru-RU" sz="3200" dirty="0" smtClean="0">
                <a:solidFill>
                  <a:srgbClr val="002060"/>
                </a:solidFill>
              </a:rPr>
              <a:t> </a:t>
            </a:r>
            <a:r>
              <a:rPr lang="ru-RU" sz="3200" dirty="0" err="1" smtClean="0">
                <a:solidFill>
                  <a:srgbClr val="002060"/>
                </a:solidFill>
              </a:rPr>
              <a:t>відбувається</a:t>
            </a:r>
            <a:r>
              <a:rPr lang="ru-RU" sz="3200" dirty="0" smtClean="0">
                <a:solidFill>
                  <a:srgbClr val="002060"/>
                </a:solidFill>
              </a:rPr>
              <a:t> </a:t>
            </a:r>
            <a:r>
              <a:rPr lang="ru-RU" sz="3200" dirty="0" err="1" smtClean="0">
                <a:solidFill>
                  <a:srgbClr val="002060"/>
                </a:solidFill>
              </a:rPr>
              <a:t>взаємодія</a:t>
            </a:r>
            <a:r>
              <a:rPr lang="ru-RU" sz="3200" dirty="0" smtClean="0">
                <a:solidFill>
                  <a:srgbClr val="002060"/>
                </a:solidFill>
              </a:rPr>
              <a:t> </a:t>
            </a:r>
            <a:r>
              <a:rPr lang="ru-RU" sz="3200" dirty="0" err="1" smtClean="0">
                <a:solidFill>
                  <a:srgbClr val="002060"/>
                </a:solidFill>
              </a:rPr>
              <a:t>двох</a:t>
            </a:r>
            <a:r>
              <a:rPr lang="ru-RU" sz="3200" dirty="0" smtClean="0">
                <a:solidFill>
                  <a:srgbClr val="002060"/>
                </a:solidFill>
              </a:rPr>
              <a:t> </a:t>
            </a:r>
            <a:r>
              <a:rPr lang="ru-RU" sz="3200" dirty="0" err="1" smtClean="0">
                <a:solidFill>
                  <a:srgbClr val="002060"/>
                </a:solidFill>
              </a:rPr>
              <a:t>суб’єктів</a:t>
            </a:r>
            <a:r>
              <a:rPr lang="ru-RU" sz="3200" dirty="0" smtClean="0">
                <a:solidFill>
                  <a:srgbClr val="002060"/>
                </a:solidFill>
              </a:rPr>
              <a:t> – </a:t>
            </a:r>
            <a:r>
              <a:rPr lang="ru-RU" sz="3200" dirty="0" err="1" smtClean="0">
                <a:solidFill>
                  <a:srgbClr val="002060"/>
                </a:solidFill>
              </a:rPr>
              <a:t>користувача</a:t>
            </a:r>
            <a:r>
              <a:rPr lang="ru-RU" sz="3200" dirty="0" smtClean="0">
                <a:solidFill>
                  <a:srgbClr val="002060"/>
                </a:solidFill>
              </a:rPr>
              <a:t> і </a:t>
            </a:r>
            <a:r>
              <a:rPr lang="ru-RU" sz="3200" dirty="0" err="1" smtClean="0">
                <a:solidFill>
                  <a:srgbClr val="002060"/>
                </a:solidFill>
              </a:rPr>
              <a:t>бібліотекаря</a:t>
            </a:r>
            <a:r>
              <a:rPr lang="ru-RU" sz="3200" dirty="0" smtClean="0">
                <a:solidFill>
                  <a:srgbClr val="002060"/>
                </a:solidFill>
              </a:rPr>
              <a:t>. Один </a:t>
            </a:r>
            <a:r>
              <a:rPr lang="ru-RU" sz="3200" dirty="0" err="1" smtClean="0">
                <a:solidFill>
                  <a:srgbClr val="002060"/>
                </a:solidFill>
              </a:rPr>
              <a:t>виступає</a:t>
            </a:r>
            <a:r>
              <a:rPr lang="ru-RU" sz="3200" dirty="0" smtClean="0">
                <a:solidFill>
                  <a:srgbClr val="002060"/>
                </a:solidFill>
              </a:rPr>
              <a:t> як </a:t>
            </a:r>
            <a:r>
              <a:rPr lang="ru-RU" sz="3200" dirty="0" err="1" smtClean="0">
                <a:solidFill>
                  <a:srgbClr val="002060"/>
                </a:solidFill>
              </a:rPr>
              <a:t>споживач</a:t>
            </a:r>
            <a:r>
              <a:rPr lang="ru-RU" sz="3200" dirty="0" smtClean="0">
                <a:solidFill>
                  <a:srgbClr val="002060"/>
                </a:solidFill>
              </a:rPr>
              <a:t> </a:t>
            </a:r>
            <a:r>
              <a:rPr lang="ru-RU" sz="3200" dirty="0" err="1" smtClean="0">
                <a:solidFill>
                  <a:srgbClr val="002060"/>
                </a:solidFill>
              </a:rPr>
              <a:t>бібліографічної</a:t>
            </a:r>
            <a:r>
              <a:rPr lang="ru-RU" sz="3200" dirty="0" smtClean="0">
                <a:solidFill>
                  <a:srgbClr val="002060"/>
                </a:solidFill>
              </a:rPr>
              <a:t> </a:t>
            </a:r>
            <a:r>
              <a:rPr lang="ru-RU" sz="3200" dirty="0" err="1" smtClean="0">
                <a:solidFill>
                  <a:srgbClr val="002060"/>
                </a:solidFill>
              </a:rPr>
              <a:t>інформації</a:t>
            </a:r>
            <a:r>
              <a:rPr lang="ru-RU" sz="3200" dirty="0" smtClean="0">
                <a:solidFill>
                  <a:srgbClr val="002060"/>
                </a:solidFill>
              </a:rPr>
              <a:t>, а </a:t>
            </a:r>
            <a:r>
              <a:rPr lang="ru-RU" sz="3200" dirty="0" err="1" smtClean="0">
                <a:solidFill>
                  <a:srgbClr val="002060"/>
                </a:solidFill>
              </a:rPr>
              <a:t>інший</a:t>
            </a:r>
            <a:r>
              <a:rPr lang="ru-RU" sz="3200" dirty="0" smtClean="0">
                <a:solidFill>
                  <a:srgbClr val="002060"/>
                </a:solidFill>
              </a:rPr>
              <a:t> – як </a:t>
            </a:r>
            <a:r>
              <a:rPr lang="ru-RU" sz="3200" dirty="0" err="1" smtClean="0">
                <a:solidFill>
                  <a:srgbClr val="002060"/>
                </a:solidFill>
              </a:rPr>
              <a:t>провідник</a:t>
            </a:r>
            <a:r>
              <a:rPr lang="ru-RU" sz="3200" dirty="0" smtClean="0">
                <a:solidFill>
                  <a:srgbClr val="002060"/>
                </a:solidFill>
              </a:rPr>
              <a:t> для </a:t>
            </a:r>
            <a:r>
              <a:rPr lang="ru-RU" sz="3200" dirty="0" err="1" smtClean="0">
                <a:solidFill>
                  <a:srgbClr val="002060"/>
                </a:solidFill>
              </a:rPr>
              <a:t>задоволення</a:t>
            </a:r>
            <a:r>
              <a:rPr lang="ru-RU" sz="3200" dirty="0" smtClean="0">
                <a:solidFill>
                  <a:srgbClr val="002060"/>
                </a:solidFill>
              </a:rPr>
              <a:t> </a:t>
            </a:r>
            <a:r>
              <a:rPr lang="ru-RU" sz="3200" dirty="0" err="1" smtClean="0">
                <a:solidFill>
                  <a:srgbClr val="002060"/>
                </a:solidFill>
              </a:rPr>
              <a:t>інформаційних</a:t>
            </a:r>
            <a:r>
              <a:rPr lang="ru-RU" sz="3200" dirty="0" smtClean="0">
                <a:solidFill>
                  <a:srgbClr val="002060"/>
                </a:solidFill>
              </a:rPr>
              <a:t> потреб. </a:t>
            </a:r>
            <a:endParaRPr lang="ru-RU" sz="3200" dirty="0">
              <a:solidFill>
                <a:srgbClr val="002060"/>
              </a:solidFill>
            </a:endParaRPr>
          </a:p>
        </p:txBody>
      </p:sp>
    </p:spTree>
    <p:extLst>
      <p:ext uri="{BB962C8B-B14F-4D97-AF65-F5344CB8AC3E}">
        <p14:creationId xmlns:p14="http://schemas.microsoft.com/office/powerpoint/2010/main" val="1040784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51344"/>
            <a:ext cx="8424936" cy="6555641"/>
          </a:xfrm>
          <a:prstGeom prst="rect">
            <a:avLst/>
          </a:prstGeom>
        </p:spPr>
        <p:txBody>
          <a:bodyPr wrap="square">
            <a:spAutoFit/>
          </a:bodyPr>
          <a:lstStyle/>
          <a:p>
            <a:pPr algn="ctr"/>
            <a:r>
              <a:rPr lang="uk-UA" sz="2400" b="1" dirty="0">
                <a:solidFill>
                  <a:srgbClr val="002060"/>
                </a:solidFill>
              </a:rPr>
              <a:t>Список використаних джерел: </a:t>
            </a:r>
            <a:endParaRPr lang="ru-RU" sz="2400" dirty="0">
              <a:solidFill>
                <a:srgbClr val="002060"/>
              </a:solidFill>
            </a:endParaRPr>
          </a:p>
          <a:p>
            <a:r>
              <a:rPr lang="uk-UA" sz="2400" dirty="0" smtClean="0">
                <a:solidFill>
                  <a:srgbClr val="002060"/>
                </a:solidFill>
              </a:rPr>
              <a:t>	1</a:t>
            </a:r>
            <a:r>
              <a:rPr lang="uk-UA" sz="2400" dirty="0">
                <a:solidFill>
                  <a:srgbClr val="002060"/>
                </a:solidFill>
              </a:rPr>
              <a:t>.</a:t>
            </a:r>
            <a:r>
              <a:rPr lang="uk-UA" sz="2400" b="1" dirty="0">
                <a:solidFill>
                  <a:srgbClr val="002060"/>
                </a:solidFill>
              </a:rPr>
              <a:t> </a:t>
            </a:r>
            <a:r>
              <a:rPr lang="uk-UA" sz="2400" dirty="0" err="1">
                <a:solidFill>
                  <a:srgbClr val="002060"/>
                </a:solidFill>
              </a:rPr>
              <a:t>Кулицький</a:t>
            </a:r>
            <a:r>
              <a:rPr lang="uk-UA" sz="2400" dirty="0">
                <a:solidFill>
                  <a:srgbClr val="002060"/>
                </a:solidFill>
              </a:rPr>
              <a:t> С. П. Основи організації інформаційної діяльності у сфері управління : </a:t>
            </a:r>
            <a:r>
              <a:rPr lang="uk-UA" sz="2400" dirty="0" err="1">
                <a:solidFill>
                  <a:srgbClr val="002060"/>
                </a:solidFill>
              </a:rPr>
              <a:t>навч</a:t>
            </a:r>
            <a:r>
              <a:rPr lang="uk-UA" sz="2400" dirty="0">
                <a:solidFill>
                  <a:srgbClr val="002060"/>
                </a:solidFill>
              </a:rPr>
              <a:t>. </a:t>
            </a:r>
            <a:r>
              <a:rPr lang="uk-UA" sz="2400" dirty="0" err="1">
                <a:solidFill>
                  <a:srgbClr val="002060"/>
                </a:solidFill>
              </a:rPr>
              <a:t>посіб</a:t>
            </a:r>
            <a:r>
              <a:rPr lang="uk-UA" sz="2400" dirty="0">
                <a:solidFill>
                  <a:srgbClr val="002060"/>
                </a:solidFill>
              </a:rPr>
              <a:t>. / С. П. </a:t>
            </a:r>
            <a:r>
              <a:rPr lang="uk-UA" sz="2400" dirty="0" err="1">
                <a:solidFill>
                  <a:srgbClr val="002060"/>
                </a:solidFill>
              </a:rPr>
              <a:t>Кулицький</a:t>
            </a:r>
            <a:r>
              <a:rPr lang="uk-UA" sz="2400" dirty="0">
                <a:solidFill>
                  <a:srgbClr val="002060"/>
                </a:solidFill>
              </a:rPr>
              <a:t>. – К. : МАУП, 2002. – 224с. : іл.</a:t>
            </a:r>
            <a:endParaRPr lang="ru-RU" sz="2400" dirty="0">
              <a:solidFill>
                <a:srgbClr val="002060"/>
              </a:solidFill>
            </a:endParaRPr>
          </a:p>
          <a:p>
            <a:r>
              <a:rPr lang="uk-UA" sz="2400" dirty="0" smtClean="0">
                <a:solidFill>
                  <a:srgbClr val="002060"/>
                </a:solidFill>
              </a:rPr>
              <a:t>	2</a:t>
            </a:r>
            <a:r>
              <a:rPr lang="uk-UA" sz="2400" dirty="0">
                <a:solidFill>
                  <a:srgbClr val="002060"/>
                </a:solidFill>
              </a:rPr>
              <a:t>. Про бібліотеки та бібліотечну справу : Закон України від 27.01.1995 № 32 ⁄ 95-ВР (зі змінами та доповненнями) // Голос України.  – 2000. – 5 травня. – С. 8-9.</a:t>
            </a:r>
            <a:endParaRPr lang="ru-RU" sz="2400" dirty="0">
              <a:solidFill>
                <a:srgbClr val="002060"/>
              </a:solidFill>
            </a:endParaRPr>
          </a:p>
          <a:p>
            <a:r>
              <a:rPr lang="uk-UA" sz="2400" dirty="0" smtClean="0">
                <a:solidFill>
                  <a:srgbClr val="002060"/>
                </a:solidFill>
              </a:rPr>
              <a:t>	3</a:t>
            </a:r>
            <a:r>
              <a:rPr lang="uk-UA" sz="2400" dirty="0">
                <a:solidFill>
                  <a:srgbClr val="002060"/>
                </a:solidFill>
              </a:rPr>
              <a:t>. Про інформацію : Закон України від 02.10.92 № 2782-ХІІ з наступними змінами і доповненнями. – К. : Книга, 1996. – Т.4. – С. 72-78.</a:t>
            </a:r>
            <a:endParaRPr lang="ru-RU" sz="2400" dirty="0">
              <a:solidFill>
                <a:srgbClr val="002060"/>
              </a:solidFill>
            </a:endParaRPr>
          </a:p>
          <a:p>
            <a:r>
              <a:rPr lang="uk-UA" sz="2400" dirty="0" smtClean="0">
                <a:solidFill>
                  <a:srgbClr val="002060"/>
                </a:solidFill>
              </a:rPr>
              <a:t>	4</a:t>
            </a:r>
            <a:r>
              <a:rPr lang="uk-UA" sz="2400" dirty="0">
                <a:solidFill>
                  <a:srgbClr val="002060"/>
                </a:solidFill>
              </a:rPr>
              <a:t>.  </a:t>
            </a:r>
            <a:r>
              <a:rPr lang="uk-UA" sz="2400" dirty="0" err="1">
                <a:solidFill>
                  <a:srgbClr val="002060"/>
                </a:solidFill>
              </a:rPr>
              <a:t>Сукиасян</a:t>
            </a:r>
            <a:r>
              <a:rPr lang="uk-UA" sz="2400" dirty="0">
                <a:solidFill>
                  <a:srgbClr val="002060"/>
                </a:solidFill>
              </a:rPr>
              <a:t> </a:t>
            </a:r>
            <a:r>
              <a:rPr lang="ru-RU" sz="2400" dirty="0">
                <a:solidFill>
                  <a:srgbClr val="002060"/>
                </a:solidFill>
              </a:rPr>
              <a:t>Э. Р. </a:t>
            </a:r>
            <a:r>
              <a:rPr lang="uk-UA" sz="2400" dirty="0">
                <a:solidFill>
                  <a:srgbClr val="002060"/>
                </a:solidFill>
              </a:rPr>
              <a:t>К 100-летию </a:t>
            </a:r>
            <a:r>
              <a:rPr lang="uk-UA" sz="2400" dirty="0" err="1">
                <a:solidFill>
                  <a:srgbClr val="002060"/>
                </a:solidFill>
              </a:rPr>
              <a:t>со</a:t>
            </a:r>
            <a:r>
              <a:rPr lang="uk-UA" sz="2400" dirty="0">
                <a:solidFill>
                  <a:srgbClr val="002060"/>
                </a:solidFill>
              </a:rPr>
              <a:t> дня </a:t>
            </a:r>
            <a:r>
              <a:rPr lang="uk-UA" sz="2400" dirty="0" err="1">
                <a:solidFill>
                  <a:srgbClr val="002060"/>
                </a:solidFill>
              </a:rPr>
              <a:t>рождения</a:t>
            </a:r>
            <a:r>
              <a:rPr lang="uk-UA" sz="2400" dirty="0">
                <a:solidFill>
                  <a:srgbClr val="002060"/>
                </a:solidFill>
              </a:rPr>
              <a:t> Ш. Р. </a:t>
            </a:r>
            <a:r>
              <a:rPr lang="uk-UA" sz="2400" dirty="0" err="1">
                <a:solidFill>
                  <a:srgbClr val="002060"/>
                </a:solidFill>
              </a:rPr>
              <a:t>Ранганатана</a:t>
            </a:r>
            <a:r>
              <a:rPr lang="uk-UA" sz="2400" dirty="0">
                <a:solidFill>
                  <a:srgbClr val="002060"/>
                </a:solidFill>
              </a:rPr>
              <a:t> </a:t>
            </a:r>
            <a:r>
              <a:rPr lang="ru-RU" sz="2400" dirty="0">
                <a:solidFill>
                  <a:srgbClr val="002060"/>
                </a:solidFill>
              </a:rPr>
              <a:t>/ Э. Р. </a:t>
            </a:r>
            <a:r>
              <a:rPr lang="ru-RU" sz="2400" dirty="0" err="1">
                <a:solidFill>
                  <a:srgbClr val="002060"/>
                </a:solidFill>
              </a:rPr>
              <a:t>Сукиасян</a:t>
            </a:r>
            <a:r>
              <a:rPr lang="ru-RU" sz="2400" dirty="0">
                <a:solidFill>
                  <a:srgbClr val="002060"/>
                </a:solidFill>
              </a:rPr>
              <a:t> // Науч. и </a:t>
            </a:r>
            <a:r>
              <a:rPr lang="ru-RU" sz="2400" dirty="0" err="1">
                <a:solidFill>
                  <a:srgbClr val="002060"/>
                </a:solidFill>
              </a:rPr>
              <a:t>техн</a:t>
            </a:r>
            <a:r>
              <a:rPr lang="ru-RU" sz="2400" dirty="0">
                <a:solidFill>
                  <a:srgbClr val="002060"/>
                </a:solidFill>
              </a:rPr>
              <a:t>. б-ки. – 1992. - № 9. – С. 57-64.</a:t>
            </a:r>
          </a:p>
          <a:p>
            <a:r>
              <a:rPr lang="uk-UA" dirty="0"/>
              <a:t/>
            </a:r>
            <a:br>
              <a:rPr lang="uk-UA" dirty="0"/>
            </a:br>
            <a:endParaRPr lang="ru-RU" dirty="0"/>
          </a:p>
        </p:txBody>
      </p:sp>
    </p:spTree>
    <p:extLst>
      <p:ext uri="{BB962C8B-B14F-4D97-AF65-F5344CB8AC3E}">
        <p14:creationId xmlns:p14="http://schemas.microsoft.com/office/powerpoint/2010/main" val="3262848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124744"/>
            <a:ext cx="7128792" cy="2554545"/>
          </a:xfrm>
          <a:prstGeom prst="rect">
            <a:avLst/>
          </a:prstGeom>
        </p:spPr>
        <p:txBody>
          <a:bodyPr wrap="square">
            <a:spAutoFit/>
          </a:bodyPr>
          <a:lstStyle/>
          <a:p>
            <a:pPr algn="ctr"/>
            <a:r>
              <a:rPr lang="uk-UA" sz="8000" dirty="0" smtClean="0">
                <a:solidFill>
                  <a:srgbClr val="002060"/>
                </a:solidFill>
              </a:rPr>
              <a:t>Дякуємо за увагу !</a:t>
            </a:r>
            <a:endParaRPr lang="ru-RU" sz="8000" dirty="0">
              <a:solidFill>
                <a:srgbClr val="002060"/>
              </a:solidFill>
            </a:endParaRPr>
          </a:p>
        </p:txBody>
      </p:sp>
    </p:spTree>
    <p:extLst>
      <p:ext uri="{BB962C8B-B14F-4D97-AF65-F5344CB8AC3E}">
        <p14:creationId xmlns:p14="http://schemas.microsoft.com/office/powerpoint/2010/main" val="272663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86961"/>
            <a:ext cx="8640960" cy="5262979"/>
          </a:xfrm>
          <a:prstGeom prst="rect">
            <a:avLst/>
          </a:prstGeom>
        </p:spPr>
        <p:txBody>
          <a:bodyPr wrap="square">
            <a:spAutoFit/>
          </a:bodyPr>
          <a:lstStyle/>
          <a:p>
            <a:pPr indent="228600" algn="just">
              <a:lnSpc>
                <a:spcPct val="150000"/>
              </a:lnSpc>
              <a:spcAft>
                <a:spcPts val="0"/>
              </a:spcAft>
            </a:pPr>
            <a:r>
              <a:rPr lang="uk-UA" sz="2800" dirty="0" smtClean="0">
                <a:solidFill>
                  <a:srgbClr val="002060"/>
                </a:solidFill>
                <a:effectLst/>
                <a:latin typeface="Times New Roman"/>
                <a:ea typeface="Times New Roman"/>
                <a:cs typeface="Times New Roman"/>
              </a:rPr>
              <a:t>	Будь-яка сфера людської діяльності потребує інформаційного забезпечення. Жодне виважене рішення в науці, політиці, економіці чи в комерційній діяльності не можна приймати без належного інформаційного забезпечення. Тому кожна людина, в якій би сфері вона не працювала, користуючись документованою інформацією, має володіти основами її пошуку, аналізу і використання.</a:t>
            </a:r>
            <a:endParaRPr lang="ru-RU" sz="2800" dirty="0">
              <a:solidFill>
                <a:srgbClr val="002060"/>
              </a:solidFill>
              <a:ea typeface="Times New Roman"/>
              <a:cs typeface="Times New Roman"/>
            </a:endParaRPr>
          </a:p>
        </p:txBody>
      </p:sp>
    </p:spTree>
    <p:extLst>
      <p:ext uri="{BB962C8B-B14F-4D97-AF65-F5344CB8AC3E}">
        <p14:creationId xmlns:p14="http://schemas.microsoft.com/office/powerpoint/2010/main" val="298914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89844"/>
            <a:ext cx="7992888" cy="5816977"/>
          </a:xfrm>
          <a:prstGeom prst="rect">
            <a:avLst/>
          </a:prstGeom>
        </p:spPr>
        <p:txBody>
          <a:bodyPr wrap="square">
            <a:spAutoFit/>
          </a:bodyPr>
          <a:lstStyle/>
          <a:p>
            <a:pPr indent="228600" algn="just">
              <a:lnSpc>
                <a:spcPct val="150000"/>
              </a:lnSpc>
              <a:spcAft>
                <a:spcPts val="0"/>
              </a:spcAft>
            </a:pPr>
            <a:r>
              <a:rPr lang="uk-UA" sz="2400" dirty="0" smtClean="0">
                <a:solidFill>
                  <a:srgbClr val="002060"/>
                </a:solidFill>
                <a:effectLst/>
                <a:latin typeface="Times New Roman"/>
                <a:ea typeface="Times New Roman"/>
                <a:cs typeface="Times New Roman"/>
              </a:rPr>
              <a:t>Дефіцит часу потребує перекладання на спеціальну інформаційну службу у відповідності до потреб користувачів таких завдань:</a:t>
            </a:r>
            <a:endParaRPr lang="ru-RU" sz="2400" dirty="0">
              <a:solidFill>
                <a:srgbClr val="002060"/>
              </a:solidFill>
              <a:ea typeface="Times New Roman"/>
              <a:cs typeface="Times New Roman"/>
            </a:endParaRPr>
          </a:p>
          <a:p>
            <a:pPr marL="342900" lvl="0" indent="-342900" algn="just">
              <a:lnSpc>
                <a:spcPct val="150000"/>
              </a:lnSpc>
              <a:spcAft>
                <a:spcPts val="0"/>
              </a:spcAft>
              <a:buFont typeface="Times New Roman"/>
              <a:buChar char="-"/>
            </a:pPr>
            <a:r>
              <a:rPr lang="uk-UA" sz="2400" dirty="0" smtClean="0">
                <a:solidFill>
                  <a:srgbClr val="002060"/>
                </a:solidFill>
                <a:effectLst/>
                <a:latin typeface="Times New Roman"/>
                <a:ea typeface="Times New Roman"/>
                <a:cs typeface="Times New Roman"/>
              </a:rPr>
              <a:t>постійного слідкування за інформацією щодо визначених інформаційних потреб;</a:t>
            </a:r>
            <a:endParaRPr lang="ru-RU" sz="2400" dirty="0">
              <a:solidFill>
                <a:srgbClr val="002060"/>
              </a:solidFill>
              <a:ea typeface="Times New Roman"/>
              <a:cs typeface="Times New Roman"/>
            </a:endParaRPr>
          </a:p>
          <a:p>
            <a:pPr marL="342900" lvl="0" indent="-342900" algn="just">
              <a:lnSpc>
                <a:spcPct val="150000"/>
              </a:lnSpc>
              <a:spcAft>
                <a:spcPts val="0"/>
              </a:spcAft>
              <a:buFont typeface="Times New Roman"/>
              <a:buChar char="-"/>
            </a:pPr>
            <a:r>
              <a:rPr lang="uk-UA" sz="2400" dirty="0" smtClean="0">
                <a:solidFill>
                  <a:srgbClr val="002060"/>
                </a:solidFill>
                <a:effectLst/>
                <a:latin typeface="Times New Roman"/>
                <a:ea typeface="Times New Roman"/>
                <a:cs typeface="Times New Roman"/>
              </a:rPr>
              <a:t>витягу необхідних інформативних елементів з усього масиву інформації;</a:t>
            </a:r>
            <a:endParaRPr lang="ru-RU" sz="2400" dirty="0">
              <a:solidFill>
                <a:srgbClr val="002060"/>
              </a:solidFill>
              <a:ea typeface="Times New Roman"/>
              <a:cs typeface="Times New Roman"/>
            </a:endParaRPr>
          </a:p>
          <a:p>
            <a:pPr marL="342900" lvl="0" indent="-342900" algn="just">
              <a:lnSpc>
                <a:spcPct val="150000"/>
              </a:lnSpc>
              <a:spcAft>
                <a:spcPts val="0"/>
              </a:spcAft>
              <a:buFont typeface="Times New Roman"/>
              <a:buChar char="-"/>
            </a:pPr>
            <a:r>
              <a:rPr lang="uk-UA" sz="2400" dirty="0" smtClean="0">
                <a:solidFill>
                  <a:srgbClr val="002060"/>
                </a:solidFill>
                <a:effectLst/>
                <a:latin typeface="Times New Roman"/>
                <a:ea typeface="Times New Roman"/>
                <a:cs typeface="Times New Roman"/>
              </a:rPr>
              <a:t>аналітико-синтетичного перетворення вихідної інформації.</a:t>
            </a:r>
            <a:endParaRPr lang="ru-RU" sz="2400" dirty="0">
              <a:solidFill>
                <a:srgbClr val="002060"/>
              </a:solidFill>
              <a:ea typeface="Times New Roman"/>
              <a:cs typeface="Times New Roman"/>
            </a:endParaRPr>
          </a:p>
          <a:p>
            <a:r>
              <a:rPr lang="uk-UA" sz="2400" dirty="0" smtClean="0">
                <a:solidFill>
                  <a:srgbClr val="002060"/>
                </a:solidFill>
                <a:effectLst/>
                <a:latin typeface="Times New Roman"/>
                <a:ea typeface="Times New Roman"/>
              </a:rPr>
              <a:t>	Виконання цих завдань потребує створення системи інформаційного забезпечення користувачів інформації.</a:t>
            </a:r>
            <a:endParaRPr lang="ru-RU" sz="2400" dirty="0">
              <a:solidFill>
                <a:srgbClr val="002060"/>
              </a:solidFill>
            </a:endParaRPr>
          </a:p>
        </p:txBody>
      </p:sp>
    </p:spTree>
    <p:extLst>
      <p:ext uri="{BB962C8B-B14F-4D97-AF65-F5344CB8AC3E}">
        <p14:creationId xmlns:p14="http://schemas.microsoft.com/office/powerpoint/2010/main" val="2220390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12845"/>
            <a:ext cx="8424936" cy="5016758"/>
          </a:xfrm>
          <a:prstGeom prst="rect">
            <a:avLst/>
          </a:prstGeom>
        </p:spPr>
        <p:txBody>
          <a:bodyPr wrap="square">
            <a:spAutoFit/>
          </a:bodyPr>
          <a:lstStyle/>
          <a:p>
            <a:r>
              <a:rPr lang="ru-RU" sz="2000" dirty="0" smtClean="0">
                <a:solidFill>
                  <a:srgbClr val="002060"/>
                </a:solidFill>
              </a:rPr>
              <a:t>	</a:t>
            </a:r>
            <a:r>
              <a:rPr lang="ru-RU" sz="2000" dirty="0" err="1" smtClean="0">
                <a:solidFill>
                  <a:srgbClr val="002060"/>
                </a:solidFill>
              </a:rPr>
              <a:t>Інформаційні</a:t>
            </a:r>
            <a:r>
              <a:rPr lang="ru-RU" sz="2000" dirty="0" smtClean="0">
                <a:solidFill>
                  <a:srgbClr val="002060"/>
                </a:solidFill>
              </a:rPr>
              <a:t> потреби </a:t>
            </a:r>
            <a:r>
              <a:rPr lang="ru-RU" sz="2000" dirty="0" err="1" smtClean="0">
                <a:solidFill>
                  <a:srgbClr val="002060"/>
                </a:solidFill>
              </a:rPr>
              <a:t>формуються</a:t>
            </a:r>
            <a:r>
              <a:rPr lang="ru-RU" sz="2000" dirty="0" smtClean="0">
                <a:solidFill>
                  <a:srgbClr val="002060"/>
                </a:solidFill>
              </a:rPr>
              <a:t> </a:t>
            </a:r>
            <a:r>
              <a:rPr lang="ru-RU" sz="2000" dirty="0" err="1" smtClean="0">
                <a:solidFill>
                  <a:srgbClr val="002060"/>
                </a:solidFill>
              </a:rPr>
              <a:t>під</a:t>
            </a:r>
            <a:r>
              <a:rPr lang="ru-RU" sz="2000" dirty="0" smtClean="0">
                <a:solidFill>
                  <a:srgbClr val="002060"/>
                </a:solidFill>
              </a:rPr>
              <a:t> </a:t>
            </a:r>
            <a:r>
              <a:rPr lang="ru-RU" sz="2000" dirty="0" err="1" smtClean="0">
                <a:solidFill>
                  <a:srgbClr val="002060"/>
                </a:solidFill>
              </a:rPr>
              <a:t>впливом</a:t>
            </a:r>
            <a:r>
              <a:rPr lang="ru-RU" sz="2000" dirty="0" smtClean="0">
                <a:solidFill>
                  <a:srgbClr val="002060"/>
                </a:solidFill>
              </a:rPr>
              <a:t> </a:t>
            </a:r>
            <a:r>
              <a:rPr lang="ru-RU" sz="2000" dirty="0" err="1" smtClean="0">
                <a:solidFill>
                  <a:srgbClr val="002060"/>
                </a:solidFill>
              </a:rPr>
              <a:t>багатьох</a:t>
            </a:r>
            <a:r>
              <a:rPr lang="ru-RU" sz="2000" dirty="0" smtClean="0">
                <a:solidFill>
                  <a:srgbClr val="002060"/>
                </a:solidFill>
              </a:rPr>
              <a:t> </a:t>
            </a:r>
            <a:r>
              <a:rPr lang="ru-RU" sz="2000" dirty="0" err="1" smtClean="0">
                <a:solidFill>
                  <a:srgbClr val="002060"/>
                </a:solidFill>
              </a:rPr>
              <a:t>об’єктивних</a:t>
            </a:r>
            <a:r>
              <a:rPr lang="ru-RU" sz="2000" dirty="0" smtClean="0">
                <a:solidFill>
                  <a:srgbClr val="002060"/>
                </a:solidFill>
              </a:rPr>
              <a:t> і </a:t>
            </a:r>
            <a:r>
              <a:rPr lang="ru-RU" sz="2000" dirty="0" err="1" smtClean="0">
                <a:solidFill>
                  <a:srgbClr val="002060"/>
                </a:solidFill>
              </a:rPr>
              <a:t>суб’єктивних</a:t>
            </a:r>
            <a:r>
              <a:rPr lang="ru-RU" sz="2000" dirty="0" smtClean="0">
                <a:solidFill>
                  <a:srgbClr val="002060"/>
                </a:solidFill>
              </a:rPr>
              <a:t> </a:t>
            </a:r>
            <a:r>
              <a:rPr lang="ru-RU" sz="2000" dirty="0" err="1" smtClean="0">
                <a:solidFill>
                  <a:srgbClr val="002060"/>
                </a:solidFill>
              </a:rPr>
              <a:t>факторів</a:t>
            </a:r>
            <a:r>
              <a:rPr lang="ru-RU" sz="2000" dirty="0" smtClean="0">
                <a:solidFill>
                  <a:srgbClr val="002060"/>
                </a:solidFill>
              </a:rPr>
              <a:t>, </a:t>
            </a:r>
            <a:r>
              <a:rPr lang="ru-RU" sz="2000" dirty="0" err="1" smtClean="0">
                <a:solidFill>
                  <a:srgbClr val="002060"/>
                </a:solidFill>
              </a:rPr>
              <a:t>що</a:t>
            </a:r>
            <a:r>
              <a:rPr lang="ru-RU" sz="2000" dirty="0" smtClean="0">
                <a:solidFill>
                  <a:srgbClr val="002060"/>
                </a:solidFill>
              </a:rPr>
              <a:t> </a:t>
            </a:r>
            <a:r>
              <a:rPr lang="ru-RU" sz="2000" dirty="0" err="1" smtClean="0">
                <a:solidFill>
                  <a:srgbClr val="002060"/>
                </a:solidFill>
              </a:rPr>
              <a:t>пов’язано</a:t>
            </a:r>
            <a:r>
              <a:rPr lang="ru-RU" sz="2000" dirty="0" smtClean="0">
                <a:solidFill>
                  <a:srgbClr val="002060"/>
                </a:solidFill>
              </a:rPr>
              <a:t> з </a:t>
            </a:r>
            <a:r>
              <a:rPr lang="ru-RU" sz="2000" dirty="0" err="1" smtClean="0">
                <a:solidFill>
                  <a:srgbClr val="002060"/>
                </a:solidFill>
              </a:rPr>
              <a:t>необхідністю</a:t>
            </a:r>
            <a:r>
              <a:rPr lang="ru-RU" sz="2000" dirty="0" smtClean="0">
                <a:solidFill>
                  <a:srgbClr val="002060"/>
                </a:solidFill>
              </a:rPr>
              <a:t> </a:t>
            </a:r>
            <a:r>
              <a:rPr lang="ru-RU" sz="2000" dirty="0" err="1" smtClean="0">
                <a:solidFill>
                  <a:srgbClr val="002060"/>
                </a:solidFill>
              </a:rPr>
              <a:t>вирішення</a:t>
            </a:r>
            <a:r>
              <a:rPr lang="ru-RU" sz="2000" dirty="0" smtClean="0">
                <a:solidFill>
                  <a:srgbClr val="002060"/>
                </a:solidFill>
              </a:rPr>
              <a:t> </a:t>
            </a:r>
            <a:r>
              <a:rPr lang="ru-RU" sz="2000" dirty="0" err="1" smtClean="0">
                <a:solidFill>
                  <a:srgbClr val="002060"/>
                </a:solidFill>
              </a:rPr>
              <a:t>перспективних</a:t>
            </a:r>
            <a:r>
              <a:rPr lang="ru-RU" sz="2000" dirty="0" smtClean="0">
                <a:solidFill>
                  <a:srgbClr val="002060"/>
                </a:solidFill>
              </a:rPr>
              <a:t> (</a:t>
            </a:r>
            <a:r>
              <a:rPr lang="ru-RU" sz="2000" dirty="0" err="1" smtClean="0">
                <a:solidFill>
                  <a:srgbClr val="002060"/>
                </a:solidFill>
              </a:rPr>
              <a:t>стратегічних</a:t>
            </a:r>
            <a:r>
              <a:rPr lang="ru-RU" sz="2000" dirty="0" smtClean="0">
                <a:solidFill>
                  <a:srgbClr val="002060"/>
                </a:solidFill>
              </a:rPr>
              <a:t>) та </a:t>
            </a:r>
            <a:r>
              <a:rPr lang="ru-RU" sz="2000" dirty="0" err="1" smtClean="0">
                <a:solidFill>
                  <a:srgbClr val="002060"/>
                </a:solidFill>
              </a:rPr>
              <a:t>оперативних</a:t>
            </a:r>
            <a:r>
              <a:rPr lang="ru-RU" sz="2000" dirty="0" smtClean="0">
                <a:solidFill>
                  <a:srgbClr val="002060"/>
                </a:solidFill>
              </a:rPr>
              <a:t> ( </a:t>
            </a:r>
            <a:r>
              <a:rPr lang="ru-RU" sz="2000" dirty="0" err="1" smtClean="0">
                <a:solidFill>
                  <a:srgbClr val="002060"/>
                </a:solidFill>
              </a:rPr>
              <a:t>поточних</a:t>
            </a:r>
            <a:r>
              <a:rPr lang="ru-RU" sz="2000" dirty="0" smtClean="0">
                <a:solidFill>
                  <a:srgbClr val="002060"/>
                </a:solidFill>
              </a:rPr>
              <a:t>) </a:t>
            </a:r>
            <a:r>
              <a:rPr lang="ru-RU" sz="2000" dirty="0" err="1" smtClean="0">
                <a:solidFill>
                  <a:srgbClr val="002060"/>
                </a:solidFill>
              </a:rPr>
              <a:t>завдань</a:t>
            </a:r>
            <a:r>
              <a:rPr lang="ru-RU" sz="2000" dirty="0" smtClean="0">
                <a:solidFill>
                  <a:srgbClr val="002060"/>
                </a:solidFill>
              </a:rPr>
              <a:t>. </a:t>
            </a:r>
          </a:p>
          <a:p>
            <a:r>
              <a:rPr lang="ru-RU" sz="2000" dirty="0" smtClean="0">
                <a:solidFill>
                  <a:srgbClr val="002060"/>
                </a:solidFill>
              </a:rPr>
              <a:t>	</a:t>
            </a:r>
            <a:r>
              <a:rPr lang="ru-RU" sz="2000" dirty="0" err="1" smtClean="0">
                <a:solidFill>
                  <a:srgbClr val="002060"/>
                </a:solidFill>
              </a:rPr>
              <a:t>Користувач</a:t>
            </a:r>
            <a:r>
              <a:rPr lang="ru-RU" sz="2000" dirty="0" smtClean="0">
                <a:solidFill>
                  <a:srgbClr val="002060"/>
                </a:solidFill>
              </a:rPr>
              <a:t> </a:t>
            </a:r>
            <a:r>
              <a:rPr lang="ru-RU" sz="2000" dirty="0" err="1" smtClean="0">
                <a:solidFill>
                  <a:srgbClr val="002060"/>
                </a:solidFill>
              </a:rPr>
              <a:t>інформації</a:t>
            </a:r>
            <a:r>
              <a:rPr lang="ru-RU" sz="2000" dirty="0" smtClean="0">
                <a:solidFill>
                  <a:srgbClr val="002060"/>
                </a:solidFill>
              </a:rPr>
              <a:t> – </a:t>
            </a:r>
            <a:r>
              <a:rPr lang="ru-RU" sz="2000" dirty="0" err="1" smtClean="0">
                <a:solidFill>
                  <a:srgbClr val="002060"/>
                </a:solidFill>
              </a:rPr>
              <a:t>кінцева</a:t>
            </a:r>
            <a:r>
              <a:rPr lang="ru-RU" sz="2000" dirty="0" smtClean="0">
                <a:solidFill>
                  <a:srgbClr val="002060"/>
                </a:solidFill>
              </a:rPr>
              <a:t> ланка будь-</a:t>
            </a:r>
            <a:r>
              <a:rPr lang="ru-RU" sz="2000" dirty="0" err="1" smtClean="0">
                <a:solidFill>
                  <a:srgbClr val="002060"/>
                </a:solidFill>
              </a:rPr>
              <a:t>якої</a:t>
            </a:r>
            <a:r>
              <a:rPr lang="ru-RU" sz="2000" dirty="0" smtClean="0">
                <a:solidFill>
                  <a:srgbClr val="002060"/>
                </a:solidFill>
              </a:rPr>
              <a:t> </a:t>
            </a:r>
            <a:r>
              <a:rPr lang="ru-RU" sz="2000" dirty="0" err="1" smtClean="0">
                <a:solidFill>
                  <a:srgbClr val="002060"/>
                </a:solidFill>
              </a:rPr>
              <a:t>інформаційної</a:t>
            </a:r>
            <a:r>
              <a:rPr lang="ru-RU" sz="2000" dirty="0" smtClean="0">
                <a:solidFill>
                  <a:srgbClr val="002060"/>
                </a:solidFill>
              </a:rPr>
              <a:t> </a:t>
            </a:r>
            <a:r>
              <a:rPr lang="ru-RU" sz="2000" dirty="0" err="1" smtClean="0">
                <a:solidFill>
                  <a:srgbClr val="002060"/>
                </a:solidFill>
              </a:rPr>
              <a:t>системи</a:t>
            </a:r>
            <a:r>
              <a:rPr lang="ru-RU" sz="2000" dirty="0" smtClean="0">
                <a:solidFill>
                  <a:srgbClr val="002060"/>
                </a:solidFill>
              </a:rPr>
              <a:t>.</a:t>
            </a:r>
          </a:p>
          <a:p>
            <a:r>
              <a:rPr lang="ru-RU" sz="2000" dirty="0" smtClean="0">
                <a:solidFill>
                  <a:srgbClr val="002060"/>
                </a:solidFill>
              </a:rPr>
              <a:t>	</a:t>
            </a:r>
            <a:r>
              <a:rPr lang="ru-RU" sz="2000" dirty="0" err="1" smtClean="0">
                <a:solidFill>
                  <a:srgbClr val="002060"/>
                </a:solidFill>
              </a:rPr>
              <a:t>Інформаційна</a:t>
            </a:r>
            <a:r>
              <a:rPr lang="ru-RU" sz="2000" dirty="0" smtClean="0">
                <a:solidFill>
                  <a:srgbClr val="002060"/>
                </a:solidFill>
              </a:rPr>
              <a:t> потреба – </a:t>
            </a:r>
            <a:r>
              <a:rPr lang="ru-RU" sz="2000" dirty="0" err="1" smtClean="0">
                <a:solidFill>
                  <a:srgbClr val="002060"/>
                </a:solidFill>
              </a:rPr>
              <a:t>це</a:t>
            </a:r>
            <a:r>
              <a:rPr lang="ru-RU" sz="2000" dirty="0" smtClean="0">
                <a:solidFill>
                  <a:srgbClr val="002060"/>
                </a:solidFill>
              </a:rPr>
              <a:t> </a:t>
            </a:r>
            <a:r>
              <a:rPr lang="ru-RU" sz="2000" dirty="0" err="1" smtClean="0">
                <a:solidFill>
                  <a:srgbClr val="002060"/>
                </a:solidFill>
              </a:rPr>
              <a:t>усвідомлена</a:t>
            </a:r>
            <a:r>
              <a:rPr lang="ru-RU" sz="2000" dirty="0" smtClean="0">
                <a:solidFill>
                  <a:srgbClr val="002060"/>
                </a:solidFill>
              </a:rPr>
              <a:t> </a:t>
            </a:r>
            <a:r>
              <a:rPr lang="ru-RU" sz="2000" dirty="0" err="1" smtClean="0">
                <a:solidFill>
                  <a:srgbClr val="002060"/>
                </a:solidFill>
              </a:rPr>
              <a:t>необхідність</a:t>
            </a:r>
            <a:r>
              <a:rPr lang="ru-RU" sz="2000" dirty="0" smtClean="0">
                <a:solidFill>
                  <a:srgbClr val="002060"/>
                </a:solidFill>
              </a:rPr>
              <a:t> </a:t>
            </a:r>
            <a:r>
              <a:rPr lang="ru-RU" sz="2000" dirty="0" err="1" smtClean="0">
                <a:solidFill>
                  <a:srgbClr val="002060"/>
                </a:solidFill>
              </a:rPr>
              <a:t>отримання</a:t>
            </a:r>
            <a:r>
              <a:rPr lang="ru-RU" sz="2000" dirty="0" smtClean="0">
                <a:solidFill>
                  <a:srgbClr val="002060"/>
                </a:solidFill>
              </a:rPr>
              <a:t> </a:t>
            </a:r>
            <a:r>
              <a:rPr lang="ru-RU" sz="2000" dirty="0" err="1" smtClean="0">
                <a:solidFill>
                  <a:srgbClr val="002060"/>
                </a:solidFill>
              </a:rPr>
              <a:t>окремим</a:t>
            </a:r>
            <a:r>
              <a:rPr lang="ru-RU" sz="2000" dirty="0" smtClean="0">
                <a:solidFill>
                  <a:srgbClr val="002060"/>
                </a:solidFill>
              </a:rPr>
              <a:t> </a:t>
            </a:r>
            <a:r>
              <a:rPr lang="ru-RU" sz="2000" dirty="0" err="1" smtClean="0">
                <a:solidFill>
                  <a:srgbClr val="002060"/>
                </a:solidFill>
              </a:rPr>
              <a:t>користувачем</a:t>
            </a:r>
            <a:r>
              <a:rPr lang="ru-RU" sz="2000" dirty="0" smtClean="0">
                <a:solidFill>
                  <a:srgbClr val="002060"/>
                </a:solidFill>
              </a:rPr>
              <a:t> </a:t>
            </a:r>
            <a:r>
              <a:rPr lang="ru-RU" sz="2000" dirty="0" err="1" smtClean="0">
                <a:solidFill>
                  <a:srgbClr val="002060"/>
                </a:solidFill>
              </a:rPr>
              <a:t>чи</a:t>
            </a:r>
            <a:r>
              <a:rPr lang="ru-RU" sz="2000" dirty="0" smtClean="0">
                <a:solidFill>
                  <a:srgbClr val="002060"/>
                </a:solidFill>
              </a:rPr>
              <a:t> </a:t>
            </a:r>
            <a:r>
              <a:rPr lang="ru-RU" sz="2000" dirty="0" err="1" smtClean="0">
                <a:solidFill>
                  <a:srgbClr val="002060"/>
                </a:solidFill>
              </a:rPr>
              <a:t>колективом</a:t>
            </a:r>
            <a:r>
              <a:rPr lang="ru-RU" sz="2000" dirty="0" smtClean="0">
                <a:solidFill>
                  <a:srgbClr val="002060"/>
                </a:solidFill>
              </a:rPr>
              <a:t>, </a:t>
            </a:r>
            <a:r>
              <a:rPr lang="ru-RU" sz="2000" dirty="0" err="1" smtClean="0">
                <a:solidFill>
                  <a:srgbClr val="002060"/>
                </a:solidFill>
              </a:rPr>
              <a:t>групою</a:t>
            </a:r>
            <a:r>
              <a:rPr lang="ru-RU" sz="2000" dirty="0" smtClean="0">
                <a:solidFill>
                  <a:srgbClr val="002060"/>
                </a:solidFill>
              </a:rPr>
              <a:t> </a:t>
            </a:r>
            <a:r>
              <a:rPr lang="ru-RU" sz="2000" dirty="0" err="1" smtClean="0">
                <a:solidFill>
                  <a:srgbClr val="002060"/>
                </a:solidFill>
              </a:rPr>
              <a:t>користувачів</a:t>
            </a:r>
            <a:r>
              <a:rPr lang="ru-RU" sz="2000" dirty="0" smtClean="0">
                <a:solidFill>
                  <a:srgbClr val="002060"/>
                </a:solidFill>
              </a:rPr>
              <a:t> </a:t>
            </a:r>
            <a:r>
              <a:rPr lang="ru-RU" sz="2000" dirty="0" err="1" smtClean="0">
                <a:solidFill>
                  <a:srgbClr val="002060"/>
                </a:solidFill>
              </a:rPr>
              <a:t>інформації</a:t>
            </a:r>
            <a:r>
              <a:rPr lang="ru-RU" sz="2000" dirty="0" smtClean="0">
                <a:solidFill>
                  <a:srgbClr val="002060"/>
                </a:solidFill>
              </a:rPr>
              <a:t>, яка </a:t>
            </a:r>
            <a:r>
              <a:rPr lang="ru-RU" sz="2000" dirty="0" err="1" smtClean="0">
                <a:solidFill>
                  <a:srgbClr val="002060"/>
                </a:solidFill>
              </a:rPr>
              <a:t>відповідає</a:t>
            </a:r>
            <a:r>
              <a:rPr lang="ru-RU" sz="2000" dirty="0" smtClean="0">
                <a:solidFill>
                  <a:srgbClr val="002060"/>
                </a:solidFill>
              </a:rPr>
              <a:t> характеру </a:t>
            </a:r>
            <a:r>
              <a:rPr lang="ru-RU" sz="2000" dirty="0" err="1" smtClean="0">
                <a:solidFill>
                  <a:srgbClr val="002060"/>
                </a:solidFill>
              </a:rPr>
              <a:t>їхньої</a:t>
            </a:r>
            <a:r>
              <a:rPr lang="ru-RU" sz="2000" dirty="0" smtClean="0">
                <a:solidFill>
                  <a:srgbClr val="002060"/>
                </a:solidFill>
              </a:rPr>
              <a:t> </a:t>
            </a:r>
            <a:r>
              <a:rPr lang="ru-RU" sz="2000" dirty="0" err="1" smtClean="0">
                <a:solidFill>
                  <a:srgbClr val="002060"/>
                </a:solidFill>
              </a:rPr>
              <a:t>роботи</a:t>
            </a:r>
            <a:r>
              <a:rPr lang="ru-RU" sz="2000" dirty="0" smtClean="0">
                <a:solidFill>
                  <a:srgbClr val="002060"/>
                </a:solidFill>
              </a:rPr>
              <a:t>, темам </a:t>
            </a:r>
            <a:r>
              <a:rPr lang="ru-RU" sz="2000" dirty="0" err="1" smtClean="0">
                <a:solidFill>
                  <a:srgbClr val="002060"/>
                </a:solidFill>
              </a:rPr>
              <a:t>дослідження</a:t>
            </a:r>
            <a:r>
              <a:rPr lang="ru-RU" sz="2000" dirty="0" smtClean="0">
                <a:solidFill>
                  <a:srgbClr val="002060"/>
                </a:solidFill>
              </a:rPr>
              <a:t>, </a:t>
            </a:r>
            <a:r>
              <a:rPr lang="ru-RU" sz="2000" dirty="0" err="1" smtClean="0">
                <a:solidFill>
                  <a:srgbClr val="002060"/>
                </a:solidFill>
              </a:rPr>
              <a:t>напрямкам</a:t>
            </a:r>
            <a:r>
              <a:rPr lang="ru-RU" sz="2000" dirty="0" smtClean="0">
                <a:solidFill>
                  <a:srgbClr val="002060"/>
                </a:solidFill>
              </a:rPr>
              <a:t> </a:t>
            </a:r>
            <a:r>
              <a:rPr lang="ru-RU" sz="2000" dirty="0" err="1" smtClean="0">
                <a:solidFill>
                  <a:srgbClr val="002060"/>
                </a:solidFill>
              </a:rPr>
              <a:t>навчання</a:t>
            </a:r>
            <a:r>
              <a:rPr lang="ru-RU" sz="2000" dirty="0" smtClean="0">
                <a:solidFill>
                  <a:srgbClr val="002060"/>
                </a:solidFill>
              </a:rPr>
              <a:t>, </a:t>
            </a:r>
            <a:r>
              <a:rPr lang="ru-RU" sz="2000" dirty="0" err="1" smtClean="0">
                <a:solidFill>
                  <a:srgbClr val="002060"/>
                </a:solidFill>
              </a:rPr>
              <a:t>самоосвіти</a:t>
            </a:r>
            <a:r>
              <a:rPr lang="ru-RU" sz="2000" dirty="0" smtClean="0">
                <a:solidFill>
                  <a:srgbClr val="002060"/>
                </a:solidFill>
              </a:rPr>
              <a:t>, </a:t>
            </a:r>
            <a:r>
              <a:rPr lang="ru-RU" sz="2000" dirty="0" err="1" smtClean="0">
                <a:solidFill>
                  <a:srgbClr val="002060"/>
                </a:solidFill>
              </a:rPr>
              <a:t>інтересам</a:t>
            </a:r>
            <a:r>
              <a:rPr lang="ru-RU" sz="2000" dirty="0" smtClean="0">
                <a:solidFill>
                  <a:srgbClr val="002060"/>
                </a:solidFill>
              </a:rPr>
              <a:t> </a:t>
            </a:r>
            <a:r>
              <a:rPr lang="ru-RU" sz="2000" dirty="0" err="1" smtClean="0">
                <a:solidFill>
                  <a:srgbClr val="002060"/>
                </a:solidFill>
              </a:rPr>
              <a:t>тощо</a:t>
            </a:r>
            <a:r>
              <a:rPr lang="ru-RU" sz="2000" dirty="0" smtClean="0">
                <a:solidFill>
                  <a:srgbClr val="002060"/>
                </a:solidFill>
              </a:rPr>
              <a:t>.</a:t>
            </a:r>
          </a:p>
          <a:p>
            <a:r>
              <a:rPr lang="ru-RU" sz="2000" dirty="0" smtClean="0">
                <a:solidFill>
                  <a:srgbClr val="002060"/>
                </a:solidFill>
              </a:rPr>
              <a:t>	</a:t>
            </a:r>
            <a:r>
              <a:rPr lang="ru-RU" sz="2000" dirty="0" err="1" smtClean="0">
                <a:solidFill>
                  <a:srgbClr val="002060"/>
                </a:solidFill>
              </a:rPr>
              <a:t>Інформаційна</a:t>
            </a:r>
            <a:r>
              <a:rPr lang="ru-RU" sz="2000" dirty="0" smtClean="0">
                <a:solidFill>
                  <a:srgbClr val="002060"/>
                </a:solidFill>
              </a:rPr>
              <a:t> потреба </a:t>
            </a:r>
            <a:r>
              <a:rPr lang="ru-RU" sz="2000" dirty="0" err="1" smtClean="0">
                <a:solidFill>
                  <a:srgbClr val="002060"/>
                </a:solidFill>
              </a:rPr>
              <a:t>обумовлює</a:t>
            </a:r>
            <a:r>
              <a:rPr lang="ru-RU" sz="2000" dirty="0" smtClean="0">
                <a:solidFill>
                  <a:srgbClr val="002060"/>
                </a:solidFill>
              </a:rPr>
              <a:t> </a:t>
            </a:r>
            <a:r>
              <a:rPr lang="ru-RU" sz="2000" dirty="0" err="1" smtClean="0">
                <a:solidFill>
                  <a:srgbClr val="002060"/>
                </a:solidFill>
              </a:rPr>
              <a:t>появу</a:t>
            </a:r>
            <a:r>
              <a:rPr lang="ru-RU" sz="2000" dirty="0" smtClean="0">
                <a:solidFill>
                  <a:srgbClr val="002060"/>
                </a:solidFill>
              </a:rPr>
              <a:t> </a:t>
            </a:r>
            <a:r>
              <a:rPr lang="ru-RU" sz="2000" dirty="0" err="1" smtClean="0">
                <a:solidFill>
                  <a:srgbClr val="002060"/>
                </a:solidFill>
              </a:rPr>
              <a:t>інформаційного</a:t>
            </a:r>
            <a:r>
              <a:rPr lang="ru-RU" sz="2000" dirty="0" smtClean="0">
                <a:solidFill>
                  <a:srgbClr val="002060"/>
                </a:solidFill>
              </a:rPr>
              <a:t> </a:t>
            </a:r>
            <a:r>
              <a:rPr lang="ru-RU" sz="2000" dirty="0" err="1" smtClean="0">
                <a:solidFill>
                  <a:srgbClr val="002060"/>
                </a:solidFill>
              </a:rPr>
              <a:t>інтересу</a:t>
            </a:r>
            <a:r>
              <a:rPr lang="ru-RU" sz="2000" dirty="0" smtClean="0">
                <a:solidFill>
                  <a:srgbClr val="002060"/>
                </a:solidFill>
              </a:rPr>
              <a:t>, </a:t>
            </a:r>
            <a:r>
              <a:rPr lang="ru-RU" sz="2000" dirty="0" err="1" smtClean="0">
                <a:solidFill>
                  <a:srgbClr val="002060"/>
                </a:solidFill>
              </a:rPr>
              <a:t>інформаційний</a:t>
            </a:r>
            <a:r>
              <a:rPr lang="ru-RU" sz="2000" dirty="0" smtClean="0">
                <a:solidFill>
                  <a:srgbClr val="002060"/>
                </a:solidFill>
              </a:rPr>
              <a:t> </a:t>
            </a:r>
            <a:r>
              <a:rPr lang="ru-RU" sz="2000" dirty="0" err="1" smtClean="0">
                <a:solidFill>
                  <a:srgbClr val="002060"/>
                </a:solidFill>
              </a:rPr>
              <a:t>інтерес</a:t>
            </a:r>
            <a:r>
              <a:rPr lang="ru-RU" sz="2000" dirty="0" smtClean="0">
                <a:solidFill>
                  <a:srgbClr val="002060"/>
                </a:solidFill>
              </a:rPr>
              <a:t> </a:t>
            </a:r>
            <a:r>
              <a:rPr lang="ru-RU" sz="2000" dirty="0" err="1" smtClean="0">
                <a:solidFill>
                  <a:srgbClr val="002060"/>
                </a:solidFill>
              </a:rPr>
              <a:t>реалізується</a:t>
            </a:r>
            <a:r>
              <a:rPr lang="ru-RU" sz="2000" dirty="0" smtClean="0">
                <a:solidFill>
                  <a:srgbClr val="002060"/>
                </a:solidFill>
              </a:rPr>
              <a:t> в </a:t>
            </a:r>
            <a:r>
              <a:rPr lang="ru-RU" sz="2000" dirty="0" err="1" smtClean="0">
                <a:solidFill>
                  <a:srgbClr val="002060"/>
                </a:solidFill>
              </a:rPr>
              <a:t>інформаційному</a:t>
            </a:r>
            <a:r>
              <a:rPr lang="ru-RU" sz="2000" dirty="0" smtClean="0">
                <a:solidFill>
                  <a:srgbClr val="002060"/>
                </a:solidFill>
              </a:rPr>
              <a:t> </a:t>
            </a:r>
            <a:r>
              <a:rPr lang="ru-RU" sz="2000" dirty="0" err="1" smtClean="0">
                <a:solidFill>
                  <a:srgbClr val="002060"/>
                </a:solidFill>
              </a:rPr>
              <a:t>запиті</a:t>
            </a:r>
            <a:r>
              <a:rPr lang="ru-RU" sz="2000" dirty="0" smtClean="0">
                <a:solidFill>
                  <a:srgbClr val="002060"/>
                </a:solidFill>
              </a:rPr>
              <a:t>, </a:t>
            </a:r>
            <a:r>
              <a:rPr lang="ru-RU" sz="2000" dirty="0" err="1" smtClean="0">
                <a:solidFill>
                  <a:srgbClr val="002060"/>
                </a:solidFill>
              </a:rPr>
              <a:t>інформаційний</a:t>
            </a:r>
            <a:r>
              <a:rPr lang="ru-RU" sz="2000" dirty="0" smtClean="0">
                <a:solidFill>
                  <a:srgbClr val="002060"/>
                </a:solidFill>
              </a:rPr>
              <a:t> запит, </a:t>
            </a:r>
            <a:r>
              <a:rPr lang="ru-RU" sz="2000" dirty="0" err="1" smtClean="0">
                <a:solidFill>
                  <a:srgbClr val="002060"/>
                </a:solidFill>
              </a:rPr>
              <a:t>якщо</a:t>
            </a:r>
            <a:r>
              <a:rPr lang="ru-RU" sz="2000" dirty="0" smtClean="0">
                <a:solidFill>
                  <a:srgbClr val="002060"/>
                </a:solidFill>
              </a:rPr>
              <a:t> </a:t>
            </a:r>
            <a:r>
              <a:rPr lang="ru-RU" sz="2000" dirty="0" err="1" smtClean="0">
                <a:solidFill>
                  <a:srgbClr val="002060"/>
                </a:solidFill>
              </a:rPr>
              <a:t>він</a:t>
            </a:r>
            <a:r>
              <a:rPr lang="ru-RU" sz="2000" dirty="0" smtClean="0">
                <a:solidFill>
                  <a:srgbClr val="002060"/>
                </a:solidFill>
              </a:rPr>
              <a:t> </a:t>
            </a:r>
            <a:r>
              <a:rPr lang="ru-RU" sz="2000" dirty="0" err="1" smtClean="0">
                <a:solidFill>
                  <a:srgbClr val="002060"/>
                </a:solidFill>
              </a:rPr>
              <a:t>реалізований</a:t>
            </a:r>
            <a:r>
              <a:rPr lang="ru-RU" sz="2000" dirty="0" smtClean="0">
                <a:solidFill>
                  <a:srgbClr val="002060"/>
                </a:solidFill>
              </a:rPr>
              <a:t> (</a:t>
            </a:r>
            <a:r>
              <a:rPr lang="ru-RU" sz="2000" dirty="0" err="1" smtClean="0">
                <a:solidFill>
                  <a:srgbClr val="002060"/>
                </a:solidFill>
              </a:rPr>
              <a:t>задоволений</a:t>
            </a:r>
            <a:r>
              <a:rPr lang="ru-RU" sz="2000" dirty="0" smtClean="0">
                <a:solidFill>
                  <a:srgbClr val="002060"/>
                </a:solidFill>
              </a:rPr>
              <a:t>), </a:t>
            </a:r>
            <a:r>
              <a:rPr lang="ru-RU" sz="2000" dirty="0" err="1" smtClean="0">
                <a:solidFill>
                  <a:srgbClr val="002060"/>
                </a:solidFill>
              </a:rPr>
              <a:t>завершується</a:t>
            </a:r>
            <a:r>
              <a:rPr lang="ru-RU" sz="2000" dirty="0" smtClean="0">
                <a:solidFill>
                  <a:srgbClr val="002060"/>
                </a:solidFill>
              </a:rPr>
              <a:t> </a:t>
            </a:r>
            <a:r>
              <a:rPr lang="ru-RU" sz="2000" dirty="0" err="1" smtClean="0">
                <a:solidFill>
                  <a:srgbClr val="002060"/>
                </a:solidFill>
              </a:rPr>
              <a:t>використанням</a:t>
            </a:r>
            <a:r>
              <a:rPr lang="ru-RU" sz="2000" dirty="0" smtClean="0">
                <a:solidFill>
                  <a:srgbClr val="002060"/>
                </a:solidFill>
              </a:rPr>
              <a:t> </a:t>
            </a:r>
            <a:r>
              <a:rPr lang="ru-RU" sz="2000" dirty="0" err="1" smtClean="0">
                <a:solidFill>
                  <a:srgbClr val="002060"/>
                </a:solidFill>
              </a:rPr>
              <a:t>інформації</a:t>
            </a:r>
            <a:r>
              <a:rPr lang="ru-RU" sz="2000" dirty="0" smtClean="0">
                <a:solidFill>
                  <a:srgbClr val="002060"/>
                </a:solidFill>
              </a:rPr>
              <a:t>.</a:t>
            </a:r>
            <a:endParaRPr lang="ru-RU" sz="2000" dirty="0">
              <a:solidFill>
                <a:srgbClr val="002060"/>
              </a:solidFill>
            </a:endParaRPr>
          </a:p>
        </p:txBody>
      </p:sp>
    </p:spTree>
    <p:extLst>
      <p:ext uri="{BB962C8B-B14F-4D97-AF65-F5344CB8AC3E}">
        <p14:creationId xmlns:p14="http://schemas.microsoft.com/office/powerpoint/2010/main" val="2701408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4344"/>
            <a:ext cx="8784976" cy="5324535"/>
          </a:xfrm>
          <a:prstGeom prst="rect">
            <a:avLst/>
          </a:prstGeom>
        </p:spPr>
        <p:txBody>
          <a:bodyPr wrap="square">
            <a:spAutoFit/>
          </a:bodyPr>
          <a:lstStyle/>
          <a:p>
            <a:pPr indent="449580" algn="just">
              <a:lnSpc>
                <a:spcPct val="150000"/>
              </a:lnSpc>
              <a:spcAft>
                <a:spcPts val="0"/>
              </a:spcAft>
            </a:pPr>
            <a:r>
              <a:rPr lang="uk-UA" sz="2000" dirty="0" smtClean="0">
                <a:solidFill>
                  <a:srgbClr val="002060"/>
                </a:solidFill>
                <a:effectLst/>
                <a:latin typeface="Times New Roman"/>
                <a:ea typeface="Times New Roman"/>
                <a:cs typeface="Times New Roman"/>
              </a:rPr>
              <a:t>Послідовний ланцюжок інформаційних потреб, інтересу, запитів і використання інформації складає </a:t>
            </a:r>
            <a:r>
              <a:rPr lang="uk-UA" sz="2000" i="1" dirty="0" smtClean="0">
                <a:solidFill>
                  <a:srgbClr val="002060"/>
                </a:solidFill>
                <a:effectLst/>
                <a:latin typeface="Times New Roman"/>
                <a:ea typeface="Times New Roman"/>
                <a:cs typeface="Times New Roman"/>
              </a:rPr>
              <a:t>інформаційний цикл  </a:t>
            </a:r>
            <a:r>
              <a:rPr lang="uk-UA" sz="2000" dirty="0" smtClean="0">
                <a:solidFill>
                  <a:srgbClr val="002060"/>
                </a:solidFill>
                <a:effectLst/>
                <a:latin typeface="Times New Roman"/>
                <a:ea typeface="Times New Roman"/>
                <a:cs typeface="Times New Roman"/>
              </a:rPr>
              <a:t>[1].</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Схематично інформаційний цикл можна зобразити так:</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Інформаційна потреба</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Інформаційний інтерес</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Інформаційний запит (реалізований)</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a:t>
            </a:r>
            <a:endParaRPr lang="ru-RU" sz="2000" dirty="0">
              <a:solidFill>
                <a:srgbClr val="002060"/>
              </a:solidFill>
              <a:ea typeface="Times New Roman"/>
              <a:cs typeface="Times New Roman"/>
            </a:endParaRPr>
          </a:p>
          <a:p>
            <a:pPr algn="ctr">
              <a:lnSpc>
                <a:spcPct val="150000"/>
              </a:lnSpc>
              <a:spcAft>
                <a:spcPts val="0"/>
              </a:spcAft>
            </a:pPr>
            <a:r>
              <a:rPr lang="uk-UA" sz="2000" dirty="0" smtClean="0">
                <a:solidFill>
                  <a:srgbClr val="002060"/>
                </a:solidFill>
                <a:effectLst/>
                <a:latin typeface="Times New Roman"/>
                <a:ea typeface="Times New Roman"/>
                <a:cs typeface="Times New Roman"/>
              </a:rPr>
              <a:t>Використання інформації</a:t>
            </a:r>
            <a:endParaRPr lang="ru-RU" sz="2000" dirty="0">
              <a:solidFill>
                <a:srgbClr val="002060"/>
              </a:solidFill>
              <a:ea typeface="Times New Roman"/>
              <a:cs typeface="Times New Roman"/>
            </a:endParaRPr>
          </a:p>
          <a:p>
            <a:r>
              <a:rPr lang="uk-UA" sz="2000" dirty="0" smtClean="0">
                <a:solidFill>
                  <a:srgbClr val="002060"/>
                </a:solidFill>
                <a:effectLst/>
                <a:latin typeface="Times New Roman"/>
                <a:ea typeface="Times New Roman"/>
              </a:rPr>
              <a:t>	Інформаційний цикл має завершений характер, якщо використання інформації відповідає потребі в ній.</a:t>
            </a:r>
            <a:endParaRPr lang="ru-RU" sz="2000" dirty="0">
              <a:solidFill>
                <a:srgbClr val="002060"/>
              </a:solidFill>
            </a:endParaRPr>
          </a:p>
        </p:txBody>
      </p:sp>
    </p:spTree>
    <p:extLst>
      <p:ext uri="{BB962C8B-B14F-4D97-AF65-F5344CB8AC3E}">
        <p14:creationId xmlns:p14="http://schemas.microsoft.com/office/powerpoint/2010/main" val="378011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049311"/>
            <a:ext cx="8385757" cy="5078313"/>
          </a:xfrm>
          <a:prstGeom prst="rect">
            <a:avLst/>
          </a:prstGeom>
        </p:spPr>
        <p:txBody>
          <a:bodyPr wrap="square">
            <a:spAutoFit/>
          </a:bodyPr>
          <a:lstStyle/>
          <a:p>
            <a:r>
              <a:rPr lang="ru-RU" dirty="0" smtClean="0"/>
              <a:t>	</a:t>
            </a:r>
            <a:r>
              <a:rPr lang="ru-RU" dirty="0" err="1" smtClean="0">
                <a:solidFill>
                  <a:srgbClr val="002060"/>
                </a:solidFill>
              </a:rPr>
              <a:t>Інформаційний</a:t>
            </a:r>
            <a:r>
              <a:rPr lang="ru-RU" dirty="0" smtClean="0">
                <a:solidFill>
                  <a:srgbClr val="002060"/>
                </a:solidFill>
              </a:rPr>
              <a:t> </a:t>
            </a:r>
            <a:r>
              <a:rPr lang="ru-RU" dirty="0" err="1" smtClean="0">
                <a:solidFill>
                  <a:srgbClr val="002060"/>
                </a:solidFill>
              </a:rPr>
              <a:t>інтерес</a:t>
            </a:r>
            <a:r>
              <a:rPr lang="ru-RU" dirty="0" smtClean="0">
                <a:solidFill>
                  <a:srgbClr val="002060"/>
                </a:solidFill>
              </a:rPr>
              <a:t> та </a:t>
            </a:r>
            <a:r>
              <a:rPr lang="ru-RU" dirty="0" err="1" smtClean="0">
                <a:solidFill>
                  <a:srgbClr val="002060"/>
                </a:solidFill>
              </a:rPr>
              <a:t>інформаційний</a:t>
            </a:r>
            <a:r>
              <a:rPr lang="ru-RU" dirty="0" smtClean="0">
                <a:solidFill>
                  <a:srgbClr val="002060"/>
                </a:solidFill>
              </a:rPr>
              <a:t> запит є </a:t>
            </a:r>
            <a:r>
              <a:rPr lang="ru-RU" dirty="0" err="1" smtClean="0">
                <a:solidFill>
                  <a:srgbClr val="002060"/>
                </a:solidFill>
              </a:rPr>
              <a:t>вираженням</a:t>
            </a:r>
            <a:r>
              <a:rPr lang="ru-RU" dirty="0" smtClean="0">
                <a:solidFill>
                  <a:srgbClr val="002060"/>
                </a:solidFill>
              </a:rPr>
              <a:t> </a:t>
            </a:r>
            <a:r>
              <a:rPr lang="ru-RU" dirty="0" err="1" smtClean="0">
                <a:solidFill>
                  <a:srgbClr val="002060"/>
                </a:solidFill>
              </a:rPr>
              <a:t>інформаційних</a:t>
            </a:r>
            <a:r>
              <a:rPr lang="ru-RU" dirty="0" smtClean="0">
                <a:solidFill>
                  <a:srgbClr val="002060"/>
                </a:solidFill>
              </a:rPr>
              <a:t> потреб, активною формою </a:t>
            </a:r>
            <a:r>
              <a:rPr lang="ru-RU" dirty="0" err="1" smtClean="0">
                <a:solidFill>
                  <a:srgbClr val="002060"/>
                </a:solidFill>
              </a:rPr>
              <a:t>їх</a:t>
            </a:r>
            <a:r>
              <a:rPr lang="ru-RU" dirty="0" smtClean="0">
                <a:solidFill>
                  <a:srgbClr val="002060"/>
                </a:solidFill>
              </a:rPr>
              <a:t> </a:t>
            </a:r>
            <a:r>
              <a:rPr lang="ru-RU" dirty="0" err="1" smtClean="0">
                <a:solidFill>
                  <a:srgbClr val="002060"/>
                </a:solidFill>
              </a:rPr>
              <a:t>існування</a:t>
            </a:r>
            <a:r>
              <a:rPr lang="ru-RU" dirty="0" smtClean="0">
                <a:solidFill>
                  <a:srgbClr val="002060"/>
                </a:solidFill>
              </a:rPr>
              <a:t>. Як </a:t>
            </a:r>
            <a:r>
              <a:rPr lang="ru-RU" dirty="0" err="1" smtClean="0">
                <a:solidFill>
                  <a:srgbClr val="002060"/>
                </a:solidFill>
              </a:rPr>
              <a:t>необхідна</a:t>
            </a:r>
            <a:r>
              <a:rPr lang="ru-RU" dirty="0" smtClean="0">
                <a:solidFill>
                  <a:srgbClr val="002060"/>
                </a:solidFill>
              </a:rPr>
              <a:t> ланка </a:t>
            </a:r>
            <a:r>
              <a:rPr lang="ru-RU" dirty="0" err="1" smtClean="0">
                <a:solidFill>
                  <a:srgbClr val="002060"/>
                </a:solidFill>
              </a:rPr>
              <a:t>інформаційного</a:t>
            </a:r>
            <a:r>
              <a:rPr lang="ru-RU" dirty="0" smtClean="0">
                <a:solidFill>
                  <a:srgbClr val="002060"/>
                </a:solidFill>
              </a:rPr>
              <a:t> циклу, </a:t>
            </a:r>
            <a:r>
              <a:rPr lang="ru-RU" dirty="0" err="1" smtClean="0">
                <a:solidFill>
                  <a:srgbClr val="002060"/>
                </a:solidFill>
              </a:rPr>
              <a:t>інформаційний</a:t>
            </a:r>
            <a:r>
              <a:rPr lang="ru-RU" dirty="0" smtClean="0">
                <a:solidFill>
                  <a:srgbClr val="002060"/>
                </a:solidFill>
              </a:rPr>
              <a:t> </a:t>
            </a:r>
            <a:r>
              <a:rPr lang="ru-RU" dirty="0" err="1" smtClean="0">
                <a:solidFill>
                  <a:srgbClr val="002060"/>
                </a:solidFill>
              </a:rPr>
              <a:t>інтерес</a:t>
            </a:r>
            <a:r>
              <a:rPr lang="ru-RU" dirty="0" smtClean="0">
                <a:solidFill>
                  <a:srgbClr val="002060"/>
                </a:solidFill>
              </a:rPr>
              <a:t> </a:t>
            </a:r>
            <a:r>
              <a:rPr lang="ru-RU" dirty="0" err="1" smtClean="0">
                <a:solidFill>
                  <a:srgbClr val="002060"/>
                </a:solidFill>
              </a:rPr>
              <a:t>проявляється</a:t>
            </a:r>
            <a:r>
              <a:rPr lang="ru-RU" dirty="0" smtClean="0">
                <a:solidFill>
                  <a:srgbClr val="002060"/>
                </a:solidFill>
              </a:rPr>
              <a:t> на </a:t>
            </a:r>
            <a:r>
              <a:rPr lang="ru-RU" dirty="0" err="1" smtClean="0">
                <a:solidFill>
                  <a:srgbClr val="002060"/>
                </a:solidFill>
              </a:rPr>
              <a:t>стадії</a:t>
            </a:r>
            <a:r>
              <a:rPr lang="ru-RU" dirty="0" smtClean="0">
                <a:solidFill>
                  <a:srgbClr val="002060"/>
                </a:solidFill>
              </a:rPr>
              <a:t> </a:t>
            </a:r>
            <a:r>
              <a:rPr lang="ru-RU" dirty="0" err="1" smtClean="0">
                <a:solidFill>
                  <a:srgbClr val="002060"/>
                </a:solidFill>
              </a:rPr>
              <a:t>інформаційної</a:t>
            </a:r>
            <a:r>
              <a:rPr lang="ru-RU" dirty="0" smtClean="0">
                <a:solidFill>
                  <a:srgbClr val="002060"/>
                </a:solidFill>
              </a:rPr>
              <a:t> </a:t>
            </a:r>
            <a:r>
              <a:rPr lang="ru-RU" dirty="0" err="1" smtClean="0">
                <a:solidFill>
                  <a:srgbClr val="002060"/>
                </a:solidFill>
              </a:rPr>
              <a:t>діяльності</a:t>
            </a:r>
            <a:r>
              <a:rPr lang="ru-RU" dirty="0" smtClean="0">
                <a:solidFill>
                  <a:srgbClr val="002060"/>
                </a:solidFill>
              </a:rPr>
              <a:t>.</a:t>
            </a:r>
          </a:p>
          <a:p>
            <a:r>
              <a:rPr lang="ru-RU" dirty="0" smtClean="0">
                <a:solidFill>
                  <a:srgbClr val="002060"/>
                </a:solidFill>
              </a:rPr>
              <a:t>	</a:t>
            </a:r>
            <a:r>
              <a:rPr lang="ru-RU" dirty="0" err="1" smtClean="0">
                <a:solidFill>
                  <a:srgbClr val="002060"/>
                </a:solidFill>
              </a:rPr>
              <a:t>Термін</a:t>
            </a:r>
            <a:r>
              <a:rPr lang="ru-RU" dirty="0" smtClean="0">
                <a:solidFill>
                  <a:srgbClr val="002060"/>
                </a:solidFill>
              </a:rPr>
              <a:t> «</a:t>
            </a:r>
            <a:r>
              <a:rPr lang="ru-RU" dirty="0" err="1" smtClean="0">
                <a:solidFill>
                  <a:srgbClr val="002060"/>
                </a:solidFill>
              </a:rPr>
              <a:t>інформаційна</a:t>
            </a:r>
            <a:r>
              <a:rPr lang="ru-RU" dirty="0" smtClean="0">
                <a:solidFill>
                  <a:srgbClr val="002060"/>
                </a:solidFill>
              </a:rPr>
              <a:t> </a:t>
            </a:r>
            <a:r>
              <a:rPr lang="ru-RU" dirty="0" err="1" smtClean="0">
                <a:solidFill>
                  <a:srgbClr val="002060"/>
                </a:solidFill>
              </a:rPr>
              <a:t>діяльність</a:t>
            </a:r>
            <a:r>
              <a:rPr lang="ru-RU" dirty="0" smtClean="0">
                <a:solidFill>
                  <a:srgbClr val="002060"/>
                </a:solidFill>
              </a:rPr>
              <a:t>» </a:t>
            </a:r>
            <a:r>
              <a:rPr lang="ru-RU" dirty="0" err="1" smtClean="0">
                <a:solidFill>
                  <a:srgbClr val="002060"/>
                </a:solidFill>
              </a:rPr>
              <a:t>має</a:t>
            </a:r>
            <a:r>
              <a:rPr lang="ru-RU" dirty="0" smtClean="0">
                <a:solidFill>
                  <a:srgbClr val="002060"/>
                </a:solidFill>
              </a:rPr>
              <a:t> </a:t>
            </a:r>
            <a:r>
              <a:rPr lang="ru-RU" dirty="0" err="1" smtClean="0">
                <a:solidFill>
                  <a:srgbClr val="002060"/>
                </a:solidFill>
              </a:rPr>
              <a:t>багато</a:t>
            </a:r>
            <a:r>
              <a:rPr lang="ru-RU" dirty="0" smtClean="0">
                <a:solidFill>
                  <a:srgbClr val="002060"/>
                </a:solidFill>
              </a:rPr>
              <a:t> </a:t>
            </a:r>
            <a:r>
              <a:rPr lang="ru-RU" dirty="0" err="1" smtClean="0">
                <a:solidFill>
                  <a:srgbClr val="002060"/>
                </a:solidFill>
              </a:rPr>
              <a:t>визначень</a:t>
            </a:r>
            <a:r>
              <a:rPr lang="ru-RU" dirty="0" smtClean="0">
                <a:solidFill>
                  <a:srgbClr val="002060"/>
                </a:solidFill>
              </a:rPr>
              <a:t>. Закон </a:t>
            </a:r>
            <a:r>
              <a:rPr lang="ru-RU" dirty="0" err="1" smtClean="0">
                <a:solidFill>
                  <a:srgbClr val="002060"/>
                </a:solidFill>
              </a:rPr>
              <a:t>України</a:t>
            </a:r>
            <a:r>
              <a:rPr lang="ru-RU" dirty="0" smtClean="0">
                <a:solidFill>
                  <a:srgbClr val="002060"/>
                </a:solidFill>
              </a:rPr>
              <a:t> «Про </a:t>
            </a:r>
            <a:r>
              <a:rPr lang="ru-RU" dirty="0" err="1" smtClean="0">
                <a:solidFill>
                  <a:srgbClr val="002060"/>
                </a:solidFill>
              </a:rPr>
              <a:t>інформацію</a:t>
            </a:r>
            <a:r>
              <a:rPr lang="ru-RU" dirty="0" smtClean="0">
                <a:solidFill>
                  <a:srgbClr val="002060"/>
                </a:solidFill>
              </a:rPr>
              <a:t>»[3] </a:t>
            </a:r>
            <a:r>
              <a:rPr lang="ru-RU" dirty="0" err="1" smtClean="0">
                <a:solidFill>
                  <a:srgbClr val="002060"/>
                </a:solidFill>
              </a:rPr>
              <a:t>тлумачить</a:t>
            </a:r>
            <a:r>
              <a:rPr lang="ru-RU" dirty="0" smtClean="0">
                <a:solidFill>
                  <a:srgbClr val="002060"/>
                </a:solidFill>
              </a:rPr>
              <a:t> </a:t>
            </a:r>
            <a:r>
              <a:rPr lang="ru-RU" dirty="0" err="1" smtClean="0">
                <a:solidFill>
                  <a:srgbClr val="002060"/>
                </a:solidFill>
              </a:rPr>
              <a:t>інформаційну</a:t>
            </a:r>
            <a:r>
              <a:rPr lang="ru-RU" dirty="0" smtClean="0">
                <a:solidFill>
                  <a:srgbClr val="002060"/>
                </a:solidFill>
              </a:rPr>
              <a:t> </a:t>
            </a:r>
            <a:r>
              <a:rPr lang="ru-RU" dirty="0" err="1" smtClean="0">
                <a:solidFill>
                  <a:srgbClr val="002060"/>
                </a:solidFill>
              </a:rPr>
              <a:t>діяльність</a:t>
            </a:r>
            <a:r>
              <a:rPr lang="ru-RU" dirty="0" smtClean="0">
                <a:solidFill>
                  <a:srgbClr val="002060"/>
                </a:solidFill>
              </a:rPr>
              <a:t> як </a:t>
            </a:r>
            <a:r>
              <a:rPr lang="ru-RU" dirty="0" err="1" smtClean="0">
                <a:solidFill>
                  <a:srgbClr val="002060"/>
                </a:solidFill>
              </a:rPr>
              <a:t>сукупність</a:t>
            </a:r>
            <a:r>
              <a:rPr lang="ru-RU" dirty="0" smtClean="0">
                <a:solidFill>
                  <a:srgbClr val="002060"/>
                </a:solidFill>
              </a:rPr>
              <a:t> </a:t>
            </a:r>
            <a:r>
              <a:rPr lang="ru-RU" dirty="0" err="1" smtClean="0">
                <a:solidFill>
                  <a:srgbClr val="002060"/>
                </a:solidFill>
              </a:rPr>
              <a:t>дій</a:t>
            </a:r>
            <a:r>
              <a:rPr lang="ru-RU" dirty="0" smtClean="0">
                <a:solidFill>
                  <a:srgbClr val="002060"/>
                </a:solidFill>
              </a:rPr>
              <a:t>, </a:t>
            </a:r>
            <a:r>
              <a:rPr lang="ru-RU" dirty="0" err="1" smtClean="0">
                <a:solidFill>
                  <a:srgbClr val="002060"/>
                </a:solidFill>
              </a:rPr>
              <a:t>спрямованих</a:t>
            </a:r>
            <a:r>
              <a:rPr lang="ru-RU" dirty="0" smtClean="0">
                <a:solidFill>
                  <a:srgbClr val="002060"/>
                </a:solidFill>
              </a:rPr>
              <a:t> на </a:t>
            </a:r>
            <a:r>
              <a:rPr lang="ru-RU" dirty="0" err="1" smtClean="0">
                <a:solidFill>
                  <a:srgbClr val="002060"/>
                </a:solidFill>
              </a:rPr>
              <a:t>задоволення</a:t>
            </a:r>
            <a:r>
              <a:rPr lang="ru-RU" dirty="0" smtClean="0">
                <a:solidFill>
                  <a:srgbClr val="002060"/>
                </a:solidFill>
              </a:rPr>
              <a:t> </a:t>
            </a:r>
            <a:r>
              <a:rPr lang="ru-RU" dirty="0" err="1" smtClean="0">
                <a:solidFill>
                  <a:srgbClr val="002060"/>
                </a:solidFill>
              </a:rPr>
              <a:t>інформаційних</a:t>
            </a:r>
            <a:r>
              <a:rPr lang="ru-RU" dirty="0" smtClean="0">
                <a:solidFill>
                  <a:srgbClr val="002060"/>
                </a:solidFill>
              </a:rPr>
              <a:t> потреб </a:t>
            </a:r>
            <a:r>
              <a:rPr lang="ru-RU" dirty="0" err="1" smtClean="0">
                <a:solidFill>
                  <a:srgbClr val="002060"/>
                </a:solidFill>
              </a:rPr>
              <a:t>громадян</a:t>
            </a:r>
            <a:r>
              <a:rPr lang="ru-RU" dirty="0" smtClean="0">
                <a:solidFill>
                  <a:srgbClr val="002060"/>
                </a:solidFill>
              </a:rPr>
              <a:t>, </a:t>
            </a:r>
            <a:r>
              <a:rPr lang="ru-RU" dirty="0" err="1" smtClean="0">
                <a:solidFill>
                  <a:srgbClr val="002060"/>
                </a:solidFill>
              </a:rPr>
              <a:t>юридичних</a:t>
            </a:r>
            <a:r>
              <a:rPr lang="ru-RU" dirty="0" smtClean="0">
                <a:solidFill>
                  <a:srgbClr val="002060"/>
                </a:solidFill>
              </a:rPr>
              <a:t> </a:t>
            </a:r>
            <a:r>
              <a:rPr lang="ru-RU" dirty="0" err="1" smtClean="0">
                <a:solidFill>
                  <a:srgbClr val="002060"/>
                </a:solidFill>
              </a:rPr>
              <a:t>осіб</a:t>
            </a:r>
            <a:r>
              <a:rPr lang="ru-RU" dirty="0" smtClean="0">
                <a:solidFill>
                  <a:srgbClr val="002060"/>
                </a:solidFill>
              </a:rPr>
              <a:t> і </a:t>
            </a:r>
            <a:r>
              <a:rPr lang="ru-RU" dirty="0" err="1" smtClean="0">
                <a:solidFill>
                  <a:srgbClr val="002060"/>
                </a:solidFill>
              </a:rPr>
              <a:t>держави</a:t>
            </a:r>
            <a:r>
              <a:rPr lang="ru-RU" dirty="0" smtClean="0">
                <a:solidFill>
                  <a:srgbClr val="002060"/>
                </a:solidFill>
              </a:rPr>
              <a:t>. Так, </a:t>
            </a:r>
            <a:r>
              <a:rPr lang="ru-RU" dirty="0" err="1" smtClean="0">
                <a:solidFill>
                  <a:srgbClr val="002060"/>
                </a:solidFill>
              </a:rPr>
              <a:t>сукупність</a:t>
            </a:r>
            <a:r>
              <a:rPr lang="ru-RU" dirty="0" smtClean="0">
                <a:solidFill>
                  <a:srgbClr val="002060"/>
                </a:solidFill>
              </a:rPr>
              <a:t> </a:t>
            </a:r>
            <a:r>
              <a:rPr lang="ru-RU" dirty="0" err="1" smtClean="0">
                <a:solidFill>
                  <a:srgbClr val="002060"/>
                </a:solidFill>
              </a:rPr>
              <a:t>дій</a:t>
            </a:r>
            <a:r>
              <a:rPr lang="ru-RU" dirty="0" smtClean="0">
                <a:solidFill>
                  <a:srgbClr val="002060"/>
                </a:solidFill>
              </a:rPr>
              <a:t> </a:t>
            </a:r>
            <a:r>
              <a:rPr lang="ru-RU" dirty="0" err="1" smtClean="0">
                <a:solidFill>
                  <a:srgbClr val="002060"/>
                </a:solidFill>
              </a:rPr>
              <a:t>розглядається</a:t>
            </a:r>
            <a:r>
              <a:rPr lang="ru-RU" dirty="0" smtClean="0">
                <a:solidFill>
                  <a:srgbClr val="002060"/>
                </a:solidFill>
              </a:rPr>
              <a:t> як </a:t>
            </a:r>
            <a:r>
              <a:rPr lang="ru-RU" dirty="0" err="1" smtClean="0">
                <a:solidFill>
                  <a:srgbClr val="002060"/>
                </a:solidFill>
              </a:rPr>
              <a:t>сукупність</a:t>
            </a:r>
            <a:r>
              <a:rPr lang="ru-RU" dirty="0" smtClean="0">
                <a:solidFill>
                  <a:srgbClr val="002060"/>
                </a:solidFill>
              </a:rPr>
              <a:t> </a:t>
            </a:r>
            <a:r>
              <a:rPr lang="ru-RU" dirty="0" err="1" smtClean="0">
                <a:solidFill>
                  <a:srgbClr val="002060"/>
                </a:solidFill>
              </a:rPr>
              <a:t>процесів</a:t>
            </a:r>
            <a:r>
              <a:rPr lang="ru-RU" dirty="0" smtClean="0">
                <a:solidFill>
                  <a:srgbClr val="002060"/>
                </a:solidFill>
              </a:rPr>
              <a:t> </a:t>
            </a:r>
            <a:r>
              <a:rPr lang="ru-RU" dirty="0" err="1" smtClean="0">
                <a:solidFill>
                  <a:srgbClr val="002060"/>
                </a:solidFill>
              </a:rPr>
              <a:t>збору</a:t>
            </a:r>
            <a:r>
              <a:rPr lang="ru-RU" dirty="0" smtClean="0">
                <a:solidFill>
                  <a:srgbClr val="002060"/>
                </a:solidFill>
              </a:rPr>
              <a:t>, </a:t>
            </a:r>
            <a:r>
              <a:rPr lang="ru-RU" dirty="0" err="1" smtClean="0">
                <a:solidFill>
                  <a:srgbClr val="002060"/>
                </a:solidFill>
              </a:rPr>
              <a:t>аналізу</a:t>
            </a:r>
            <a:r>
              <a:rPr lang="ru-RU" dirty="0" smtClean="0">
                <a:solidFill>
                  <a:srgbClr val="002060"/>
                </a:solidFill>
              </a:rPr>
              <a:t>, </a:t>
            </a:r>
            <a:r>
              <a:rPr lang="ru-RU" dirty="0" err="1" smtClean="0">
                <a:solidFill>
                  <a:srgbClr val="002060"/>
                </a:solidFill>
              </a:rPr>
              <a:t>перетворення</a:t>
            </a:r>
            <a:r>
              <a:rPr lang="ru-RU" dirty="0" smtClean="0">
                <a:solidFill>
                  <a:srgbClr val="002060"/>
                </a:solidFill>
              </a:rPr>
              <a:t>, </a:t>
            </a:r>
            <a:r>
              <a:rPr lang="ru-RU" dirty="0" err="1" smtClean="0">
                <a:solidFill>
                  <a:srgbClr val="002060"/>
                </a:solidFill>
              </a:rPr>
              <a:t>збереження</a:t>
            </a:r>
            <a:r>
              <a:rPr lang="ru-RU" dirty="0" smtClean="0">
                <a:solidFill>
                  <a:srgbClr val="002060"/>
                </a:solidFill>
              </a:rPr>
              <a:t>, </a:t>
            </a:r>
            <a:r>
              <a:rPr lang="ru-RU" dirty="0" err="1" smtClean="0">
                <a:solidFill>
                  <a:srgbClr val="002060"/>
                </a:solidFill>
              </a:rPr>
              <a:t>пошуку</a:t>
            </a:r>
            <a:r>
              <a:rPr lang="ru-RU" dirty="0" smtClean="0">
                <a:solidFill>
                  <a:srgbClr val="002060"/>
                </a:solidFill>
              </a:rPr>
              <a:t> та </a:t>
            </a:r>
            <a:r>
              <a:rPr lang="ru-RU" dirty="0" err="1" smtClean="0">
                <a:solidFill>
                  <a:srgbClr val="002060"/>
                </a:solidFill>
              </a:rPr>
              <a:t>поширення</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a:t>
            </a:r>
          </a:p>
          <a:p>
            <a:r>
              <a:rPr lang="ru-RU" dirty="0" smtClean="0">
                <a:solidFill>
                  <a:srgbClr val="002060"/>
                </a:solidFill>
              </a:rPr>
              <a:t>	У ст.14 </a:t>
            </a:r>
            <a:r>
              <a:rPr lang="ru-RU" dirty="0" err="1" smtClean="0">
                <a:solidFill>
                  <a:srgbClr val="002060"/>
                </a:solidFill>
              </a:rPr>
              <a:t>цього</a:t>
            </a:r>
            <a:r>
              <a:rPr lang="ru-RU" dirty="0" smtClean="0">
                <a:solidFill>
                  <a:srgbClr val="002060"/>
                </a:solidFill>
              </a:rPr>
              <a:t> Закону </a:t>
            </a:r>
            <a:r>
              <a:rPr lang="ru-RU" dirty="0" err="1" smtClean="0">
                <a:solidFill>
                  <a:srgbClr val="002060"/>
                </a:solidFill>
              </a:rPr>
              <a:t>визначено</a:t>
            </a:r>
            <a:r>
              <a:rPr lang="ru-RU" dirty="0" smtClean="0">
                <a:solidFill>
                  <a:srgbClr val="002060"/>
                </a:solidFill>
              </a:rPr>
              <a:t> </a:t>
            </a:r>
            <a:r>
              <a:rPr lang="ru-RU" dirty="0" err="1" smtClean="0">
                <a:solidFill>
                  <a:srgbClr val="002060"/>
                </a:solidFill>
              </a:rPr>
              <a:t>види</a:t>
            </a:r>
            <a:r>
              <a:rPr lang="ru-RU" dirty="0" smtClean="0">
                <a:solidFill>
                  <a:srgbClr val="002060"/>
                </a:solidFill>
              </a:rPr>
              <a:t> </a:t>
            </a:r>
            <a:r>
              <a:rPr lang="ru-RU" dirty="0" err="1" smtClean="0">
                <a:solidFill>
                  <a:srgbClr val="002060"/>
                </a:solidFill>
              </a:rPr>
              <a:t>інформаційної</a:t>
            </a:r>
            <a:r>
              <a:rPr lang="ru-RU" dirty="0" smtClean="0">
                <a:solidFill>
                  <a:srgbClr val="002060"/>
                </a:solidFill>
              </a:rPr>
              <a:t> </a:t>
            </a:r>
            <a:r>
              <a:rPr lang="ru-RU" dirty="0" err="1" smtClean="0">
                <a:solidFill>
                  <a:srgbClr val="002060"/>
                </a:solidFill>
              </a:rPr>
              <a:t>діяльності</a:t>
            </a:r>
            <a:r>
              <a:rPr lang="ru-RU" dirty="0" smtClean="0">
                <a:solidFill>
                  <a:srgbClr val="002060"/>
                </a:solidFill>
              </a:rPr>
              <a:t> – </a:t>
            </a:r>
            <a:r>
              <a:rPr lang="ru-RU" dirty="0" err="1" smtClean="0">
                <a:solidFill>
                  <a:srgbClr val="002060"/>
                </a:solidFill>
              </a:rPr>
              <a:t>це</a:t>
            </a:r>
            <a:r>
              <a:rPr lang="ru-RU" dirty="0" smtClean="0">
                <a:solidFill>
                  <a:srgbClr val="002060"/>
                </a:solidFill>
              </a:rPr>
              <a:t> </a:t>
            </a:r>
            <a:r>
              <a:rPr lang="ru-RU" dirty="0" err="1" smtClean="0">
                <a:solidFill>
                  <a:srgbClr val="002060"/>
                </a:solidFill>
              </a:rPr>
              <a:t>одержання</a:t>
            </a:r>
            <a:r>
              <a:rPr lang="ru-RU" dirty="0" smtClean="0">
                <a:solidFill>
                  <a:srgbClr val="002060"/>
                </a:solidFill>
              </a:rPr>
              <a:t>, </a:t>
            </a:r>
            <a:r>
              <a:rPr lang="ru-RU" dirty="0" err="1" smtClean="0">
                <a:solidFill>
                  <a:srgbClr val="002060"/>
                </a:solidFill>
              </a:rPr>
              <a:t>використання</a:t>
            </a:r>
            <a:r>
              <a:rPr lang="ru-RU" dirty="0" smtClean="0">
                <a:solidFill>
                  <a:srgbClr val="002060"/>
                </a:solidFill>
              </a:rPr>
              <a:t>, </a:t>
            </a:r>
            <a:r>
              <a:rPr lang="ru-RU" dirty="0" err="1" smtClean="0">
                <a:solidFill>
                  <a:srgbClr val="002060"/>
                </a:solidFill>
              </a:rPr>
              <a:t>поширення</a:t>
            </a:r>
            <a:r>
              <a:rPr lang="ru-RU" dirty="0" smtClean="0">
                <a:solidFill>
                  <a:srgbClr val="002060"/>
                </a:solidFill>
              </a:rPr>
              <a:t> та </a:t>
            </a:r>
            <a:r>
              <a:rPr lang="ru-RU" dirty="0" err="1" smtClean="0">
                <a:solidFill>
                  <a:srgbClr val="002060"/>
                </a:solidFill>
              </a:rPr>
              <a:t>збереження</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 </a:t>
            </a:r>
            <a:r>
              <a:rPr lang="ru-RU" dirty="0" err="1" smtClean="0">
                <a:solidFill>
                  <a:srgbClr val="002060"/>
                </a:solidFill>
              </a:rPr>
              <a:t>Аналіз</a:t>
            </a:r>
            <a:r>
              <a:rPr lang="ru-RU" dirty="0" smtClean="0">
                <a:solidFill>
                  <a:srgbClr val="002060"/>
                </a:solidFill>
              </a:rPr>
              <a:t> і </a:t>
            </a:r>
            <a:r>
              <a:rPr lang="ru-RU" dirty="0" err="1" smtClean="0">
                <a:solidFill>
                  <a:srgbClr val="002060"/>
                </a:solidFill>
              </a:rPr>
              <a:t>перетворення</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 в </a:t>
            </a:r>
            <a:r>
              <a:rPr lang="ru-RU" dirty="0" err="1" smtClean="0">
                <a:solidFill>
                  <a:srgbClr val="002060"/>
                </a:solidFill>
              </a:rPr>
              <a:t>законі</a:t>
            </a:r>
            <a:r>
              <a:rPr lang="ru-RU" dirty="0" smtClean="0">
                <a:solidFill>
                  <a:srgbClr val="002060"/>
                </a:solidFill>
              </a:rPr>
              <a:t> не </a:t>
            </a:r>
            <a:r>
              <a:rPr lang="ru-RU" dirty="0" err="1" smtClean="0">
                <a:solidFill>
                  <a:srgbClr val="002060"/>
                </a:solidFill>
              </a:rPr>
              <a:t>розглядаються</a:t>
            </a:r>
            <a:r>
              <a:rPr lang="ru-RU" dirty="0" smtClean="0">
                <a:solidFill>
                  <a:srgbClr val="002060"/>
                </a:solidFill>
              </a:rPr>
              <a:t>, але </a:t>
            </a:r>
            <a:r>
              <a:rPr lang="ru-RU" dirty="0" err="1" smtClean="0">
                <a:solidFill>
                  <a:srgbClr val="002060"/>
                </a:solidFill>
              </a:rPr>
              <a:t>саме</a:t>
            </a:r>
            <a:r>
              <a:rPr lang="ru-RU" dirty="0" smtClean="0">
                <a:solidFill>
                  <a:srgbClr val="002060"/>
                </a:solidFill>
              </a:rPr>
              <a:t> </a:t>
            </a:r>
            <a:r>
              <a:rPr lang="ru-RU" dirty="0" err="1" smtClean="0">
                <a:solidFill>
                  <a:srgbClr val="002060"/>
                </a:solidFill>
              </a:rPr>
              <a:t>процеси</a:t>
            </a:r>
            <a:r>
              <a:rPr lang="ru-RU" dirty="0" smtClean="0">
                <a:solidFill>
                  <a:srgbClr val="002060"/>
                </a:solidFill>
              </a:rPr>
              <a:t> </a:t>
            </a:r>
            <a:r>
              <a:rPr lang="ru-RU" dirty="0" err="1" smtClean="0">
                <a:solidFill>
                  <a:srgbClr val="002060"/>
                </a:solidFill>
              </a:rPr>
              <a:t>опрацювання</a:t>
            </a:r>
            <a:r>
              <a:rPr lang="ru-RU" dirty="0" smtClean="0">
                <a:solidFill>
                  <a:srgbClr val="002060"/>
                </a:solidFill>
              </a:rPr>
              <a:t> </a:t>
            </a:r>
            <a:r>
              <a:rPr lang="ru-RU" dirty="0" err="1" smtClean="0">
                <a:solidFill>
                  <a:srgbClr val="002060"/>
                </a:solidFill>
              </a:rPr>
              <a:t>первинної</a:t>
            </a:r>
            <a:r>
              <a:rPr lang="ru-RU" dirty="0" smtClean="0">
                <a:solidFill>
                  <a:srgbClr val="002060"/>
                </a:solidFill>
              </a:rPr>
              <a:t> (</a:t>
            </a:r>
            <a:r>
              <a:rPr lang="ru-RU" dirty="0" err="1" smtClean="0">
                <a:solidFill>
                  <a:srgbClr val="002060"/>
                </a:solidFill>
              </a:rPr>
              <a:t>вихідної</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 </a:t>
            </a:r>
            <a:r>
              <a:rPr lang="ru-RU" dirty="0" err="1" smtClean="0">
                <a:solidFill>
                  <a:srgbClr val="002060"/>
                </a:solidFill>
              </a:rPr>
              <a:t>відповідно</a:t>
            </a:r>
            <a:r>
              <a:rPr lang="ru-RU" dirty="0" smtClean="0">
                <a:solidFill>
                  <a:srgbClr val="002060"/>
                </a:solidFill>
              </a:rPr>
              <a:t> до </a:t>
            </a:r>
            <a:r>
              <a:rPr lang="ru-RU" dirty="0" err="1" smtClean="0">
                <a:solidFill>
                  <a:srgbClr val="002060"/>
                </a:solidFill>
              </a:rPr>
              <a:t>інформаційних</a:t>
            </a:r>
            <a:r>
              <a:rPr lang="ru-RU" dirty="0" smtClean="0">
                <a:solidFill>
                  <a:srgbClr val="002060"/>
                </a:solidFill>
              </a:rPr>
              <a:t> потреб </a:t>
            </a:r>
            <a:r>
              <a:rPr lang="ru-RU" dirty="0" err="1" smtClean="0">
                <a:solidFill>
                  <a:srgbClr val="002060"/>
                </a:solidFill>
              </a:rPr>
              <a:t>користувачів</a:t>
            </a:r>
            <a:r>
              <a:rPr lang="ru-RU" dirty="0" smtClean="0">
                <a:solidFill>
                  <a:srgbClr val="002060"/>
                </a:solidFill>
              </a:rPr>
              <a:t> </a:t>
            </a:r>
            <a:r>
              <a:rPr lang="ru-RU" dirty="0" err="1" smtClean="0">
                <a:solidFill>
                  <a:srgbClr val="002060"/>
                </a:solidFill>
              </a:rPr>
              <a:t>складають</a:t>
            </a:r>
            <a:r>
              <a:rPr lang="ru-RU" dirty="0" smtClean="0">
                <a:solidFill>
                  <a:srgbClr val="002060"/>
                </a:solidFill>
              </a:rPr>
              <a:t> </a:t>
            </a:r>
            <a:r>
              <a:rPr lang="ru-RU" dirty="0" err="1" smtClean="0">
                <a:solidFill>
                  <a:srgbClr val="002060"/>
                </a:solidFill>
              </a:rPr>
              <a:t>сутність</a:t>
            </a:r>
            <a:r>
              <a:rPr lang="ru-RU" dirty="0" smtClean="0">
                <a:solidFill>
                  <a:srgbClr val="002060"/>
                </a:solidFill>
              </a:rPr>
              <a:t> </a:t>
            </a:r>
            <a:r>
              <a:rPr lang="ru-RU" dirty="0" err="1" smtClean="0">
                <a:solidFill>
                  <a:srgbClr val="002060"/>
                </a:solidFill>
              </a:rPr>
              <a:t>інформаційної</a:t>
            </a:r>
            <a:r>
              <a:rPr lang="ru-RU" dirty="0" smtClean="0">
                <a:solidFill>
                  <a:srgbClr val="002060"/>
                </a:solidFill>
              </a:rPr>
              <a:t> </a:t>
            </a:r>
            <a:r>
              <a:rPr lang="ru-RU" dirty="0" err="1" smtClean="0">
                <a:solidFill>
                  <a:srgbClr val="002060"/>
                </a:solidFill>
              </a:rPr>
              <a:t>діяльності</a:t>
            </a:r>
            <a:r>
              <a:rPr lang="ru-RU" dirty="0" smtClean="0">
                <a:solidFill>
                  <a:srgbClr val="002060"/>
                </a:solidFill>
              </a:rPr>
              <a:t>. </a:t>
            </a:r>
            <a:r>
              <a:rPr lang="ru-RU" dirty="0" err="1" smtClean="0">
                <a:solidFill>
                  <a:srgbClr val="002060"/>
                </a:solidFill>
              </a:rPr>
              <a:t>Користувачами</a:t>
            </a:r>
            <a:r>
              <a:rPr lang="ru-RU" dirty="0" smtClean="0">
                <a:solidFill>
                  <a:srgbClr val="002060"/>
                </a:solidFill>
              </a:rPr>
              <a:t>, як </a:t>
            </a:r>
            <a:r>
              <a:rPr lang="ru-RU" dirty="0" err="1" smtClean="0">
                <a:solidFill>
                  <a:srgbClr val="002060"/>
                </a:solidFill>
              </a:rPr>
              <a:t>вже</a:t>
            </a:r>
            <a:r>
              <a:rPr lang="ru-RU" dirty="0" smtClean="0">
                <a:solidFill>
                  <a:srgbClr val="002060"/>
                </a:solidFill>
              </a:rPr>
              <a:t> </a:t>
            </a:r>
            <a:r>
              <a:rPr lang="ru-RU" dirty="0" err="1" smtClean="0">
                <a:solidFill>
                  <a:srgbClr val="002060"/>
                </a:solidFill>
              </a:rPr>
              <a:t>вище</a:t>
            </a:r>
            <a:r>
              <a:rPr lang="ru-RU" dirty="0" smtClean="0">
                <a:solidFill>
                  <a:srgbClr val="002060"/>
                </a:solidFill>
              </a:rPr>
              <a:t> </a:t>
            </a:r>
            <a:r>
              <a:rPr lang="ru-RU" dirty="0" err="1" smtClean="0">
                <a:solidFill>
                  <a:srgbClr val="002060"/>
                </a:solidFill>
              </a:rPr>
              <a:t>зазначалося</a:t>
            </a:r>
            <a:r>
              <a:rPr lang="ru-RU" dirty="0" smtClean="0">
                <a:solidFill>
                  <a:srgbClr val="002060"/>
                </a:solidFill>
              </a:rPr>
              <a:t>, </a:t>
            </a:r>
            <a:r>
              <a:rPr lang="ru-RU" dirty="0" err="1" smtClean="0">
                <a:solidFill>
                  <a:srgbClr val="002060"/>
                </a:solidFill>
              </a:rPr>
              <a:t>виступають</a:t>
            </a:r>
            <a:r>
              <a:rPr lang="ru-RU" dirty="0" smtClean="0">
                <a:solidFill>
                  <a:srgbClr val="002060"/>
                </a:solidFill>
              </a:rPr>
              <a:t> </a:t>
            </a:r>
            <a:r>
              <a:rPr lang="ru-RU" dirty="0" err="1" smtClean="0">
                <a:solidFill>
                  <a:srgbClr val="002060"/>
                </a:solidFill>
              </a:rPr>
              <a:t>громадяни</a:t>
            </a:r>
            <a:r>
              <a:rPr lang="ru-RU" dirty="0" smtClean="0">
                <a:solidFill>
                  <a:srgbClr val="002060"/>
                </a:solidFill>
              </a:rPr>
              <a:t>, </a:t>
            </a:r>
            <a:r>
              <a:rPr lang="ru-RU" dirty="0" err="1" smtClean="0">
                <a:solidFill>
                  <a:srgbClr val="002060"/>
                </a:solidFill>
              </a:rPr>
              <a:t>юридичні</a:t>
            </a:r>
            <a:r>
              <a:rPr lang="ru-RU" dirty="0" smtClean="0">
                <a:solidFill>
                  <a:srgbClr val="002060"/>
                </a:solidFill>
              </a:rPr>
              <a:t> особи та держава</a:t>
            </a:r>
            <a:r>
              <a:rPr lang="ru-RU" dirty="0" smtClean="0"/>
              <a:t>.</a:t>
            </a:r>
            <a:endParaRPr lang="ru-RU" dirty="0"/>
          </a:p>
        </p:txBody>
      </p:sp>
    </p:spTree>
    <p:extLst>
      <p:ext uri="{BB962C8B-B14F-4D97-AF65-F5344CB8AC3E}">
        <p14:creationId xmlns:p14="http://schemas.microsoft.com/office/powerpoint/2010/main" val="376942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82094"/>
            <a:ext cx="8568952" cy="6683048"/>
          </a:xfrm>
          <a:prstGeom prst="rect">
            <a:avLst/>
          </a:prstGeom>
        </p:spPr>
        <p:txBody>
          <a:bodyPr wrap="square">
            <a:spAutoFit/>
          </a:bodyPr>
          <a:lstStyle/>
          <a:p>
            <a:pPr indent="228600" algn="just">
              <a:lnSpc>
                <a:spcPct val="150000"/>
              </a:lnSpc>
              <a:spcAft>
                <a:spcPts val="0"/>
              </a:spcAft>
            </a:pPr>
            <a:r>
              <a:rPr lang="uk-UA" dirty="0" smtClean="0">
                <a:effectLst/>
                <a:latin typeface="Times New Roman"/>
                <a:ea typeface="Times New Roman"/>
                <a:cs typeface="Times New Roman"/>
              </a:rPr>
              <a:t> 	</a:t>
            </a:r>
            <a:r>
              <a:rPr lang="uk-UA" sz="2400" dirty="0" smtClean="0">
                <a:solidFill>
                  <a:srgbClr val="002060"/>
                </a:solidFill>
                <a:effectLst/>
                <a:latin typeface="Times New Roman"/>
                <a:ea typeface="Times New Roman"/>
                <a:cs typeface="Times New Roman"/>
              </a:rPr>
              <a:t>Користувачами наукової бібліотеки Криворізького педагогічного інституту є викладачі, аспіранти, студенти, співробітники, вчителі та учні гімназій, ліцеїв, шкіл, училищ міста тощо (за єдиним обліком на 01.01.2013 р. 7755 користувачів). Метою бібліотеки Криворізького педагогічного інституту ДВНЗ «Криворізький національний університет» є задоволення навчально-виховних потреб користувачів. За 2012 рік усіма структурними підрозділами бібліотеки обслуговано  23372 користувачів. </a:t>
            </a:r>
          </a:p>
          <a:p>
            <a:pPr indent="228600" algn="just">
              <a:lnSpc>
                <a:spcPct val="150000"/>
              </a:lnSpc>
              <a:spcAft>
                <a:spcPts val="0"/>
              </a:spcAft>
            </a:pPr>
            <a:r>
              <a:rPr lang="uk-UA" sz="2400" dirty="0" smtClean="0">
                <a:solidFill>
                  <a:srgbClr val="002060"/>
                </a:solidFill>
                <a:effectLst/>
                <a:latin typeface="Times New Roman"/>
                <a:ea typeface="Times New Roman"/>
                <a:cs typeface="Times New Roman"/>
              </a:rPr>
              <a:t>	Головну роль у задоволенні інформаційних потреб користувачів відіграє інформаційно-бібліографічний відділ.</a:t>
            </a:r>
            <a:endParaRPr lang="ru-RU" sz="2400" dirty="0">
              <a:solidFill>
                <a:srgbClr val="002060"/>
              </a:solidFill>
              <a:ea typeface="Times New Roman"/>
              <a:cs typeface="Times New Roman"/>
            </a:endParaRPr>
          </a:p>
          <a:p>
            <a:pPr algn="just">
              <a:lnSpc>
                <a:spcPct val="150000"/>
              </a:lnSpc>
              <a:spcAft>
                <a:spcPts val="0"/>
              </a:spcAft>
            </a:pPr>
            <a:endParaRPr lang="ru-RU" sz="2400" dirty="0">
              <a:ea typeface="Times New Roman"/>
              <a:cs typeface="Times New Roman"/>
            </a:endParaRPr>
          </a:p>
        </p:txBody>
      </p:sp>
    </p:spTree>
    <p:extLst>
      <p:ext uri="{BB962C8B-B14F-4D97-AF65-F5344CB8AC3E}">
        <p14:creationId xmlns:p14="http://schemas.microsoft.com/office/powerpoint/2010/main" val="3143901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1" y="764704"/>
            <a:ext cx="8424937" cy="5909310"/>
          </a:xfrm>
          <a:prstGeom prst="rect">
            <a:avLst/>
          </a:prstGeom>
        </p:spPr>
        <p:txBody>
          <a:bodyPr wrap="square">
            <a:spAutoFit/>
          </a:bodyPr>
          <a:lstStyle/>
          <a:p>
            <a:r>
              <a:rPr lang="ru-RU" dirty="0" smtClean="0"/>
              <a:t> 	</a:t>
            </a:r>
            <a:r>
              <a:rPr lang="ru-RU" dirty="0" err="1" smtClean="0">
                <a:solidFill>
                  <a:srgbClr val="002060"/>
                </a:solidFill>
              </a:rPr>
              <a:t>Головними</a:t>
            </a:r>
            <a:r>
              <a:rPr lang="ru-RU" dirty="0" smtClean="0">
                <a:solidFill>
                  <a:srgbClr val="002060"/>
                </a:solidFill>
              </a:rPr>
              <a:t>  </a:t>
            </a:r>
            <a:r>
              <a:rPr lang="ru-RU" dirty="0" err="1" smtClean="0">
                <a:solidFill>
                  <a:srgbClr val="002060"/>
                </a:solidFill>
              </a:rPr>
              <a:t>завданнями</a:t>
            </a:r>
            <a:r>
              <a:rPr lang="ru-RU" dirty="0" smtClean="0">
                <a:solidFill>
                  <a:srgbClr val="002060"/>
                </a:solidFill>
              </a:rPr>
              <a:t> </a:t>
            </a:r>
            <a:r>
              <a:rPr lang="ru-RU" dirty="0" err="1" smtClean="0">
                <a:solidFill>
                  <a:srgbClr val="002060"/>
                </a:solidFill>
              </a:rPr>
              <a:t>роботи</a:t>
            </a:r>
            <a:r>
              <a:rPr lang="ru-RU" dirty="0" smtClean="0">
                <a:solidFill>
                  <a:srgbClr val="002060"/>
                </a:solidFill>
              </a:rPr>
              <a:t> </a:t>
            </a:r>
            <a:r>
              <a:rPr lang="ru-RU" dirty="0" err="1" smtClean="0">
                <a:solidFill>
                  <a:srgbClr val="002060"/>
                </a:solidFill>
              </a:rPr>
              <a:t>відділу</a:t>
            </a:r>
            <a:r>
              <a:rPr lang="ru-RU" dirty="0" smtClean="0">
                <a:solidFill>
                  <a:srgbClr val="002060"/>
                </a:solidFill>
              </a:rPr>
              <a:t> є:</a:t>
            </a:r>
          </a:p>
          <a:p>
            <a:r>
              <a:rPr lang="ru-RU" dirty="0" smtClean="0">
                <a:solidFill>
                  <a:srgbClr val="002060"/>
                </a:solidFill>
              </a:rPr>
              <a:t> -  </a:t>
            </a:r>
            <a:r>
              <a:rPr lang="ru-RU" dirty="0" err="1" smtClean="0">
                <a:solidFill>
                  <a:srgbClr val="002060"/>
                </a:solidFill>
              </a:rPr>
              <a:t>інформаційно-довідкове</a:t>
            </a:r>
            <a:r>
              <a:rPr lang="ru-RU" dirty="0" smtClean="0">
                <a:solidFill>
                  <a:srgbClr val="002060"/>
                </a:solidFill>
              </a:rPr>
              <a:t> </a:t>
            </a:r>
            <a:r>
              <a:rPr lang="ru-RU" dirty="0" err="1" smtClean="0">
                <a:solidFill>
                  <a:srgbClr val="002060"/>
                </a:solidFill>
              </a:rPr>
              <a:t>обслуговування</a:t>
            </a:r>
            <a:r>
              <a:rPr lang="ru-RU" dirty="0" smtClean="0">
                <a:solidFill>
                  <a:srgbClr val="002060"/>
                </a:solidFill>
              </a:rPr>
              <a:t> </a:t>
            </a:r>
            <a:r>
              <a:rPr lang="ru-RU" dirty="0" err="1" smtClean="0">
                <a:solidFill>
                  <a:srgbClr val="002060"/>
                </a:solidFill>
              </a:rPr>
              <a:t>студентів</a:t>
            </a:r>
            <a:r>
              <a:rPr lang="ru-RU" dirty="0" smtClean="0">
                <a:solidFill>
                  <a:srgbClr val="002060"/>
                </a:solidFill>
              </a:rPr>
              <a:t>, </a:t>
            </a:r>
            <a:r>
              <a:rPr lang="ru-RU" dirty="0" err="1" smtClean="0">
                <a:solidFill>
                  <a:srgbClr val="002060"/>
                </a:solidFill>
              </a:rPr>
              <a:t>викладачів</a:t>
            </a:r>
            <a:r>
              <a:rPr lang="ru-RU" dirty="0" smtClean="0">
                <a:solidFill>
                  <a:srgbClr val="002060"/>
                </a:solidFill>
              </a:rPr>
              <a:t>, </a:t>
            </a:r>
            <a:r>
              <a:rPr lang="ru-RU" dirty="0" err="1" smtClean="0">
                <a:solidFill>
                  <a:srgbClr val="002060"/>
                </a:solidFill>
              </a:rPr>
              <a:t>аспірантів</a:t>
            </a:r>
            <a:r>
              <a:rPr lang="ru-RU" dirty="0" smtClean="0">
                <a:solidFill>
                  <a:srgbClr val="002060"/>
                </a:solidFill>
              </a:rPr>
              <a:t>, </a:t>
            </a:r>
            <a:r>
              <a:rPr lang="ru-RU" dirty="0" err="1" smtClean="0">
                <a:solidFill>
                  <a:srgbClr val="002060"/>
                </a:solidFill>
              </a:rPr>
              <a:t>співробітників</a:t>
            </a:r>
            <a:r>
              <a:rPr lang="ru-RU" dirty="0" smtClean="0">
                <a:solidFill>
                  <a:srgbClr val="002060"/>
                </a:solidFill>
              </a:rPr>
              <a:t>;  </a:t>
            </a:r>
          </a:p>
          <a:p>
            <a:r>
              <a:rPr lang="ru-RU" dirty="0" smtClean="0">
                <a:solidFill>
                  <a:srgbClr val="002060"/>
                </a:solidFill>
              </a:rPr>
              <a:t> - </a:t>
            </a:r>
            <a:r>
              <a:rPr lang="ru-RU" dirty="0" err="1" smtClean="0">
                <a:solidFill>
                  <a:srgbClr val="002060"/>
                </a:solidFill>
              </a:rPr>
              <a:t>пошук</a:t>
            </a:r>
            <a:r>
              <a:rPr lang="ru-RU" dirty="0" smtClean="0">
                <a:solidFill>
                  <a:srgbClr val="002060"/>
                </a:solidFill>
              </a:rPr>
              <a:t>, </a:t>
            </a:r>
            <a:r>
              <a:rPr lang="ru-RU" dirty="0" err="1" smtClean="0">
                <a:solidFill>
                  <a:srgbClr val="002060"/>
                </a:solidFill>
              </a:rPr>
              <a:t>відбір</a:t>
            </a:r>
            <a:r>
              <a:rPr lang="ru-RU" dirty="0" smtClean="0">
                <a:solidFill>
                  <a:srgbClr val="002060"/>
                </a:solidFill>
              </a:rPr>
              <a:t>, </a:t>
            </a:r>
            <a:r>
              <a:rPr lang="ru-RU" dirty="0" err="1" smtClean="0">
                <a:solidFill>
                  <a:srgbClr val="002060"/>
                </a:solidFill>
              </a:rPr>
              <a:t>бібліографічний</a:t>
            </a:r>
            <a:r>
              <a:rPr lang="ru-RU" dirty="0" smtClean="0">
                <a:solidFill>
                  <a:srgbClr val="002060"/>
                </a:solidFill>
              </a:rPr>
              <a:t> (</a:t>
            </a:r>
            <a:r>
              <a:rPr lang="ru-RU" dirty="0" err="1" smtClean="0">
                <a:solidFill>
                  <a:srgbClr val="002060"/>
                </a:solidFill>
              </a:rPr>
              <a:t>аналітичний</a:t>
            </a:r>
            <a:r>
              <a:rPr lang="ru-RU" dirty="0" smtClean="0">
                <a:solidFill>
                  <a:srgbClr val="002060"/>
                </a:solidFill>
              </a:rPr>
              <a:t>) </a:t>
            </a:r>
            <a:r>
              <a:rPr lang="ru-RU" dirty="0" err="1" smtClean="0">
                <a:solidFill>
                  <a:srgbClr val="002060"/>
                </a:solidFill>
              </a:rPr>
              <a:t>опис</a:t>
            </a:r>
            <a:r>
              <a:rPr lang="ru-RU" dirty="0" smtClean="0">
                <a:solidFill>
                  <a:srgbClr val="002060"/>
                </a:solidFill>
              </a:rPr>
              <a:t> </a:t>
            </a:r>
            <a:r>
              <a:rPr lang="ru-RU" dirty="0" err="1" smtClean="0">
                <a:solidFill>
                  <a:srgbClr val="002060"/>
                </a:solidFill>
              </a:rPr>
              <a:t>джерел</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 (книги, </a:t>
            </a:r>
            <a:r>
              <a:rPr lang="ru-RU" dirty="0" err="1" smtClean="0">
                <a:solidFill>
                  <a:srgbClr val="002060"/>
                </a:solidFill>
              </a:rPr>
              <a:t>статті</a:t>
            </a:r>
            <a:r>
              <a:rPr lang="ru-RU" dirty="0" smtClean="0">
                <a:solidFill>
                  <a:srgbClr val="002060"/>
                </a:solidFill>
              </a:rPr>
              <a:t> </a:t>
            </a:r>
            <a:r>
              <a:rPr lang="ru-RU" dirty="0" err="1" smtClean="0">
                <a:solidFill>
                  <a:srgbClr val="002060"/>
                </a:solidFill>
              </a:rPr>
              <a:t>із</a:t>
            </a:r>
            <a:r>
              <a:rPr lang="ru-RU" dirty="0" smtClean="0">
                <a:solidFill>
                  <a:srgbClr val="002060"/>
                </a:solidFill>
              </a:rPr>
              <a:t> </a:t>
            </a:r>
            <a:r>
              <a:rPr lang="ru-RU" dirty="0" err="1" smtClean="0">
                <a:solidFill>
                  <a:srgbClr val="002060"/>
                </a:solidFill>
              </a:rPr>
              <a:t>збірників</a:t>
            </a:r>
            <a:r>
              <a:rPr lang="ru-RU" dirty="0" smtClean="0">
                <a:solidFill>
                  <a:srgbClr val="002060"/>
                </a:solidFill>
              </a:rPr>
              <a:t>, </a:t>
            </a:r>
            <a:r>
              <a:rPr lang="ru-RU" dirty="0" err="1" smtClean="0">
                <a:solidFill>
                  <a:srgbClr val="002060"/>
                </a:solidFill>
              </a:rPr>
              <a:t>журналів</a:t>
            </a:r>
            <a:r>
              <a:rPr lang="ru-RU" dirty="0" smtClean="0">
                <a:solidFill>
                  <a:srgbClr val="002060"/>
                </a:solidFill>
              </a:rPr>
              <a:t>, газет), </a:t>
            </a:r>
            <a:r>
              <a:rPr lang="ru-RU" dirty="0" err="1" smtClean="0">
                <a:solidFill>
                  <a:srgbClr val="002060"/>
                </a:solidFill>
              </a:rPr>
              <a:t>їх</a:t>
            </a:r>
            <a:r>
              <a:rPr lang="ru-RU" dirty="0" smtClean="0">
                <a:solidFill>
                  <a:srgbClr val="002060"/>
                </a:solidFill>
              </a:rPr>
              <a:t> </a:t>
            </a:r>
            <a:r>
              <a:rPr lang="ru-RU" dirty="0" err="1" smtClean="0">
                <a:solidFill>
                  <a:srgbClr val="002060"/>
                </a:solidFill>
              </a:rPr>
              <a:t>систематизація</a:t>
            </a:r>
            <a:r>
              <a:rPr lang="ru-RU" dirty="0" smtClean="0">
                <a:solidFill>
                  <a:srgbClr val="002060"/>
                </a:solidFill>
              </a:rPr>
              <a:t> та </a:t>
            </a:r>
            <a:r>
              <a:rPr lang="ru-RU" dirty="0" err="1" smtClean="0">
                <a:solidFill>
                  <a:srgbClr val="002060"/>
                </a:solidFill>
              </a:rPr>
              <a:t>відображення</a:t>
            </a:r>
            <a:r>
              <a:rPr lang="ru-RU" dirty="0" smtClean="0">
                <a:solidFill>
                  <a:srgbClr val="002060"/>
                </a:solidFill>
              </a:rPr>
              <a:t> в </a:t>
            </a:r>
            <a:r>
              <a:rPr lang="ru-RU" dirty="0" err="1" smtClean="0">
                <a:solidFill>
                  <a:srgbClr val="002060"/>
                </a:solidFill>
              </a:rPr>
              <a:t>систематичній</a:t>
            </a:r>
            <a:r>
              <a:rPr lang="ru-RU" dirty="0" smtClean="0">
                <a:solidFill>
                  <a:srgbClr val="002060"/>
                </a:solidFill>
              </a:rPr>
              <a:t> </a:t>
            </a:r>
            <a:r>
              <a:rPr lang="ru-RU" dirty="0" err="1" smtClean="0">
                <a:solidFill>
                  <a:srgbClr val="002060"/>
                </a:solidFill>
              </a:rPr>
              <a:t>картотеці</a:t>
            </a:r>
            <a:r>
              <a:rPr lang="ru-RU" dirty="0" smtClean="0">
                <a:solidFill>
                  <a:srgbClr val="002060"/>
                </a:solidFill>
              </a:rPr>
              <a:t> статей на </a:t>
            </a:r>
            <a:r>
              <a:rPr lang="ru-RU" dirty="0" err="1" smtClean="0">
                <a:solidFill>
                  <a:srgbClr val="002060"/>
                </a:solidFill>
              </a:rPr>
              <a:t>допомогу</a:t>
            </a:r>
            <a:r>
              <a:rPr lang="ru-RU" dirty="0" smtClean="0">
                <a:solidFill>
                  <a:srgbClr val="002060"/>
                </a:solidFill>
              </a:rPr>
              <a:t> </a:t>
            </a:r>
            <a:r>
              <a:rPr lang="ru-RU" dirty="0" err="1" smtClean="0">
                <a:solidFill>
                  <a:srgbClr val="002060"/>
                </a:solidFill>
              </a:rPr>
              <a:t>навчальній</a:t>
            </a:r>
            <a:r>
              <a:rPr lang="ru-RU" dirty="0" smtClean="0">
                <a:solidFill>
                  <a:srgbClr val="002060"/>
                </a:solidFill>
              </a:rPr>
              <a:t>, </a:t>
            </a:r>
            <a:r>
              <a:rPr lang="ru-RU" dirty="0" err="1" smtClean="0">
                <a:solidFill>
                  <a:srgbClr val="002060"/>
                </a:solidFill>
              </a:rPr>
              <a:t>науково-дослідницькій</a:t>
            </a:r>
            <a:r>
              <a:rPr lang="ru-RU" dirty="0" smtClean="0">
                <a:solidFill>
                  <a:srgbClr val="002060"/>
                </a:solidFill>
              </a:rPr>
              <a:t> </a:t>
            </a:r>
            <a:r>
              <a:rPr lang="ru-RU" dirty="0" err="1" smtClean="0">
                <a:solidFill>
                  <a:srgbClr val="002060"/>
                </a:solidFill>
              </a:rPr>
              <a:t>діяльності</a:t>
            </a:r>
            <a:r>
              <a:rPr lang="ru-RU" dirty="0" smtClean="0">
                <a:solidFill>
                  <a:srgbClr val="002060"/>
                </a:solidFill>
              </a:rPr>
              <a:t> </a:t>
            </a:r>
            <a:r>
              <a:rPr lang="ru-RU" dirty="0" err="1" smtClean="0">
                <a:solidFill>
                  <a:srgbClr val="002060"/>
                </a:solidFill>
              </a:rPr>
              <a:t>користувачів</a:t>
            </a:r>
            <a:r>
              <a:rPr lang="ru-RU" dirty="0" smtClean="0">
                <a:solidFill>
                  <a:srgbClr val="002060"/>
                </a:solidFill>
              </a:rPr>
              <a:t> </a:t>
            </a:r>
            <a:r>
              <a:rPr lang="ru-RU" dirty="0" err="1" smtClean="0">
                <a:solidFill>
                  <a:srgbClr val="002060"/>
                </a:solidFill>
              </a:rPr>
              <a:t>наукової</a:t>
            </a:r>
            <a:r>
              <a:rPr lang="ru-RU" dirty="0" smtClean="0">
                <a:solidFill>
                  <a:srgbClr val="002060"/>
                </a:solidFill>
              </a:rPr>
              <a:t> </a:t>
            </a:r>
            <a:r>
              <a:rPr lang="ru-RU" dirty="0" err="1" smtClean="0">
                <a:solidFill>
                  <a:srgbClr val="002060"/>
                </a:solidFill>
              </a:rPr>
              <a:t>бібліотеки</a:t>
            </a:r>
            <a:r>
              <a:rPr lang="ru-RU" dirty="0" smtClean="0">
                <a:solidFill>
                  <a:srgbClr val="002060"/>
                </a:solidFill>
              </a:rPr>
              <a:t>;</a:t>
            </a:r>
          </a:p>
          <a:p>
            <a:r>
              <a:rPr lang="ru-RU" dirty="0" smtClean="0">
                <a:solidFill>
                  <a:srgbClr val="002060"/>
                </a:solidFill>
              </a:rPr>
              <a:t>- </a:t>
            </a:r>
            <a:r>
              <a:rPr lang="ru-RU" dirty="0" err="1" smtClean="0">
                <a:solidFill>
                  <a:srgbClr val="002060"/>
                </a:solidFill>
              </a:rPr>
              <a:t>створення</a:t>
            </a:r>
            <a:r>
              <a:rPr lang="ru-RU" dirty="0" smtClean="0">
                <a:solidFill>
                  <a:srgbClr val="002060"/>
                </a:solidFill>
              </a:rPr>
              <a:t> </a:t>
            </a:r>
            <a:r>
              <a:rPr lang="ru-RU" dirty="0" err="1" smtClean="0">
                <a:solidFill>
                  <a:srgbClr val="002060"/>
                </a:solidFill>
              </a:rPr>
              <a:t>електронної</a:t>
            </a:r>
            <a:r>
              <a:rPr lang="ru-RU" dirty="0" smtClean="0">
                <a:solidFill>
                  <a:srgbClr val="002060"/>
                </a:solidFill>
              </a:rPr>
              <a:t> </a:t>
            </a:r>
            <a:r>
              <a:rPr lang="ru-RU" dirty="0" err="1" smtClean="0">
                <a:solidFill>
                  <a:srgbClr val="002060"/>
                </a:solidFill>
              </a:rPr>
              <a:t>бази</a:t>
            </a:r>
            <a:r>
              <a:rPr lang="ru-RU" dirty="0" smtClean="0">
                <a:solidFill>
                  <a:srgbClr val="002060"/>
                </a:solidFill>
              </a:rPr>
              <a:t> </a:t>
            </a:r>
            <a:r>
              <a:rPr lang="ru-RU" dirty="0" err="1" smtClean="0">
                <a:solidFill>
                  <a:srgbClr val="002060"/>
                </a:solidFill>
              </a:rPr>
              <a:t>даних</a:t>
            </a:r>
            <a:r>
              <a:rPr lang="ru-RU" dirty="0" smtClean="0">
                <a:solidFill>
                  <a:srgbClr val="002060"/>
                </a:solidFill>
              </a:rPr>
              <a:t> </a:t>
            </a:r>
            <a:r>
              <a:rPr lang="ru-RU" dirty="0" err="1" smtClean="0">
                <a:solidFill>
                  <a:srgbClr val="002060"/>
                </a:solidFill>
              </a:rPr>
              <a:t>аналітичних</a:t>
            </a:r>
            <a:r>
              <a:rPr lang="ru-RU" dirty="0" smtClean="0">
                <a:solidFill>
                  <a:srgbClr val="002060"/>
                </a:solidFill>
              </a:rPr>
              <a:t> </a:t>
            </a:r>
            <a:r>
              <a:rPr lang="ru-RU" dirty="0" err="1" smtClean="0">
                <a:solidFill>
                  <a:srgbClr val="002060"/>
                </a:solidFill>
              </a:rPr>
              <a:t>описів</a:t>
            </a:r>
            <a:r>
              <a:rPr lang="ru-RU" dirty="0" smtClean="0">
                <a:solidFill>
                  <a:srgbClr val="002060"/>
                </a:solidFill>
              </a:rPr>
              <a:t> статей з </a:t>
            </a:r>
            <a:r>
              <a:rPr lang="ru-RU" dirty="0" err="1" smtClean="0">
                <a:solidFill>
                  <a:srgbClr val="002060"/>
                </a:solidFill>
              </a:rPr>
              <a:t>періодичних</a:t>
            </a:r>
            <a:r>
              <a:rPr lang="ru-RU" dirty="0" smtClean="0">
                <a:solidFill>
                  <a:srgbClr val="002060"/>
                </a:solidFill>
              </a:rPr>
              <a:t> </a:t>
            </a:r>
            <a:r>
              <a:rPr lang="ru-RU" dirty="0" err="1" smtClean="0">
                <a:solidFill>
                  <a:srgbClr val="002060"/>
                </a:solidFill>
              </a:rPr>
              <a:t>видань</a:t>
            </a:r>
            <a:r>
              <a:rPr lang="ru-RU" dirty="0" smtClean="0">
                <a:solidFill>
                  <a:srgbClr val="002060"/>
                </a:solidFill>
              </a:rPr>
              <a:t> та </a:t>
            </a:r>
            <a:r>
              <a:rPr lang="ru-RU" dirty="0" err="1" smtClean="0">
                <a:solidFill>
                  <a:srgbClr val="002060"/>
                </a:solidFill>
              </a:rPr>
              <a:t>наукових</a:t>
            </a:r>
            <a:r>
              <a:rPr lang="ru-RU" dirty="0" smtClean="0">
                <a:solidFill>
                  <a:srgbClr val="002060"/>
                </a:solidFill>
              </a:rPr>
              <a:t> </a:t>
            </a:r>
            <a:r>
              <a:rPr lang="ru-RU" dirty="0" err="1" smtClean="0">
                <a:solidFill>
                  <a:srgbClr val="002060"/>
                </a:solidFill>
              </a:rPr>
              <a:t>збірників</a:t>
            </a:r>
            <a:r>
              <a:rPr lang="ru-RU" dirty="0" smtClean="0">
                <a:solidFill>
                  <a:srgbClr val="002060"/>
                </a:solidFill>
              </a:rPr>
              <a:t> з </a:t>
            </a:r>
            <a:r>
              <a:rPr lang="ru-RU" dirty="0" err="1" smtClean="0">
                <a:solidFill>
                  <a:srgbClr val="002060"/>
                </a:solidFill>
              </a:rPr>
              <a:t>використанням</a:t>
            </a:r>
            <a:r>
              <a:rPr lang="ru-RU" dirty="0" smtClean="0">
                <a:solidFill>
                  <a:srgbClr val="002060"/>
                </a:solidFill>
              </a:rPr>
              <a:t> </a:t>
            </a:r>
            <a:r>
              <a:rPr lang="ru-RU" dirty="0" err="1" smtClean="0">
                <a:solidFill>
                  <a:srgbClr val="002060"/>
                </a:solidFill>
              </a:rPr>
              <a:t>інформаційно-пошукової</a:t>
            </a:r>
            <a:r>
              <a:rPr lang="ru-RU" dirty="0" smtClean="0">
                <a:solidFill>
                  <a:srgbClr val="002060"/>
                </a:solidFill>
              </a:rPr>
              <a:t> </a:t>
            </a:r>
            <a:r>
              <a:rPr lang="ru-RU" dirty="0" err="1" smtClean="0">
                <a:solidFill>
                  <a:srgbClr val="002060"/>
                </a:solidFill>
              </a:rPr>
              <a:t>системи</a:t>
            </a:r>
            <a:r>
              <a:rPr lang="ru-RU" dirty="0" smtClean="0">
                <a:solidFill>
                  <a:srgbClr val="002060"/>
                </a:solidFill>
              </a:rPr>
              <a:t> "УФД/</a:t>
            </a:r>
            <a:r>
              <a:rPr lang="ru-RU" dirty="0" err="1" smtClean="0">
                <a:solidFill>
                  <a:srgbClr val="002060"/>
                </a:solidFill>
              </a:rPr>
              <a:t>Бібліотека</a:t>
            </a:r>
            <a:r>
              <a:rPr lang="ru-RU" dirty="0" smtClean="0">
                <a:solidFill>
                  <a:srgbClr val="002060"/>
                </a:solidFill>
              </a:rPr>
              <a:t>";</a:t>
            </a:r>
          </a:p>
          <a:p>
            <a:r>
              <a:rPr lang="ru-RU" dirty="0" smtClean="0">
                <a:solidFill>
                  <a:srgbClr val="002060"/>
                </a:solidFill>
              </a:rPr>
              <a:t>- </a:t>
            </a:r>
            <a:r>
              <a:rPr lang="ru-RU" dirty="0" err="1" smtClean="0">
                <a:solidFill>
                  <a:srgbClr val="002060"/>
                </a:solidFill>
              </a:rPr>
              <a:t>виконання</a:t>
            </a:r>
            <a:r>
              <a:rPr lang="ru-RU" dirty="0" smtClean="0">
                <a:solidFill>
                  <a:srgbClr val="002060"/>
                </a:solidFill>
              </a:rPr>
              <a:t> </a:t>
            </a:r>
            <a:r>
              <a:rPr lang="ru-RU" dirty="0" err="1" smtClean="0">
                <a:solidFill>
                  <a:srgbClr val="002060"/>
                </a:solidFill>
              </a:rPr>
              <a:t>бібліографічних</a:t>
            </a:r>
            <a:r>
              <a:rPr lang="ru-RU" dirty="0" smtClean="0">
                <a:solidFill>
                  <a:srgbClr val="002060"/>
                </a:solidFill>
              </a:rPr>
              <a:t> </a:t>
            </a:r>
            <a:r>
              <a:rPr lang="ru-RU" dirty="0" err="1" smtClean="0">
                <a:solidFill>
                  <a:srgbClr val="002060"/>
                </a:solidFill>
              </a:rPr>
              <a:t>довідок</a:t>
            </a:r>
            <a:r>
              <a:rPr lang="ru-RU" dirty="0" smtClean="0">
                <a:solidFill>
                  <a:srgbClr val="002060"/>
                </a:solidFill>
              </a:rPr>
              <a:t> (</a:t>
            </a:r>
            <a:r>
              <a:rPr lang="ru-RU" dirty="0" err="1" smtClean="0">
                <a:solidFill>
                  <a:srgbClr val="002060"/>
                </a:solidFill>
              </a:rPr>
              <a:t>адресних</a:t>
            </a:r>
            <a:r>
              <a:rPr lang="ru-RU" dirty="0" smtClean="0">
                <a:solidFill>
                  <a:srgbClr val="002060"/>
                </a:solidFill>
              </a:rPr>
              <a:t>, </a:t>
            </a:r>
            <a:r>
              <a:rPr lang="ru-RU" dirty="0" err="1" smtClean="0">
                <a:solidFill>
                  <a:srgbClr val="002060"/>
                </a:solidFill>
              </a:rPr>
              <a:t>фактографічних</a:t>
            </a:r>
            <a:r>
              <a:rPr lang="ru-RU" dirty="0" smtClean="0">
                <a:solidFill>
                  <a:srgbClr val="002060"/>
                </a:solidFill>
              </a:rPr>
              <a:t>, </a:t>
            </a:r>
            <a:r>
              <a:rPr lang="ru-RU" dirty="0" err="1" smtClean="0">
                <a:solidFill>
                  <a:srgbClr val="002060"/>
                </a:solidFill>
              </a:rPr>
              <a:t>уточнювальних</a:t>
            </a:r>
            <a:r>
              <a:rPr lang="ru-RU" dirty="0" smtClean="0">
                <a:solidFill>
                  <a:srgbClr val="002060"/>
                </a:solidFill>
              </a:rPr>
              <a:t>, </a:t>
            </a:r>
            <a:r>
              <a:rPr lang="ru-RU" dirty="0" err="1" smtClean="0">
                <a:solidFill>
                  <a:srgbClr val="002060"/>
                </a:solidFill>
              </a:rPr>
              <a:t>тематичних</a:t>
            </a:r>
            <a:r>
              <a:rPr lang="ru-RU" dirty="0" smtClean="0">
                <a:solidFill>
                  <a:srgbClr val="002060"/>
                </a:solidFill>
              </a:rPr>
              <a:t> (у </a:t>
            </a:r>
            <a:r>
              <a:rPr lang="ru-RU" dirty="0" err="1" smtClean="0">
                <a:solidFill>
                  <a:srgbClr val="002060"/>
                </a:solidFill>
              </a:rPr>
              <a:t>т.ч</a:t>
            </a:r>
            <a:r>
              <a:rPr lang="ru-RU" dirty="0" smtClean="0">
                <a:solidFill>
                  <a:srgbClr val="002060"/>
                </a:solidFill>
              </a:rPr>
              <a:t>. </a:t>
            </a:r>
            <a:r>
              <a:rPr lang="ru-RU" dirty="0" err="1" smtClean="0">
                <a:solidFill>
                  <a:srgbClr val="002060"/>
                </a:solidFill>
              </a:rPr>
              <a:t>письмових</a:t>
            </a:r>
            <a:r>
              <a:rPr lang="ru-RU" dirty="0" smtClean="0">
                <a:solidFill>
                  <a:srgbClr val="002060"/>
                </a:solidFill>
              </a:rPr>
              <a:t>) з </a:t>
            </a:r>
            <a:r>
              <a:rPr lang="ru-RU" dirty="0" err="1" smtClean="0">
                <a:solidFill>
                  <a:srgbClr val="002060"/>
                </a:solidFill>
              </a:rPr>
              <a:t>використанням</a:t>
            </a:r>
            <a:r>
              <a:rPr lang="ru-RU" dirty="0" smtClean="0">
                <a:solidFill>
                  <a:srgbClr val="002060"/>
                </a:solidFill>
              </a:rPr>
              <a:t> </a:t>
            </a:r>
            <a:r>
              <a:rPr lang="ru-RU" dirty="0" err="1" smtClean="0">
                <a:solidFill>
                  <a:srgbClr val="002060"/>
                </a:solidFill>
              </a:rPr>
              <a:t>паперових</a:t>
            </a:r>
            <a:r>
              <a:rPr lang="ru-RU" dirty="0" smtClean="0">
                <a:solidFill>
                  <a:srgbClr val="002060"/>
                </a:solidFill>
              </a:rPr>
              <a:t> та </a:t>
            </a:r>
            <a:r>
              <a:rPr lang="ru-RU" dirty="0" err="1" smtClean="0">
                <a:solidFill>
                  <a:srgbClr val="002060"/>
                </a:solidFill>
              </a:rPr>
              <a:t>електронних</a:t>
            </a:r>
            <a:r>
              <a:rPr lang="ru-RU" dirty="0" smtClean="0">
                <a:solidFill>
                  <a:srgbClr val="002060"/>
                </a:solidFill>
              </a:rPr>
              <a:t> (у </a:t>
            </a:r>
            <a:r>
              <a:rPr lang="ru-RU" dirty="0" err="1" smtClean="0">
                <a:solidFill>
                  <a:srgbClr val="002060"/>
                </a:solidFill>
              </a:rPr>
              <a:t>т.ч</a:t>
            </a:r>
            <a:r>
              <a:rPr lang="ru-RU" dirty="0" smtClean="0">
                <a:solidFill>
                  <a:srgbClr val="002060"/>
                </a:solidFill>
              </a:rPr>
              <a:t>. </a:t>
            </a:r>
            <a:r>
              <a:rPr lang="en-US" dirty="0" smtClean="0">
                <a:solidFill>
                  <a:srgbClr val="002060"/>
                </a:solidFill>
              </a:rPr>
              <a:t>INTERNET) </a:t>
            </a:r>
            <a:r>
              <a:rPr lang="ru-RU" dirty="0" err="1" smtClean="0">
                <a:solidFill>
                  <a:srgbClr val="002060"/>
                </a:solidFill>
              </a:rPr>
              <a:t>вітчизняних</a:t>
            </a:r>
            <a:r>
              <a:rPr lang="ru-RU" dirty="0" smtClean="0">
                <a:solidFill>
                  <a:srgbClr val="002060"/>
                </a:solidFill>
              </a:rPr>
              <a:t> та </a:t>
            </a:r>
            <a:r>
              <a:rPr lang="ru-RU" dirty="0" err="1" smtClean="0">
                <a:solidFill>
                  <a:srgbClr val="002060"/>
                </a:solidFill>
              </a:rPr>
              <a:t>зарубіжних</a:t>
            </a:r>
            <a:r>
              <a:rPr lang="ru-RU" dirty="0" smtClean="0">
                <a:solidFill>
                  <a:srgbClr val="002060"/>
                </a:solidFill>
              </a:rPr>
              <a:t> </a:t>
            </a:r>
            <a:r>
              <a:rPr lang="ru-RU" dirty="0" err="1" smtClean="0">
                <a:solidFill>
                  <a:srgbClr val="002060"/>
                </a:solidFill>
              </a:rPr>
              <a:t>інформаційних</a:t>
            </a:r>
            <a:r>
              <a:rPr lang="ru-RU" dirty="0" smtClean="0">
                <a:solidFill>
                  <a:srgbClr val="002060"/>
                </a:solidFill>
              </a:rPr>
              <a:t> </a:t>
            </a:r>
            <a:r>
              <a:rPr lang="ru-RU" dirty="0" err="1" smtClean="0">
                <a:solidFill>
                  <a:srgbClr val="002060"/>
                </a:solidFill>
              </a:rPr>
              <a:t>ресурсів</a:t>
            </a:r>
            <a:r>
              <a:rPr lang="ru-RU" dirty="0" smtClean="0">
                <a:solidFill>
                  <a:srgbClr val="002060"/>
                </a:solidFill>
              </a:rPr>
              <a:t>;</a:t>
            </a:r>
          </a:p>
          <a:p>
            <a:r>
              <a:rPr lang="ru-RU" dirty="0" smtClean="0">
                <a:solidFill>
                  <a:srgbClr val="002060"/>
                </a:solidFill>
              </a:rPr>
              <a:t>- </a:t>
            </a:r>
            <a:r>
              <a:rPr lang="ru-RU" dirty="0" err="1" smtClean="0">
                <a:solidFill>
                  <a:srgbClr val="002060"/>
                </a:solidFill>
              </a:rPr>
              <a:t>консультування</a:t>
            </a:r>
            <a:r>
              <a:rPr lang="ru-RU" dirty="0" smtClean="0">
                <a:solidFill>
                  <a:srgbClr val="002060"/>
                </a:solidFill>
              </a:rPr>
              <a:t> з </a:t>
            </a:r>
            <a:r>
              <a:rPr lang="ru-RU" dirty="0" err="1" smtClean="0">
                <a:solidFill>
                  <a:srgbClr val="002060"/>
                </a:solidFill>
              </a:rPr>
              <a:t>питань</a:t>
            </a:r>
            <a:r>
              <a:rPr lang="ru-RU" dirty="0" smtClean="0">
                <a:solidFill>
                  <a:srgbClr val="002060"/>
                </a:solidFill>
              </a:rPr>
              <a:t> </a:t>
            </a:r>
            <a:r>
              <a:rPr lang="ru-RU" dirty="0" err="1" smtClean="0">
                <a:solidFill>
                  <a:srgbClr val="002060"/>
                </a:solidFill>
              </a:rPr>
              <a:t>роботи</a:t>
            </a:r>
            <a:r>
              <a:rPr lang="ru-RU" dirty="0" smtClean="0">
                <a:solidFill>
                  <a:srgbClr val="002060"/>
                </a:solidFill>
              </a:rPr>
              <a:t> з </a:t>
            </a:r>
            <a:r>
              <a:rPr lang="ru-RU" dirty="0" err="1" smtClean="0">
                <a:solidFill>
                  <a:srgbClr val="002060"/>
                </a:solidFill>
              </a:rPr>
              <a:t>довідково-пошуковим</a:t>
            </a:r>
            <a:r>
              <a:rPr lang="ru-RU" dirty="0" smtClean="0">
                <a:solidFill>
                  <a:srgbClr val="002060"/>
                </a:solidFill>
              </a:rPr>
              <a:t> </a:t>
            </a:r>
            <a:r>
              <a:rPr lang="ru-RU" dirty="0" err="1" smtClean="0">
                <a:solidFill>
                  <a:srgbClr val="002060"/>
                </a:solidFill>
              </a:rPr>
              <a:t>апаратом</a:t>
            </a:r>
            <a:r>
              <a:rPr lang="ru-RU" dirty="0" smtClean="0">
                <a:solidFill>
                  <a:srgbClr val="002060"/>
                </a:solidFill>
              </a:rPr>
              <a:t>; </a:t>
            </a:r>
          </a:p>
          <a:p>
            <a:r>
              <a:rPr lang="ru-RU" dirty="0" smtClean="0">
                <a:solidFill>
                  <a:srgbClr val="002060"/>
                </a:solidFill>
              </a:rPr>
              <a:t>-  </a:t>
            </a:r>
            <a:r>
              <a:rPr lang="ru-RU" dirty="0" err="1" smtClean="0">
                <a:solidFill>
                  <a:srgbClr val="002060"/>
                </a:solidFill>
              </a:rPr>
              <a:t>допомога</a:t>
            </a:r>
            <a:r>
              <a:rPr lang="ru-RU" dirty="0" smtClean="0">
                <a:solidFill>
                  <a:srgbClr val="002060"/>
                </a:solidFill>
              </a:rPr>
              <a:t> в </a:t>
            </a:r>
            <a:r>
              <a:rPr lang="ru-RU" dirty="0" err="1" smtClean="0">
                <a:solidFill>
                  <a:srgbClr val="002060"/>
                </a:solidFill>
              </a:rPr>
              <a:t>пошуку</a:t>
            </a:r>
            <a:r>
              <a:rPr lang="ru-RU" dirty="0" smtClean="0">
                <a:solidFill>
                  <a:srgbClr val="002060"/>
                </a:solidFill>
              </a:rPr>
              <a:t> і </a:t>
            </a:r>
            <a:r>
              <a:rPr lang="ru-RU" dirty="0" err="1" smtClean="0">
                <a:solidFill>
                  <a:srgbClr val="002060"/>
                </a:solidFill>
              </a:rPr>
              <a:t>відборі</a:t>
            </a:r>
            <a:r>
              <a:rPr lang="ru-RU" dirty="0" smtClean="0">
                <a:solidFill>
                  <a:srgbClr val="002060"/>
                </a:solidFill>
              </a:rPr>
              <a:t> </a:t>
            </a:r>
            <a:r>
              <a:rPr lang="ru-RU" dirty="0" err="1" smtClean="0">
                <a:solidFill>
                  <a:srgbClr val="002060"/>
                </a:solidFill>
              </a:rPr>
              <a:t>джерел</a:t>
            </a:r>
            <a:r>
              <a:rPr lang="ru-RU" dirty="0" smtClean="0">
                <a:solidFill>
                  <a:srgbClr val="002060"/>
                </a:solidFill>
              </a:rPr>
              <a:t> </a:t>
            </a:r>
            <a:r>
              <a:rPr lang="ru-RU" dirty="0" err="1" smtClean="0">
                <a:solidFill>
                  <a:srgbClr val="002060"/>
                </a:solidFill>
              </a:rPr>
              <a:t>інформації</a:t>
            </a:r>
            <a:r>
              <a:rPr lang="ru-RU" dirty="0" smtClean="0">
                <a:solidFill>
                  <a:srgbClr val="002060"/>
                </a:solidFill>
              </a:rPr>
              <a:t> для </a:t>
            </a:r>
            <a:r>
              <a:rPr lang="ru-RU" dirty="0" err="1" smtClean="0">
                <a:solidFill>
                  <a:srgbClr val="002060"/>
                </a:solidFill>
              </a:rPr>
              <a:t>написання</a:t>
            </a:r>
            <a:r>
              <a:rPr lang="ru-RU" dirty="0" smtClean="0">
                <a:solidFill>
                  <a:srgbClr val="002060"/>
                </a:solidFill>
              </a:rPr>
              <a:t> </a:t>
            </a:r>
            <a:r>
              <a:rPr lang="ru-RU" dirty="0" err="1" smtClean="0">
                <a:solidFill>
                  <a:srgbClr val="002060"/>
                </a:solidFill>
              </a:rPr>
              <a:t>курсових</a:t>
            </a:r>
            <a:r>
              <a:rPr lang="ru-RU" dirty="0" smtClean="0">
                <a:solidFill>
                  <a:srgbClr val="002060"/>
                </a:solidFill>
              </a:rPr>
              <a:t>, </a:t>
            </a:r>
            <a:r>
              <a:rPr lang="ru-RU" dirty="0" err="1" smtClean="0">
                <a:solidFill>
                  <a:srgbClr val="002060"/>
                </a:solidFill>
              </a:rPr>
              <a:t>кваліфікаційних</a:t>
            </a:r>
            <a:r>
              <a:rPr lang="ru-RU" dirty="0" smtClean="0">
                <a:solidFill>
                  <a:srgbClr val="002060"/>
                </a:solidFill>
              </a:rPr>
              <a:t>, </a:t>
            </a:r>
            <a:r>
              <a:rPr lang="ru-RU" dirty="0" err="1" smtClean="0">
                <a:solidFill>
                  <a:srgbClr val="002060"/>
                </a:solidFill>
              </a:rPr>
              <a:t>магістерських</a:t>
            </a:r>
            <a:r>
              <a:rPr lang="ru-RU" dirty="0" smtClean="0">
                <a:solidFill>
                  <a:srgbClr val="002060"/>
                </a:solidFill>
              </a:rPr>
              <a:t> </a:t>
            </a:r>
            <a:r>
              <a:rPr lang="ru-RU" dirty="0" err="1" smtClean="0">
                <a:solidFill>
                  <a:srgbClr val="002060"/>
                </a:solidFill>
              </a:rPr>
              <a:t>робіт</a:t>
            </a:r>
            <a:r>
              <a:rPr lang="ru-RU" dirty="0" smtClean="0">
                <a:solidFill>
                  <a:srgbClr val="002060"/>
                </a:solidFill>
              </a:rPr>
              <a:t>, </a:t>
            </a:r>
            <a:r>
              <a:rPr lang="ru-RU" dirty="0" err="1" smtClean="0">
                <a:solidFill>
                  <a:srgbClr val="002060"/>
                </a:solidFill>
              </a:rPr>
              <a:t>дисертаційних</a:t>
            </a:r>
            <a:r>
              <a:rPr lang="ru-RU" dirty="0" smtClean="0">
                <a:solidFill>
                  <a:srgbClr val="002060"/>
                </a:solidFill>
              </a:rPr>
              <a:t> </a:t>
            </a:r>
            <a:r>
              <a:rPr lang="ru-RU" dirty="0" err="1" smtClean="0">
                <a:solidFill>
                  <a:srgbClr val="002060"/>
                </a:solidFill>
              </a:rPr>
              <a:t>досліджень</a:t>
            </a:r>
            <a:r>
              <a:rPr lang="ru-RU" dirty="0" smtClean="0">
                <a:solidFill>
                  <a:srgbClr val="002060"/>
                </a:solidFill>
              </a:rPr>
              <a:t>; </a:t>
            </a:r>
          </a:p>
          <a:p>
            <a:r>
              <a:rPr lang="ru-RU" dirty="0" smtClean="0">
                <a:solidFill>
                  <a:srgbClr val="002060"/>
                </a:solidFill>
              </a:rPr>
              <a:t>- </a:t>
            </a:r>
            <a:r>
              <a:rPr lang="ru-RU" dirty="0" err="1" smtClean="0">
                <a:solidFill>
                  <a:srgbClr val="002060"/>
                </a:solidFill>
              </a:rPr>
              <a:t>консультування</a:t>
            </a:r>
            <a:r>
              <a:rPr lang="ru-RU" dirty="0" smtClean="0">
                <a:solidFill>
                  <a:srgbClr val="002060"/>
                </a:solidFill>
              </a:rPr>
              <a:t> з </a:t>
            </a:r>
            <a:r>
              <a:rPr lang="ru-RU" dirty="0" err="1" smtClean="0">
                <a:solidFill>
                  <a:srgbClr val="002060"/>
                </a:solidFill>
              </a:rPr>
              <a:t>питань</a:t>
            </a:r>
            <a:r>
              <a:rPr lang="ru-RU" dirty="0" smtClean="0">
                <a:solidFill>
                  <a:srgbClr val="002060"/>
                </a:solidFill>
              </a:rPr>
              <a:t> </a:t>
            </a:r>
            <a:r>
              <a:rPr lang="ru-RU" dirty="0" err="1" smtClean="0">
                <a:solidFill>
                  <a:srgbClr val="002060"/>
                </a:solidFill>
              </a:rPr>
              <a:t>складання</a:t>
            </a:r>
            <a:r>
              <a:rPr lang="ru-RU" dirty="0" smtClean="0">
                <a:solidFill>
                  <a:srgbClr val="002060"/>
                </a:solidFill>
              </a:rPr>
              <a:t> </a:t>
            </a:r>
            <a:r>
              <a:rPr lang="ru-RU" dirty="0" err="1" smtClean="0">
                <a:solidFill>
                  <a:srgbClr val="002060"/>
                </a:solidFill>
              </a:rPr>
              <a:t>списків</a:t>
            </a:r>
            <a:r>
              <a:rPr lang="ru-RU" dirty="0" smtClean="0">
                <a:solidFill>
                  <a:srgbClr val="002060"/>
                </a:solidFill>
              </a:rPr>
              <a:t> </a:t>
            </a:r>
            <a:r>
              <a:rPr lang="ru-RU" dirty="0" err="1" smtClean="0">
                <a:solidFill>
                  <a:srgbClr val="002060"/>
                </a:solidFill>
              </a:rPr>
              <a:t>літератури</a:t>
            </a:r>
            <a:r>
              <a:rPr lang="ru-RU" dirty="0" smtClean="0">
                <a:solidFill>
                  <a:srgbClr val="002060"/>
                </a:solidFill>
              </a:rPr>
              <a:t>;</a:t>
            </a:r>
            <a:endParaRPr lang="ru-RU" dirty="0">
              <a:solidFill>
                <a:srgbClr val="002060"/>
              </a:solidFill>
            </a:endParaRPr>
          </a:p>
        </p:txBody>
      </p:sp>
    </p:spTree>
    <p:extLst>
      <p:ext uri="{BB962C8B-B14F-4D97-AF65-F5344CB8AC3E}">
        <p14:creationId xmlns:p14="http://schemas.microsoft.com/office/powerpoint/2010/main" val="206760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964488" cy="5078313"/>
          </a:xfrm>
          <a:prstGeom prst="rect">
            <a:avLst/>
          </a:prstGeom>
        </p:spPr>
        <p:txBody>
          <a:bodyPr wrap="square">
            <a:spAutoFit/>
          </a:bodyPr>
          <a:lstStyle/>
          <a:p>
            <a:r>
              <a:rPr lang="ru-RU" dirty="0" smtClean="0">
                <a:solidFill>
                  <a:srgbClr val="002060"/>
                </a:solidFill>
              </a:rPr>
              <a:t>- </a:t>
            </a:r>
            <a:r>
              <a:rPr lang="ru-RU" dirty="0" err="1" smtClean="0">
                <a:solidFill>
                  <a:srgbClr val="002060"/>
                </a:solidFill>
              </a:rPr>
              <a:t>популяризація</a:t>
            </a:r>
            <a:r>
              <a:rPr lang="ru-RU" dirty="0" smtClean="0">
                <a:solidFill>
                  <a:srgbClr val="002060"/>
                </a:solidFill>
              </a:rPr>
              <a:t> </a:t>
            </a:r>
            <a:r>
              <a:rPr lang="ru-RU" dirty="0" err="1" smtClean="0">
                <a:solidFill>
                  <a:srgbClr val="002060"/>
                </a:solidFill>
              </a:rPr>
              <a:t>бібліотечно-бібліографічних</a:t>
            </a:r>
            <a:r>
              <a:rPr lang="ru-RU" dirty="0" smtClean="0">
                <a:solidFill>
                  <a:srgbClr val="002060"/>
                </a:solidFill>
              </a:rPr>
              <a:t> </a:t>
            </a:r>
            <a:r>
              <a:rPr lang="ru-RU" dirty="0" err="1" smtClean="0">
                <a:solidFill>
                  <a:srgbClr val="002060"/>
                </a:solidFill>
              </a:rPr>
              <a:t>знань</a:t>
            </a:r>
            <a:r>
              <a:rPr lang="ru-RU" dirty="0" smtClean="0">
                <a:solidFill>
                  <a:srgbClr val="002060"/>
                </a:solidFill>
              </a:rPr>
              <a:t> шляхом </a:t>
            </a:r>
            <a:r>
              <a:rPr lang="ru-RU" dirty="0" err="1" smtClean="0">
                <a:solidFill>
                  <a:srgbClr val="002060"/>
                </a:solidFill>
              </a:rPr>
              <a:t>проведення</a:t>
            </a:r>
            <a:r>
              <a:rPr lang="ru-RU" dirty="0" smtClean="0">
                <a:solidFill>
                  <a:srgbClr val="002060"/>
                </a:solidFill>
              </a:rPr>
              <a:t> </a:t>
            </a:r>
            <a:r>
              <a:rPr lang="ru-RU" dirty="0" err="1" smtClean="0">
                <a:solidFill>
                  <a:srgbClr val="002060"/>
                </a:solidFill>
              </a:rPr>
              <a:t>зі</a:t>
            </a:r>
            <a:r>
              <a:rPr lang="ru-RU" dirty="0" smtClean="0">
                <a:solidFill>
                  <a:srgbClr val="002060"/>
                </a:solidFill>
              </a:rPr>
              <a:t> студентами І курсу занять з основ </a:t>
            </a:r>
            <a:r>
              <a:rPr lang="ru-RU" dirty="0" err="1" smtClean="0">
                <a:solidFill>
                  <a:srgbClr val="002060"/>
                </a:solidFill>
              </a:rPr>
              <a:t>інформаційної</a:t>
            </a:r>
            <a:r>
              <a:rPr lang="ru-RU" dirty="0" smtClean="0">
                <a:solidFill>
                  <a:srgbClr val="002060"/>
                </a:solidFill>
              </a:rPr>
              <a:t> </a:t>
            </a:r>
            <a:r>
              <a:rPr lang="ru-RU" dirty="0" err="1" smtClean="0">
                <a:solidFill>
                  <a:srgbClr val="002060"/>
                </a:solidFill>
              </a:rPr>
              <a:t>культури</a:t>
            </a:r>
            <a:r>
              <a:rPr lang="ru-RU" dirty="0" smtClean="0">
                <a:solidFill>
                  <a:srgbClr val="002060"/>
                </a:solidFill>
              </a:rPr>
              <a:t>;</a:t>
            </a:r>
          </a:p>
          <a:p>
            <a:r>
              <a:rPr lang="ru-RU" dirty="0" smtClean="0">
                <a:solidFill>
                  <a:srgbClr val="002060"/>
                </a:solidFill>
              </a:rPr>
              <a:t>- </a:t>
            </a:r>
            <a:r>
              <a:rPr lang="ru-RU" dirty="0" err="1" smtClean="0">
                <a:solidFill>
                  <a:srgbClr val="002060"/>
                </a:solidFill>
              </a:rPr>
              <a:t>створення</a:t>
            </a:r>
            <a:r>
              <a:rPr lang="ru-RU" dirty="0" smtClean="0">
                <a:solidFill>
                  <a:srgbClr val="002060"/>
                </a:solidFill>
              </a:rPr>
              <a:t> </a:t>
            </a:r>
            <a:r>
              <a:rPr lang="ru-RU" dirty="0" err="1" smtClean="0">
                <a:solidFill>
                  <a:srgbClr val="002060"/>
                </a:solidFill>
              </a:rPr>
              <a:t>бібліографічних</a:t>
            </a:r>
            <a:r>
              <a:rPr lang="ru-RU" dirty="0" smtClean="0">
                <a:solidFill>
                  <a:srgbClr val="002060"/>
                </a:solidFill>
              </a:rPr>
              <a:t> </a:t>
            </a:r>
            <a:r>
              <a:rPr lang="ru-RU" dirty="0" err="1" smtClean="0">
                <a:solidFill>
                  <a:srgbClr val="002060"/>
                </a:solidFill>
              </a:rPr>
              <a:t>посібників</a:t>
            </a:r>
            <a:r>
              <a:rPr lang="ru-RU" dirty="0" smtClean="0">
                <a:solidFill>
                  <a:srgbClr val="002060"/>
                </a:solidFill>
              </a:rPr>
              <a:t> (</a:t>
            </a:r>
            <a:r>
              <a:rPr lang="ru-RU" dirty="0" err="1" smtClean="0">
                <a:solidFill>
                  <a:srgbClr val="002060"/>
                </a:solidFill>
              </a:rPr>
              <a:t>рекомендаційних</a:t>
            </a:r>
            <a:r>
              <a:rPr lang="ru-RU" dirty="0" smtClean="0">
                <a:solidFill>
                  <a:srgbClr val="002060"/>
                </a:solidFill>
              </a:rPr>
              <a:t> </a:t>
            </a:r>
            <a:r>
              <a:rPr lang="ru-RU" dirty="0" err="1" smtClean="0">
                <a:solidFill>
                  <a:srgbClr val="002060"/>
                </a:solidFill>
              </a:rPr>
              <a:t>бібліографічних</a:t>
            </a:r>
            <a:r>
              <a:rPr lang="ru-RU" dirty="0" smtClean="0">
                <a:solidFill>
                  <a:srgbClr val="002060"/>
                </a:solidFill>
              </a:rPr>
              <a:t> </a:t>
            </a:r>
            <a:r>
              <a:rPr lang="ru-RU" dirty="0" err="1" smtClean="0">
                <a:solidFill>
                  <a:srgbClr val="002060"/>
                </a:solidFill>
              </a:rPr>
              <a:t>покажчиків</a:t>
            </a:r>
            <a:r>
              <a:rPr lang="ru-RU" dirty="0" smtClean="0">
                <a:solidFill>
                  <a:srgbClr val="002060"/>
                </a:solidFill>
              </a:rPr>
              <a:t>, </a:t>
            </a:r>
            <a:r>
              <a:rPr lang="ru-RU" dirty="0" err="1" smtClean="0">
                <a:solidFill>
                  <a:srgbClr val="002060"/>
                </a:solidFill>
              </a:rPr>
              <a:t>анотованих</a:t>
            </a:r>
            <a:r>
              <a:rPr lang="ru-RU" dirty="0" smtClean="0">
                <a:solidFill>
                  <a:srgbClr val="002060"/>
                </a:solidFill>
              </a:rPr>
              <a:t> </a:t>
            </a:r>
            <a:r>
              <a:rPr lang="ru-RU" dirty="0" err="1" smtClean="0">
                <a:solidFill>
                  <a:srgbClr val="002060"/>
                </a:solidFill>
              </a:rPr>
              <a:t>інформаційно-бібліографічних</a:t>
            </a:r>
            <a:r>
              <a:rPr lang="ru-RU" dirty="0" smtClean="0">
                <a:solidFill>
                  <a:srgbClr val="002060"/>
                </a:solidFill>
              </a:rPr>
              <a:t> </a:t>
            </a:r>
            <a:r>
              <a:rPr lang="ru-RU" dirty="0" err="1" smtClean="0">
                <a:solidFill>
                  <a:srgbClr val="002060"/>
                </a:solidFill>
              </a:rPr>
              <a:t>оглядів</a:t>
            </a:r>
            <a:r>
              <a:rPr lang="ru-RU" dirty="0" smtClean="0">
                <a:solidFill>
                  <a:srgbClr val="002060"/>
                </a:solidFill>
              </a:rPr>
              <a:t>; </a:t>
            </a:r>
            <a:r>
              <a:rPr lang="ru-RU" dirty="0" err="1" smtClean="0">
                <a:solidFill>
                  <a:srgbClr val="002060"/>
                </a:solidFill>
              </a:rPr>
              <a:t>реферативних</a:t>
            </a:r>
            <a:r>
              <a:rPr lang="ru-RU" dirty="0" smtClean="0">
                <a:solidFill>
                  <a:srgbClr val="002060"/>
                </a:solidFill>
              </a:rPr>
              <a:t> </a:t>
            </a:r>
            <a:r>
              <a:rPr lang="ru-RU" dirty="0" err="1" smtClean="0">
                <a:solidFill>
                  <a:srgbClr val="002060"/>
                </a:solidFill>
              </a:rPr>
              <a:t>оглядів</a:t>
            </a:r>
            <a:r>
              <a:rPr lang="ru-RU" dirty="0" smtClean="0">
                <a:solidFill>
                  <a:srgbClr val="002060"/>
                </a:solidFill>
              </a:rPr>
              <a:t> статей з </a:t>
            </a:r>
            <a:r>
              <a:rPr lang="ru-RU" dirty="0" err="1" smtClean="0">
                <a:solidFill>
                  <a:srgbClr val="002060"/>
                </a:solidFill>
              </a:rPr>
              <a:t>фахових</a:t>
            </a:r>
            <a:r>
              <a:rPr lang="ru-RU" dirty="0" smtClean="0">
                <a:solidFill>
                  <a:srgbClr val="002060"/>
                </a:solidFill>
              </a:rPr>
              <a:t> </a:t>
            </a:r>
            <a:r>
              <a:rPr lang="ru-RU" dirty="0" err="1" smtClean="0">
                <a:solidFill>
                  <a:srgbClr val="002060"/>
                </a:solidFill>
              </a:rPr>
              <a:t>наукових</a:t>
            </a:r>
            <a:r>
              <a:rPr lang="ru-RU" dirty="0" smtClean="0">
                <a:solidFill>
                  <a:srgbClr val="002060"/>
                </a:solidFill>
              </a:rPr>
              <a:t> </a:t>
            </a:r>
            <a:r>
              <a:rPr lang="ru-RU" dirty="0" err="1" smtClean="0">
                <a:solidFill>
                  <a:srgbClr val="002060"/>
                </a:solidFill>
              </a:rPr>
              <a:t>збірників</a:t>
            </a:r>
            <a:r>
              <a:rPr lang="ru-RU" dirty="0" smtClean="0">
                <a:solidFill>
                  <a:srgbClr val="002060"/>
                </a:solidFill>
              </a:rPr>
              <a:t>, </a:t>
            </a:r>
            <a:r>
              <a:rPr lang="ru-RU" dirty="0" err="1" smtClean="0">
                <a:solidFill>
                  <a:srgbClr val="002060"/>
                </a:solidFill>
              </a:rPr>
              <a:t>що</a:t>
            </a:r>
            <a:r>
              <a:rPr lang="ru-RU" dirty="0" smtClean="0">
                <a:solidFill>
                  <a:srgbClr val="002060"/>
                </a:solidFill>
              </a:rPr>
              <a:t> </a:t>
            </a:r>
            <a:r>
              <a:rPr lang="ru-RU" dirty="0" err="1" smtClean="0">
                <a:solidFill>
                  <a:srgbClr val="002060"/>
                </a:solidFill>
              </a:rPr>
              <a:t>видає</a:t>
            </a:r>
            <a:r>
              <a:rPr lang="ru-RU" dirty="0" smtClean="0">
                <a:solidFill>
                  <a:srgbClr val="002060"/>
                </a:solidFill>
              </a:rPr>
              <a:t> </a:t>
            </a:r>
            <a:r>
              <a:rPr lang="ru-RU" dirty="0" err="1" smtClean="0">
                <a:solidFill>
                  <a:srgbClr val="002060"/>
                </a:solidFill>
              </a:rPr>
              <a:t>Криворізький</a:t>
            </a:r>
            <a:r>
              <a:rPr lang="ru-RU" dirty="0" smtClean="0">
                <a:solidFill>
                  <a:srgbClr val="002060"/>
                </a:solidFill>
              </a:rPr>
              <a:t> </a:t>
            </a:r>
            <a:r>
              <a:rPr lang="ru-RU" dirty="0" err="1" smtClean="0">
                <a:solidFill>
                  <a:srgbClr val="002060"/>
                </a:solidFill>
              </a:rPr>
              <a:t>педагогічний</a:t>
            </a:r>
            <a:r>
              <a:rPr lang="ru-RU" dirty="0" smtClean="0">
                <a:solidFill>
                  <a:srgbClr val="002060"/>
                </a:solidFill>
              </a:rPr>
              <a:t> </a:t>
            </a:r>
            <a:r>
              <a:rPr lang="ru-RU" dirty="0" err="1" smtClean="0">
                <a:solidFill>
                  <a:srgbClr val="002060"/>
                </a:solidFill>
              </a:rPr>
              <a:t>інститут</a:t>
            </a:r>
            <a:r>
              <a:rPr lang="ru-RU" dirty="0" smtClean="0">
                <a:solidFill>
                  <a:srgbClr val="002060"/>
                </a:solidFill>
              </a:rPr>
              <a:t> ДВНЗ «</a:t>
            </a:r>
            <a:r>
              <a:rPr lang="ru-RU" dirty="0" err="1" smtClean="0">
                <a:solidFill>
                  <a:srgbClr val="002060"/>
                </a:solidFill>
              </a:rPr>
              <a:t>Криворізький</a:t>
            </a:r>
            <a:r>
              <a:rPr lang="ru-RU" dirty="0" smtClean="0">
                <a:solidFill>
                  <a:srgbClr val="002060"/>
                </a:solidFill>
              </a:rPr>
              <a:t> </a:t>
            </a:r>
            <a:r>
              <a:rPr lang="ru-RU" dirty="0" err="1" smtClean="0">
                <a:solidFill>
                  <a:srgbClr val="002060"/>
                </a:solidFill>
              </a:rPr>
              <a:t>національний</a:t>
            </a:r>
            <a:r>
              <a:rPr lang="ru-RU" dirty="0" smtClean="0">
                <a:solidFill>
                  <a:srgbClr val="002060"/>
                </a:solidFill>
              </a:rPr>
              <a:t> </a:t>
            </a:r>
            <a:r>
              <a:rPr lang="ru-RU" dirty="0" err="1" smtClean="0">
                <a:solidFill>
                  <a:srgbClr val="002060"/>
                </a:solidFill>
              </a:rPr>
              <a:t>університет</a:t>
            </a:r>
            <a:r>
              <a:rPr lang="ru-RU" dirty="0" smtClean="0">
                <a:solidFill>
                  <a:srgbClr val="002060"/>
                </a:solidFill>
              </a:rPr>
              <a:t>»);</a:t>
            </a:r>
          </a:p>
          <a:p>
            <a:r>
              <a:rPr lang="ru-RU" dirty="0" smtClean="0">
                <a:solidFill>
                  <a:srgbClr val="002060"/>
                </a:solidFill>
              </a:rPr>
              <a:t>- участь у корпоративному </a:t>
            </a:r>
            <a:r>
              <a:rPr lang="ru-RU" dirty="0" err="1" smtClean="0">
                <a:solidFill>
                  <a:srgbClr val="002060"/>
                </a:solidFill>
              </a:rPr>
              <a:t>проекті</a:t>
            </a:r>
            <a:r>
              <a:rPr lang="ru-RU" dirty="0" smtClean="0">
                <a:solidFill>
                  <a:srgbClr val="002060"/>
                </a:solidFill>
              </a:rPr>
              <a:t>, </a:t>
            </a:r>
            <a:r>
              <a:rPr lang="ru-RU" dirty="0" err="1" smtClean="0">
                <a:solidFill>
                  <a:srgbClr val="002060"/>
                </a:solidFill>
              </a:rPr>
              <a:t>започаткованому</a:t>
            </a:r>
            <a:r>
              <a:rPr lang="ru-RU" dirty="0" smtClean="0">
                <a:solidFill>
                  <a:srgbClr val="002060"/>
                </a:solidFill>
              </a:rPr>
              <a:t> ДНПБ </a:t>
            </a:r>
            <a:r>
              <a:rPr lang="ru-RU" dirty="0" err="1" smtClean="0">
                <a:solidFill>
                  <a:srgbClr val="002060"/>
                </a:solidFill>
              </a:rPr>
              <a:t>України</a:t>
            </a:r>
            <a:r>
              <a:rPr lang="ru-RU" dirty="0" smtClean="0">
                <a:solidFill>
                  <a:srgbClr val="002060"/>
                </a:solidFill>
              </a:rPr>
              <a:t> </a:t>
            </a:r>
            <a:r>
              <a:rPr lang="ru-RU" dirty="0" err="1" smtClean="0">
                <a:solidFill>
                  <a:srgbClr val="002060"/>
                </a:solidFill>
              </a:rPr>
              <a:t>ім</a:t>
            </a:r>
            <a:r>
              <a:rPr lang="ru-RU" dirty="0" smtClean="0">
                <a:solidFill>
                  <a:srgbClr val="002060"/>
                </a:solidFill>
              </a:rPr>
              <a:t>. В. О. </a:t>
            </a:r>
            <a:r>
              <a:rPr lang="ru-RU" dirty="0" err="1" smtClean="0">
                <a:solidFill>
                  <a:srgbClr val="002060"/>
                </a:solidFill>
              </a:rPr>
              <a:t>Сухомлинського</a:t>
            </a:r>
            <a:r>
              <a:rPr lang="ru-RU" dirty="0" smtClean="0">
                <a:solidFill>
                  <a:srgbClr val="002060"/>
                </a:solidFill>
              </a:rPr>
              <a:t>, з </a:t>
            </a:r>
            <a:r>
              <a:rPr lang="ru-RU" dirty="0" err="1" smtClean="0">
                <a:solidFill>
                  <a:srgbClr val="002060"/>
                </a:solidFill>
              </a:rPr>
              <a:t>формування</a:t>
            </a:r>
            <a:r>
              <a:rPr lang="ru-RU" dirty="0" smtClean="0">
                <a:solidFill>
                  <a:srgbClr val="002060"/>
                </a:solidFill>
              </a:rPr>
              <a:t> </a:t>
            </a:r>
            <a:r>
              <a:rPr lang="ru-RU" dirty="0" err="1" smtClean="0">
                <a:solidFill>
                  <a:srgbClr val="002060"/>
                </a:solidFill>
              </a:rPr>
              <a:t>галузевого</a:t>
            </a:r>
            <a:r>
              <a:rPr lang="ru-RU" dirty="0" smtClean="0">
                <a:solidFill>
                  <a:srgbClr val="002060"/>
                </a:solidFill>
              </a:rPr>
              <a:t> сегмента з </a:t>
            </a:r>
            <a:r>
              <a:rPr lang="ru-RU" dirty="0" err="1" smtClean="0">
                <a:solidFill>
                  <a:srgbClr val="002060"/>
                </a:solidFill>
              </a:rPr>
              <a:t>питань</a:t>
            </a:r>
            <a:r>
              <a:rPr lang="ru-RU" dirty="0" smtClean="0">
                <a:solidFill>
                  <a:srgbClr val="002060"/>
                </a:solidFill>
              </a:rPr>
              <a:t> </a:t>
            </a:r>
            <a:r>
              <a:rPr lang="ru-RU" dirty="0" err="1" smtClean="0">
                <a:solidFill>
                  <a:srgbClr val="002060"/>
                </a:solidFill>
              </a:rPr>
              <a:t>педагогіки</a:t>
            </a:r>
            <a:r>
              <a:rPr lang="ru-RU" dirty="0" smtClean="0">
                <a:solidFill>
                  <a:srgbClr val="002060"/>
                </a:solidFill>
              </a:rPr>
              <a:t>, </a:t>
            </a:r>
            <a:r>
              <a:rPr lang="ru-RU" dirty="0" err="1" smtClean="0">
                <a:solidFill>
                  <a:srgbClr val="002060"/>
                </a:solidFill>
              </a:rPr>
              <a:t>освіти</a:t>
            </a:r>
            <a:r>
              <a:rPr lang="ru-RU" dirty="0" smtClean="0">
                <a:solidFill>
                  <a:srgbClr val="002060"/>
                </a:solidFill>
              </a:rPr>
              <a:t> та </a:t>
            </a:r>
            <a:r>
              <a:rPr lang="ru-RU" dirty="0" err="1" smtClean="0">
                <a:solidFill>
                  <a:srgbClr val="002060"/>
                </a:solidFill>
              </a:rPr>
              <a:t>виховання</a:t>
            </a:r>
            <a:r>
              <a:rPr lang="ru-RU" dirty="0" smtClean="0">
                <a:solidFill>
                  <a:srgbClr val="002060"/>
                </a:solidFill>
              </a:rPr>
              <a:t> у </a:t>
            </a:r>
            <a:r>
              <a:rPr lang="ru-RU" dirty="0" err="1" smtClean="0">
                <a:solidFill>
                  <a:srgbClr val="002060"/>
                </a:solidFill>
              </a:rPr>
              <a:t>загальнодержавному</a:t>
            </a:r>
            <a:r>
              <a:rPr lang="ru-RU" dirty="0" smtClean="0">
                <a:solidFill>
                  <a:srgbClr val="002060"/>
                </a:solidFill>
              </a:rPr>
              <a:t> реферативному </a:t>
            </a:r>
            <a:r>
              <a:rPr lang="ru-RU" dirty="0" err="1" smtClean="0">
                <a:solidFill>
                  <a:srgbClr val="002060"/>
                </a:solidFill>
              </a:rPr>
              <a:t>електронному</a:t>
            </a:r>
            <a:r>
              <a:rPr lang="ru-RU" dirty="0" smtClean="0">
                <a:solidFill>
                  <a:srgbClr val="002060"/>
                </a:solidFill>
              </a:rPr>
              <a:t> </a:t>
            </a:r>
            <a:r>
              <a:rPr lang="ru-RU" dirty="0" err="1" smtClean="0">
                <a:solidFill>
                  <a:srgbClr val="002060"/>
                </a:solidFill>
              </a:rPr>
              <a:t>ресурсі</a:t>
            </a:r>
            <a:r>
              <a:rPr lang="ru-RU" dirty="0" smtClean="0">
                <a:solidFill>
                  <a:srgbClr val="002060"/>
                </a:solidFill>
              </a:rPr>
              <a:t> "</a:t>
            </a:r>
            <a:r>
              <a:rPr lang="ru-RU" dirty="0" err="1" smtClean="0">
                <a:solidFill>
                  <a:srgbClr val="002060"/>
                </a:solidFill>
              </a:rPr>
              <a:t>Україніка</a:t>
            </a:r>
            <a:r>
              <a:rPr lang="ru-RU" dirty="0" smtClean="0">
                <a:solidFill>
                  <a:srgbClr val="002060"/>
                </a:solidFill>
              </a:rPr>
              <a:t> </a:t>
            </a:r>
            <a:r>
              <a:rPr lang="ru-RU" dirty="0" err="1" smtClean="0">
                <a:solidFill>
                  <a:srgbClr val="002060"/>
                </a:solidFill>
              </a:rPr>
              <a:t>наукова</a:t>
            </a:r>
            <a:r>
              <a:rPr lang="ru-RU" dirty="0" smtClean="0">
                <a:solidFill>
                  <a:srgbClr val="002060"/>
                </a:solidFill>
              </a:rPr>
              <a:t>" та </a:t>
            </a:r>
            <a:r>
              <a:rPr lang="ru-RU" dirty="0" err="1" smtClean="0">
                <a:solidFill>
                  <a:srgbClr val="002060"/>
                </a:solidFill>
              </a:rPr>
              <a:t>Українському</a:t>
            </a:r>
            <a:r>
              <a:rPr lang="ru-RU" dirty="0" smtClean="0">
                <a:solidFill>
                  <a:srgbClr val="002060"/>
                </a:solidFill>
              </a:rPr>
              <a:t> РЖ "</a:t>
            </a:r>
            <a:r>
              <a:rPr lang="ru-RU" dirty="0" err="1" smtClean="0">
                <a:solidFill>
                  <a:srgbClr val="002060"/>
                </a:solidFill>
              </a:rPr>
              <a:t>Джерело</a:t>
            </a:r>
            <a:r>
              <a:rPr lang="ru-RU" dirty="0" smtClean="0">
                <a:solidFill>
                  <a:srgbClr val="002060"/>
                </a:solidFill>
              </a:rPr>
              <a:t>", </a:t>
            </a:r>
            <a:r>
              <a:rPr lang="ru-RU" dirty="0" err="1" smtClean="0">
                <a:solidFill>
                  <a:srgbClr val="002060"/>
                </a:solidFill>
              </a:rPr>
              <a:t>серія</a:t>
            </a:r>
            <a:r>
              <a:rPr lang="ru-RU" dirty="0" smtClean="0">
                <a:solidFill>
                  <a:srgbClr val="002060"/>
                </a:solidFill>
              </a:rPr>
              <a:t> 3 "</a:t>
            </a:r>
            <a:r>
              <a:rPr lang="ru-RU" dirty="0" err="1" smtClean="0">
                <a:solidFill>
                  <a:srgbClr val="002060"/>
                </a:solidFill>
              </a:rPr>
              <a:t>Соціальні</a:t>
            </a:r>
            <a:r>
              <a:rPr lang="ru-RU" dirty="0" smtClean="0">
                <a:solidFill>
                  <a:srgbClr val="002060"/>
                </a:solidFill>
              </a:rPr>
              <a:t> і </a:t>
            </a:r>
            <a:r>
              <a:rPr lang="ru-RU" dirty="0" err="1" smtClean="0">
                <a:solidFill>
                  <a:srgbClr val="002060"/>
                </a:solidFill>
              </a:rPr>
              <a:t>гуманітарні</a:t>
            </a:r>
            <a:r>
              <a:rPr lang="ru-RU" dirty="0" smtClean="0">
                <a:solidFill>
                  <a:srgbClr val="002060"/>
                </a:solidFill>
              </a:rPr>
              <a:t> науки. </a:t>
            </a:r>
            <a:r>
              <a:rPr lang="ru-RU" dirty="0" err="1" smtClean="0">
                <a:solidFill>
                  <a:srgbClr val="002060"/>
                </a:solidFill>
              </a:rPr>
              <a:t>Мистецтво</a:t>
            </a:r>
            <a:r>
              <a:rPr lang="ru-RU" dirty="0" smtClean="0">
                <a:solidFill>
                  <a:srgbClr val="002060"/>
                </a:solidFill>
              </a:rPr>
              <a:t>" (</a:t>
            </a:r>
            <a:r>
              <a:rPr lang="ru-RU" dirty="0" err="1" smtClean="0">
                <a:solidFill>
                  <a:srgbClr val="002060"/>
                </a:solidFill>
              </a:rPr>
              <a:t>створення</a:t>
            </a:r>
            <a:r>
              <a:rPr lang="ru-RU" dirty="0" smtClean="0">
                <a:solidFill>
                  <a:srgbClr val="002060"/>
                </a:solidFill>
              </a:rPr>
              <a:t> </a:t>
            </a:r>
            <a:r>
              <a:rPr lang="ru-RU" dirty="0" err="1" smtClean="0">
                <a:solidFill>
                  <a:srgbClr val="002060"/>
                </a:solidFill>
              </a:rPr>
              <a:t>реферативної</a:t>
            </a:r>
            <a:r>
              <a:rPr lang="ru-RU" dirty="0" smtClean="0">
                <a:solidFill>
                  <a:srgbClr val="002060"/>
                </a:solidFill>
              </a:rPr>
              <a:t> </a:t>
            </a:r>
            <a:r>
              <a:rPr lang="ru-RU" dirty="0" err="1" smtClean="0">
                <a:solidFill>
                  <a:srgbClr val="002060"/>
                </a:solidFill>
              </a:rPr>
              <a:t>продукції</a:t>
            </a:r>
            <a:r>
              <a:rPr lang="ru-RU" dirty="0" smtClean="0">
                <a:solidFill>
                  <a:srgbClr val="002060"/>
                </a:solidFill>
              </a:rPr>
              <a:t> на </a:t>
            </a:r>
            <a:r>
              <a:rPr lang="ru-RU" dirty="0" err="1" smtClean="0">
                <a:solidFill>
                  <a:srgbClr val="002060"/>
                </a:solidFill>
              </a:rPr>
              <a:t>збірник</a:t>
            </a:r>
            <a:r>
              <a:rPr lang="ru-RU" dirty="0" smtClean="0">
                <a:solidFill>
                  <a:srgbClr val="002060"/>
                </a:solidFill>
              </a:rPr>
              <a:t> </a:t>
            </a:r>
            <a:r>
              <a:rPr lang="ru-RU" dirty="0" err="1" smtClean="0">
                <a:solidFill>
                  <a:srgbClr val="002060"/>
                </a:solidFill>
              </a:rPr>
              <a:t>наукових</a:t>
            </a:r>
            <a:r>
              <a:rPr lang="ru-RU" dirty="0" smtClean="0">
                <a:solidFill>
                  <a:srgbClr val="002060"/>
                </a:solidFill>
              </a:rPr>
              <a:t> </a:t>
            </a:r>
            <a:r>
              <a:rPr lang="ru-RU" dirty="0" err="1" smtClean="0">
                <a:solidFill>
                  <a:srgbClr val="002060"/>
                </a:solidFill>
              </a:rPr>
              <a:t>праць</a:t>
            </a:r>
            <a:r>
              <a:rPr lang="ru-RU" dirty="0" smtClean="0">
                <a:solidFill>
                  <a:srgbClr val="002060"/>
                </a:solidFill>
              </a:rPr>
              <a:t> «</a:t>
            </a:r>
            <a:r>
              <a:rPr lang="ru-RU" dirty="0" err="1" smtClean="0">
                <a:solidFill>
                  <a:srgbClr val="002060"/>
                </a:solidFill>
              </a:rPr>
              <a:t>Педагогіка</a:t>
            </a:r>
            <a:r>
              <a:rPr lang="ru-RU" dirty="0" smtClean="0">
                <a:solidFill>
                  <a:srgbClr val="002060"/>
                </a:solidFill>
              </a:rPr>
              <a:t> </a:t>
            </a:r>
            <a:r>
              <a:rPr lang="ru-RU" dirty="0" err="1" smtClean="0">
                <a:solidFill>
                  <a:srgbClr val="002060"/>
                </a:solidFill>
              </a:rPr>
              <a:t>вищої</a:t>
            </a:r>
            <a:r>
              <a:rPr lang="ru-RU" dirty="0" smtClean="0">
                <a:solidFill>
                  <a:srgbClr val="002060"/>
                </a:solidFill>
              </a:rPr>
              <a:t> та </a:t>
            </a:r>
            <a:r>
              <a:rPr lang="ru-RU" dirty="0" err="1" smtClean="0">
                <a:solidFill>
                  <a:srgbClr val="002060"/>
                </a:solidFill>
              </a:rPr>
              <a:t>середньої</a:t>
            </a:r>
            <a:r>
              <a:rPr lang="ru-RU" dirty="0" smtClean="0">
                <a:solidFill>
                  <a:srgbClr val="002060"/>
                </a:solidFill>
              </a:rPr>
              <a:t> </a:t>
            </a:r>
            <a:r>
              <a:rPr lang="ru-RU" dirty="0" err="1" smtClean="0">
                <a:solidFill>
                  <a:srgbClr val="002060"/>
                </a:solidFill>
              </a:rPr>
              <a:t>школи</a:t>
            </a:r>
            <a:r>
              <a:rPr lang="ru-RU" dirty="0" smtClean="0">
                <a:solidFill>
                  <a:srgbClr val="002060"/>
                </a:solidFill>
              </a:rPr>
              <a:t>», </a:t>
            </a:r>
            <a:r>
              <a:rPr lang="ru-RU" dirty="0" err="1" smtClean="0">
                <a:solidFill>
                  <a:srgbClr val="002060"/>
                </a:solidFill>
              </a:rPr>
              <a:t>засновником</a:t>
            </a:r>
            <a:r>
              <a:rPr lang="ru-RU" dirty="0" smtClean="0">
                <a:solidFill>
                  <a:srgbClr val="002060"/>
                </a:solidFill>
              </a:rPr>
              <a:t> </a:t>
            </a:r>
            <a:r>
              <a:rPr lang="ru-RU" dirty="0" err="1" smtClean="0">
                <a:solidFill>
                  <a:srgbClr val="002060"/>
                </a:solidFill>
              </a:rPr>
              <a:t>якого</a:t>
            </a:r>
            <a:r>
              <a:rPr lang="ru-RU" dirty="0" smtClean="0">
                <a:solidFill>
                  <a:srgbClr val="002060"/>
                </a:solidFill>
              </a:rPr>
              <a:t> є </a:t>
            </a:r>
            <a:r>
              <a:rPr lang="ru-RU" dirty="0" err="1" smtClean="0">
                <a:solidFill>
                  <a:srgbClr val="002060"/>
                </a:solidFill>
              </a:rPr>
              <a:t>Криворізький</a:t>
            </a:r>
            <a:r>
              <a:rPr lang="ru-RU" dirty="0" smtClean="0">
                <a:solidFill>
                  <a:srgbClr val="002060"/>
                </a:solidFill>
              </a:rPr>
              <a:t> </a:t>
            </a:r>
            <a:r>
              <a:rPr lang="ru-RU" dirty="0" err="1" smtClean="0">
                <a:solidFill>
                  <a:srgbClr val="002060"/>
                </a:solidFill>
              </a:rPr>
              <a:t>педагогічний</a:t>
            </a:r>
            <a:r>
              <a:rPr lang="ru-RU" dirty="0" smtClean="0">
                <a:solidFill>
                  <a:srgbClr val="002060"/>
                </a:solidFill>
              </a:rPr>
              <a:t> </a:t>
            </a:r>
            <a:r>
              <a:rPr lang="ru-RU" dirty="0" err="1" smtClean="0">
                <a:solidFill>
                  <a:srgbClr val="002060"/>
                </a:solidFill>
              </a:rPr>
              <a:t>інститут</a:t>
            </a:r>
            <a:r>
              <a:rPr lang="ru-RU" dirty="0" smtClean="0">
                <a:solidFill>
                  <a:srgbClr val="002060"/>
                </a:solidFill>
              </a:rPr>
              <a:t> ДВНЗ "</a:t>
            </a:r>
            <a:r>
              <a:rPr lang="ru-RU" dirty="0" err="1" smtClean="0">
                <a:solidFill>
                  <a:srgbClr val="002060"/>
                </a:solidFill>
              </a:rPr>
              <a:t>Криворізький</a:t>
            </a:r>
            <a:r>
              <a:rPr lang="ru-RU" dirty="0" smtClean="0">
                <a:solidFill>
                  <a:srgbClr val="002060"/>
                </a:solidFill>
              </a:rPr>
              <a:t> </a:t>
            </a:r>
            <a:r>
              <a:rPr lang="ru-RU" dirty="0" err="1" smtClean="0">
                <a:solidFill>
                  <a:srgbClr val="002060"/>
                </a:solidFill>
              </a:rPr>
              <a:t>національний</a:t>
            </a:r>
            <a:r>
              <a:rPr lang="ru-RU" dirty="0" smtClean="0">
                <a:solidFill>
                  <a:srgbClr val="002060"/>
                </a:solidFill>
              </a:rPr>
              <a:t> </a:t>
            </a:r>
            <a:r>
              <a:rPr lang="ru-RU" dirty="0" err="1" smtClean="0">
                <a:solidFill>
                  <a:srgbClr val="002060"/>
                </a:solidFill>
              </a:rPr>
              <a:t>університет</a:t>
            </a:r>
            <a:r>
              <a:rPr lang="ru-RU" dirty="0" smtClean="0">
                <a:solidFill>
                  <a:srgbClr val="002060"/>
                </a:solidFill>
              </a:rPr>
              <a:t>");</a:t>
            </a:r>
          </a:p>
          <a:p>
            <a:r>
              <a:rPr lang="ru-RU" dirty="0" smtClean="0">
                <a:solidFill>
                  <a:srgbClr val="002060"/>
                </a:solidFill>
              </a:rPr>
              <a:t>-	</a:t>
            </a:r>
            <a:r>
              <a:rPr lang="ru-RU" dirty="0" err="1" smtClean="0">
                <a:solidFill>
                  <a:srgbClr val="002060"/>
                </a:solidFill>
              </a:rPr>
              <a:t>інформаційний</a:t>
            </a:r>
            <a:r>
              <a:rPr lang="ru-RU" dirty="0" smtClean="0">
                <a:solidFill>
                  <a:srgbClr val="002060"/>
                </a:solidFill>
              </a:rPr>
              <a:t> </a:t>
            </a:r>
            <a:r>
              <a:rPr lang="ru-RU" dirty="0" err="1" smtClean="0">
                <a:solidFill>
                  <a:srgbClr val="002060"/>
                </a:solidFill>
              </a:rPr>
              <a:t>супровід</a:t>
            </a:r>
            <a:r>
              <a:rPr lang="ru-RU" dirty="0" smtClean="0">
                <a:solidFill>
                  <a:srgbClr val="002060"/>
                </a:solidFill>
              </a:rPr>
              <a:t> </a:t>
            </a:r>
            <a:r>
              <a:rPr lang="ru-RU" dirty="0" err="1" smtClean="0">
                <a:solidFill>
                  <a:srgbClr val="002060"/>
                </a:solidFill>
              </a:rPr>
              <a:t>конференцій</a:t>
            </a:r>
            <a:r>
              <a:rPr lang="ru-RU" dirty="0" smtClean="0">
                <a:solidFill>
                  <a:srgbClr val="002060"/>
                </a:solidFill>
              </a:rPr>
              <a:t>, </a:t>
            </a:r>
            <a:r>
              <a:rPr lang="ru-RU" dirty="0" err="1" smtClean="0">
                <a:solidFill>
                  <a:srgbClr val="002060"/>
                </a:solidFill>
              </a:rPr>
              <a:t>семінарів</a:t>
            </a:r>
            <a:r>
              <a:rPr lang="ru-RU" dirty="0" smtClean="0">
                <a:solidFill>
                  <a:srgbClr val="002060"/>
                </a:solidFill>
              </a:rPr>
              <a:t>, </a:t>
            </a:r>
            <a:r>
              <a:rPr lang="ru-RU" dirty="0" err="1" smtClean="0">
                <a:solidFill>
                  <a:srgbClr val="002060"/>
                </a:solidFill>
              </a:rPr>
              <a:t>нарад</a:t>
            </a:r>
            <a:r>
              <a:rPr lang="ru-RU" dirty="0" smtClean="0">
                <a:solidFill>
                  <a:srgbClr val="002060"/>
                </a:solidFill>
              </a:rPr>
              <a:t> </a:t>
            </a:r>
            <a:r>
              <a:rPr lang="ru-RU" dirty="0" err="1" smtClean="0">
                <a:solidFill>
                  <a:srgbClr val="002060"/>
                </a:solidFill>
              </a:rPr>
              <a:t>тощо</a:t>
            </a:r>
            <a:r>
              <a:rPr lang="ru-RU" dirty="0" smtClean="0">
                <a:solidFill>
                  <a:srgbClr val="002060"/>
                </a:solidFill>
              </a:rPr>
              <a:t>;</a:t>
            </a:r>
          </a:p>
          <a:p>
            <a:r>
              <a:rPr lang="ru-RU" dirty="0" smtClean="0">
                <a:solidFill>
                  <a:srgbClr val="002060"/>
                </a:solidFill>
              </a:rPr>
              <a:t>-	</a:t>
            </a:r>
            <a:r>
              <a:rPr lang="ru-RU" dirty="0" err="1" smtClean="0">
                <a:solidFill>
                  <a:srgbClr val="002060"/>
                </a:solidFill>
              </a:rPr>
              <a:t>створення</a:t>
            </a:r>
            <a:r>
              <a:rPr lang="ru-RU" dirty="0" smtClean="0">
                <a:solidFill>
                  <a:srgbClr val="002060"/>
                </a:solidFill>
              </a:rPr>
              <a:t> </a:t>
            </a:r>
            <a:r>
              <a:rPr lang="ru-RU" dirty="0" err="1" smtClean="0">
                <a:solidFill>
                  <a:srgbClr val="002060"/>
                </a:solidFill>
              </a:rPr>
              <a:t>віртуальних</a:t>
            </a:r>
            <a:r>
              <a:rPr lang="ru-RU" dirty="0" smtClean="0">
                <a:solidFill>
                  <a:srgbClr val="002060"/>
                </a:solidFill>
              </a:rPr>
              <a:t> </a:t>
            </a:r>
            <a:r>
              <a:rPr lang="ru-RU" dirty="0" err="1" smtClean="0">
                <a:solidFill>
                  <a:srgbClr val="002060"/>
                </a:solidFill>
              </a:rPr>
              <a:t>виставок</a:t>
            </a:r>
            <a:r>
              <a:rPr lang="ru-RU" dirty="0" smtClean="0">
                <a:solidFill>
                  <a:srgbClr val="002060"/>
                </a:solidFill>
              </a:rPr>
              <a:t>.</a:t>
            </a:r>
            <a:endParaRPr lang="ru-RU" dirty="0">
              <a:solidFill>
                <a:srgbClr val="002060"/>
              </a:solidFill>
            </a:endParaRPr>
          </a:p>
        </p:txBody>
      </p:sp>
    </p:spTree>
    <p:extLst>
      <p:ext uri="{BB962C8B-B14F-4D97-AF65-F5344CB8AC3E}">
        <p14:creationId xmlns:p14="http://schemas.microsoft.com/office/powerpoint/2010/main" val="733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Осень</Template>
  <TotalTime>102</TotalTime>
  <Words>226</Words>
  <Application>Microsoft Office PowerPoint</Application>
  <PresentationFormat>Экран (4:3)</PresentationFormat>
  <Paragraphs>81</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Autumn</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Споживачі бібліографічної інформації та особливості їх інформаційних потреб   </dc:title>
  <dc:creator>ЕВА</dc:creator>
  <cp:lastModifiedBy>ЕВА</cp:lastModifiedBy>
  <cp:revision>13</cp:revision>
  <dcterms:created xsi:type="dcterms:W3CDTF">2013-09-10T18:43:30Z</dcterms:created>
  <dcterms:modified xsi:type="dcterms:W3CDTF">2013-09-11T05:13:28Z</dcterms:modified>
</cp:coreProperties>
</file>