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FBA74D-9EBA-4C20-873F-0C236A7AC5E5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AA14BC-3143-43E7-AD16-2CC01A041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Б</a:t>
            </a:r>
            <a:r>
              <a:rPr lang="uk-UA" b="1" i="1" dirty="0" err="1" smtClean="0"/>
              <a:t>ібліотечно-інформаційна</a:t>
            </a:r>
            <a:r>
              <a:rPr lang="uk-UA" b="1" i="1" dirty="0" smtClean="0"/>
              <a:t> сфера: загальносвітові тенденції  розвитку у ХХІ ст.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i="1" dirty="0" smtClean="0"/>
              <a:t>ВОСКОБОЙНІКОВА-ГУЗЄВА Олена Вікторівна,</a:t>
            </a:r>
          </a:p>
          <a:p>
            <a:r>
              <a:rPr lang="uk-UA" b="1" i="1" dirty="0" smtClean="0"/>
              <a:t>Львів, вересень 2013 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Розвиток та збереження національних колекцій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Королівська бібліотека Бельгії  та DIGIPAT  - </a:t>
            </a:r>
            <a:r>
              <a:rPr lang="uk-UA" dirty="0" err="1" smtClean="0"/>
              <a:t>оцифрування</a:t>
            </a:r>
            <a:r>
              <a:rPr lang="uk-UA" dirty="0" smtClean="0"/>
              <a:t> 65 </a:t>
            </a:r>
            <a:r>
              <a:rPr lang="uk-UA" dirty="0" err="1" smtClean="0"/>
              <a:t>млн</a:t>
            </a:r>
            <a:r>
              <a:rPr lang="uk-UA" dirty="0" smtClean="0"/>
              <a:t> сторінок друкованих книжок (Х</a:t>
            </a:r>
            <a:r>
              <a:rPr lang="en-US" dirty="0" smtClean="0"/>
              <a:t>V</a:t>
            </a:r>
            <a:r>
              <a:rPr lang="uk-UA" dirty="0" smtClean="0"/>
              <a:t>ІІ–ХХ ст.), 40 000 м плівок</a:t>
            </a:r>
            <a:r>
              <a:rPr lang="uk-UA" b="1" dirty="0" smtClean="0"/>
              <a:t> </a:t>
            </a:r>
            <a:r>
              <a:rPr lang="uk-UA" dirty="0" smtClean="0"/>
              <a:t>звукозаписів та ін.</a:t>
            </a:r>
          </a:p>
          <a:p>
            <a:r>
              <a:rPr lang="uk-UA" dirty="0" smtClean="0"/>
              <a:t>Національна бібліотека Австралії та </a:t>
            </a:r>
            <a:r>
              <a:rPr lang="ru-RU" dirty="0" smtClean="0"/>
              <a:t>T</a:t>
            </a:r>
            <a:r>
              <a:rPr lang="en-US" dirty="0" smtClean="0"/>
              <a:t>rove</a:t>
            </a:r>
            <a:r>
              <a:rPr lang="uk-UA" dirty="0" smtClean="0"/>
              <a:t> - доступ до майже 350 </a:t>
            </a:r>
            <a:r>
              <a:rPr lang="uk-UA" dirty="0" err="1" smtClean="0"/>
              <a:t>млн</a:t>
            </a:r>
            <a:r>
              <a:rPr lang="uk-UA" dirty="0" smtClean="0"/>
              <a:t> документів </a:t>
            </a:r>
            <a:r>
              <a:rPr lang="uk-UA" dirty="0" err="1" smtClean="0"/>
              <a:t>-книжок</a:t>
            </a:r>
            <a:r>
              <a:rPr lang="uk-UA" dirty="0" smtClean="0"/>
              <a:t>, журналів, статей, баз даних, зображень, історичних газет, карт, музичних творів, відео-документів, архівів документів, архіву </a:t>
            </a:r>
            <a:r>
              <a:rPr lang="uk-UA" dirty="0" err="1" smtClean="0"/>
              <a:t>веб-сайтів</a:t>
            </a:r>
            <a:r>
              <a:rPr lang="uk-UA" dirty="0" smtClean="0"/>
              <a:t> від 1996 р.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партнерства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Формування національних та міжнародних колекцій відбувається у тісному співробітництві із іншими державними та недержавними установами, бізнес-структурами, громадами, які мають додаткові місії</a:t>
            </a:r>
            <a:r>
              <a:rPr lang="uk-UA" smtClean="0"/>
              <a:t>, </a:t>
            </a:r>
            <a:r>
              <a:rPr lang="uk-UA" smtClean="0"/>
              <a:t>та спрямоване </a:t>
            </a:r>
            <a:r>
              <a:rPr lang="uk-UA" dirty="0" smtClean="0"/>
              <a:t>на міжнародну </a:t>
            </a:r>
            <a:r>
              <a:rPr lang="uk-UA" smtClean="0"/>
              <a:t>взаємодію </a:t>
            </a:r>
            <a:r>
              <a:rPr lang="uk-UA" smtClean="0"/>
              <a:t>й </a:t>
            </a:r>
            <a:r>
              <a:rPr lang="uk-UA" dirty="0" smtClean="0"/>
              <a:t>гідну презентацію власної країни та її мешканців світові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2050" name="Picture 2" descr="C:\Documents and Settings\ПК\Рабочий стол\DSC062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Бібліотечно-інформаційна сфера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цілісна гармонізована система, що містить впорядковану сукупність об’єктів (бібліотек, інформаційних центрів, освітніх установ, професійних об’єднань тощо) і зв’язків між ними (юридичних, фінансових, інформаційних, комунікаційних);</a:t>
            </a:r>
          </a:p>
          <a:p>
            <a:r>
              <a:rPr lang="uk-UA" dirty="0" smtClean="0"/>
              <a:t>БІС залежить від взаємозв’язків із іншими сферами діяльності та пріоритетів державного управління, особливо в аспекті законодавчого і фінансового забезпечення, потребує врахування світових тенденцій та національних і регіональних особливостей.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Бібліотечно-інформаційна сфера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світі </a:t>
            </a:r>
          </a:p>
          <a:p>
            <a:r>
              <a:rPr lang="uk-UA" dirty="0" smtClean="0"/>
              <a:t>800 тис. бібліотечних та інформаційних працівників щоденно працюють </a:t>
            </a:r>
          </a:p>
          <a:p>
            <a:r>
              <a:rPr lang="uk-UA" dirty="0" smtClean="0"/>
              <a:t>у 570 тис. бібліотечно-інформаційних </a:t>
            </a:r>
            <a:r>
              <a:rPr lang="uk-UA" dirty="0" smtClean="0"/>
              <a:t>установах </a:t>
            </a:r>
            <a:r>
              <a:rPr lang="uk-UA" dirty="0" smtClean="0"/>
              <a:t>світу</a:t>
            </a:r>
          </a:p>
          <a:p>
            <a:r>
              <a:rPr lang="uk-UA" dirty="0" smtClean="0"/>
              <a:t>заради  інформаційних, освітніх, наукових і творчих потреб 2,5 </a:t>
            </a:r>
            <a:r>
              <a:rPr lang="uk-UA" dirty="0" err="1" smtClean="0"/>
              <a:t>млрд</a:t>
            </a:r>
            <a:r>
              <a:rPr lang="uk-UA" dirty="0" smtClean="0"/>
              <a:t> користувачів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Загальносвітові тенденції розвитку бібліотечно-інформаційної сфери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Взаєморозвиток</a:t>
            </a:r>
            <a:endParaRPr lang="uk-UA" dirty="0" smtClean="0"/>
          </a:p>
          <a:p>
            <a:r>
              <a:rPr lang="uk-UA" dirty="0" smtClean="0"/>
              <a:t>Світове партнерство</a:t>
            </a:r>
          </a:p>
          <a:p>
            <a:r>
              <a:rPr lang="uk-UA" dirty="0" err="1" smtClean="0"/>
              <a:t>“Віртуалізація”</a:t>
            </a:r>
            <a:r>
              <a:rPr lang="uk-UA" dirty="0" smtClean="0"/>
              <a:t> читача</a:t>
            </a:r>
          </a:p>
          <a:p>
            <a:r>
              <a:rPr lang="uk-UA" dirty="0" smtClean="0"/>
              <a:t>Нарощування електронного контенту</a:t>
            </a:r>
          </a:p>
          <a:p>
            <a:r>
              <a:rPr lang="uk-UA" dirty="0" smtClean="0"/>
              <a:t> ???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Взаємопов’язаність розвитку бібліотек із стратегіями загальнодержавного розвитку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стратегія </a:t>
            </a:r>
            <a:r>
              <a:rPr lang="uk-UA" dirty="0" err="1" smtClean="0"/>
              <a:t>модернізаційного</a:t>
            </a:r>
            <a:r>
              <a:rPr lang="uk-UA" dirty="0" smtClean="0"/>
              <a:t> розвитку об’єднаних Національної Бібліотеки та Архіву Канади прямо пов’язана із Стратегією </a:t>
            </a:r>
            <a:r>
              <a:rPr lang="uk-UA" dirty="0" err="1" smtClean="0"/>
              <a:t>онлайнового</a:t>
            </a:r>
            <a:r>
              <a:rPr lang="uk-UA" dirty="0" smtClean="0"/>
              <a:t> культурного розвитку Канади;</a:t>
            </a:r>
          </a:p>
          <a:p>
            <a:r>
              <a:rPr lang="uk-UA" dirty="0" smtClean="0"/>
              <a:t>стратегія модернізації бібліотечної справи Росії (2011) у своїх концептуальних положеннях погоджується із довготерміновою Державною програмою «Інформаційне суспільство (2011–2020)» Російської Федерації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Взаємопов’язаність розвитку бібліотек із стратегіями загальнодержавного розвитку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“Стратегія</a:t>
            </a:r>
            <a:r>
              <a:rPr lang="uk-UA" dirty="0" smtClean="0"/>
              <a:t> розвитку інформаційного суспільства в Україні до 2020 р.” (2013) закладає чіткі орієнтири для відповідних розробок і стосовно БІС України;</a:t>
            </a:r>
          </a:p>
          <a:p>
            <a:r>
              <a:rPr lang="uk-UA" dirty="0" smtClean="0"/>
              <a:t>Розробка загальнонаціональної стратегії для БІС України має орієнтуватися на реалізацію напрямів </a:t>
            </a:r>
            <a:r>
              <a:rPr lang="uk-UA" dirty="0" smtClean="0"/>
              <a:t>- </a:t>
            </a:r>
            <a:r>
              <a:rPr lang="uk-UA" dirty="0" smtClean="0"/>
              <a:t>Електронна </a:t>
            </a:r>
            <a:r>
              <a:rPr lang="uk-UA" dirty="0" smtClean="0"/>
              <a:t>освіта, Електронна культура, Електронна демократія, Електронне урядування.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“Віртуалізація”</a:t>
            </a:r>
            <a:r>
              <a:rPr lang="uk-UA" dirty="0" smtClean="0"/>
              <a:t> читача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2007 р. до Бібліотеки Конгресу (США) завітало понад 1,4 </a:t>
            </a:r>
            <a:r>
              <a:rPr lang="uk-UA" dirty="0" err="1" smtClean="0"/>
              <a:t>млн</a:t>
            </a:r>
            <a:r>
              <a:rPr lang="uk-UA" dirty="0" smtClean="0"/>
              <a:t> он-сайт користувачів, а 2010 р. їхня кількість зросла вже до показника 1,7 </a:t>
            </a:r>
            <a:r>
              <a:rPr lang="uk-UA" dirty="0" err="1" smtClean="0"/>
              <a:t>млн</a:t>
            </a:r>
            <a:endParaRPr lang="uk-UA" dirty="0" smtClean="0"/>
          </a:p>
          <a:p>
            <a:r>
              <a:rPr lang="uk-UA" dirty="0" smtClean="0"/>
              <a:t>2013 р. загальнодоступною колекцією  національної документальної спадщини з сайту Національної бібліотеки Австралії щогодини користувалося понад 16 тис. осіб з усіх куточків світу.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Бібліотеки і нарощування електронного контенту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Національною бібліотекою Австралії до складу </a:t>
            </a:r>
            <a:r>
              <a:rPr lang="uk-UA" dirty="0" err="1" smtClean="0"/>
              <a:t>Австраліани</a:t>
            </a:r>
            <a:r>
              <a:rPr lang="uk-UA" dirty="0" smtClean="0"/>
              <a:t> включено архів </a:t>
            </a:r>
            <a:r>
              <a:rPr lang="uk-UA" dirty="0" err="1" smtClean="0"/>
              <a:t>веб-сайтів</a:t>
            </a:r>
            <a:r>
              <a:rPr lang="uk-UA" dirty="0" smtClean="0"/>
              <a:t> з 1996 р. </a:t>
            </a:r>
          </a:p>
          <a:p>
            <a:r>
              <a:rPr lang="ru-RU" dirty="0" err="1" smtClean="0"/>
              <a:t>Бібліотека</a:t>
            </a:r>
            <a:r>
              <a:rPr lang="ru-RU" dirty="0" smtClean="0"/>
              <a:t> </a:t>
            </a:r>
            <a:r>
              <a:rPr lang="ru-RU" dirty="0" err="1" smtClean="0"/>
              <a:t>Конгресу</a:t>
            </a:r>
            <a:r>
              <a:rPr lang="ru-RU" dirty="0" smtClean="0"/>
              <a:t> США </a:t>
            </a:r>
            <a:r>
              <a:rPr lang="uk-UA" dirty="0" smtClean="0"/>
              <a:t>у</a:t>
            </a:r>
            <a:r>
              <a:rPr lang="ru-RU" dirty="0" smtClean="0"/>
              <a:t> 2010 р. </a:t>
            </a:r>
            <a:r>
              <a:rPr lang="ru-RU" dirty="0" err="1" smtClean="0"/>
              <a:t>придбала</a:t>
            </a:r>
            <a:r>
              <a:rPr lang="ru-RU" dirty="0" smtClean="0"/>
              <a:t> </a:t>
            </a:r>
            <a:r>
              <a:rPr lang="ru-RU" dirty="0" err="1" smtClean="0"/>
              <a:t>архів</a:t>
            </a:r>
            <a:r>
              <a:rPr lang="ru-RU" dirty="0" smtClean="0"/>
              <a:t> </a:t>
            </a:r>
            <a:r>
              <a:rPr lang="ru-RU" dirty="0" err="1" smtClean="0"/>
              <a:t>публічних</a:t>
            </a:r>
            <a:r>
              <a:rPr lang="ru-RU" dirty="0" smtClean="0"/>
              <a:t> </a:t>
            </a:r>
            <a:r>
              <a:rPr lang="ru-RU" dirty="0" err="1" smtClean="0"/>
              <a:t>твітів</a:t>
            </a:r>
            <a:r>
              <a:rPr lang="ru-RU" dirty="0" smtClean="0"/>
              <a:t> за 2006</a:t>
            </a:r>
            <a:r>
              <a:rPr lang="uk-UA" dirty="0" smtClean="0"/>
              <a:t>–</a:t>
            </a:r>
            <a:r>
              <a:rPr lang="ru-RU" dirty="0" smtClean="0"/>
              <a:t>2010 </a:t>
            </a:r>
            <a:r>
              <a:rPr lang="ru-RU" dirty="0" err="1" smtClean="0"/>
              <a:t>рр</a:t>
            </a:r>
            <a:r>
              <a:rPr lang="ru-RU" dirty="0" smtClean="0"/>
              <a:t>. На початок 2013 р. </a:t>
            </a:r>
            <a:r>
              <a:rPr lang="ru-RU" dirty="0" err="1" smtClean="0"/>
              <a:t>бібліотека</a:t>
            </a:r>
            <a:r>
              <a:rPr lang="ru-RU" dirty="0" smtClean="0"/>
              <a:t> мала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розпорядженні</a:t>
            </a:r>
            <a:r>
              <a:rPr lang="ru-RU" dirty="0" smtClean="0"/>
              <a:t> </a:t>
            </a:r>
            <a:r>
              <a:rPr lang="ru-RU" dirty="0" err="1" smtClean="0"/>
              <a:t>архів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близька</a:t>
            </a:r>
            <a:r>
              <a:rPr lang="ru-RU" dirty="0" smtClean="0"/>
              <a:t> 170 </a:t>
            </a:r>
            <a:r>
              <a:rPr lang="ru-RU" dirty="0" err="1" smtClean="0"/>
              <a:t>млрд</a:t>
            </a:r>
            <a:r>
              <a:rPr lang="ru-RU" dirty="0" smtClean="0"/>
              <a:t> </a:t>
            </a:r>
            <a:r>
              <a:rPr lang="ru-RU" dirty="0" err="1" smtClean="0"/>
              <a:t>твітів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Корпоративне формування  загальнодоступного та </a:t>
            </a:r>
            <a:br>
              <a:rPr lang="uk-UA" sz="3600" dirty="0" smtClean="0"/>
            </a:br>
            <a:r>
              <a:rPr lang="uk-UA" sz="3600" dirty="0" err="1" smtClean="0"/>
              <a:t>мультикультурного</a:t>
            </a:r>
            <a:r>
              <a:rPr lang="uk-UA" sz="3600" dirty="0" smtClean="0"/>
              <a:t> контенту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Світова цифрова бібліотека</a:t>
            </a:r>
          </a:p>
          <a:p>
            <a:r>
              <a:rPr lang="uk-UA" sz="3200" dirty="0" err="1" smtClean="0"/>
              <a:t>Європіана</a:t>
            </a:r>
            <a:endParaRPr lang="uk-UA" sz="3200" dirty="0" smtClean="0"/>
          </a:p>
          <a:p>
            <a:r>
              <a:rPr lang="uk-UA" sz="3200" dirty="0" smtClean="0"/>
              <a:t>Будапештська ініціатива відкритого доступу</a:t>
            </a:r>
          </a:p>
          <a:p>
            <a:r>
              <a:rPr lang="uk-UA" sz="3200" dirty="0" smtClean="0"/>
              <a:t>…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</TotalTime>
  <Words>432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Бібліотечно-інформаційна сфера: загальносвітові тенденції  розвитку у ХХІ ст. </vt:lpstr>
      <vt:lpstr>Бібліотечно-інформаційна сфера </vt:lpstr>
      <vt:lpstr>Бібліотечно-інформаційна сфера </vt:lpstr>
      <vt:lpstr>Загальносвітові тенденції розвитку бібліотечно-інформаційної сфери </vt:lpstr>
      <vt:lpstr>Взаємопов’язаність розвитку бібліотек із стратегіями загальнодержавного розвитку</vt:lpstr>
      <vt:lpstr>Взаємопов’язаність розвитку бібліотек із стратегіями загальнодержавного розвитку</vt:lpstr>
      <vt:lpstr>“Віртуалізація” читача</vt:lpstr>
      <vt:lpstr>Бібліотеки і нарощування електронного контенту</vt:lpstr>
      <vt:lpstr>Корпоративне формування  загальнодоступного та  мультикультурного контенту </vt:lpstr>
      <vt:lpstr>Розвиток та збереження національних колекцій</vt:lpstr>
      <vt:lpstr>Розвиток партнерства</vt:lpstr>
      <vt:lpstr>Дякую за увагу!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Бібліотечно-інформаційна сфера: загальносвітові тенденції  розвитку у першому десятилітті ХХІ ст. </dc:title>
  <dc:creator>Your User Name</dc:creator>
  <cp:lastModifiedBy>Your User Name</cp:lastModifiedBy>
  <cp:revision>18</cp:revision>
  <dcterms:created xsi:type="dcterms:W3CDTF">2013-09-10T10:42:07Z</dcterms:created>
  <dcterms:modified xsi:type="dcterms:W3CDTF">2013-09-11T04:47:09Z</dcterms:modified>
</cp:coreProperties>
</file>