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6F507-2333-4D77-A992-9237E3B1B1AA}" type="datetimeFigureOut">
              <a:rPr lang="pl-PL" smtClean="0"/>
              <a:pPr/>
              <a:t>2013-09-09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DD94E-10D4-4EDD-A8C8-3FB3B3788F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6F507-2333-4D77-A992-9237E3B1B1AA}" type="datetimeFigureOut">
              <a:rPr lang="pl-PL" smtClean="0"/>
              <a:pPr/>
              <a:t>2013-09-09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DD94E-10D4-4EDD-A8C8-3FB3B3788F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6F507-2333-4D77-A992-9237E3B1B1AA}" type="datetimeFigureOut">
              <a:rPr lang="pl-PL" smtClean="0"/>
              <a:pPr/>
              <a:t>2013-09-09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DD94E-10D4-4EDD-A8C8-3FB3B3788F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6F507-2333-4D77-A992-9237E3B1B1AA}" type="datetimeFigureOut">
              <a:rPr lang="pl-PL" smtClean="0"/>
              <a:pPr/>
              <a:t>2013-09-09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DD94E-10D4-4EDD-A8C8-3FB3B3788F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6F507-2333-4D77-A992-9237E3B1B1AA}" type="datetimeFigureOut">
              <a:rPr lang="pl-PL" smtClean="0"/>
              <a:pPr/>
              <a:t>2013-09-09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DD94E-10D4-4EDD-A8C8-3FB3B3788F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6F507-2333-4D77-A992-9237E3B1B1AA}" type="datetimeFigureOut">
              <a:rPr lang="pl-PL" smtClean="0"/>
              <a:pPr/>
              <a:t>2013-09-09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DD94E-10D4-4EDD-A8C8-3FB3B3788F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6F507-2333-4D77-A992-9237E3B1B1AA}" type="datetimeFigureOut">
              <a:rPr lang="pl-PL" smtClean="0"/>
              <a:pPr/>
              <a:t>2013-09-09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DD94E-10D4-4EDD-A8C8-3FB3B3788F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6F507-2333-4D77-A992-9237E3B1B1AA}" type="datetimeFigureOut">
              <a:rPr lang="pl-PL" smtClean="0"/>
              <a:pPr/>
              <a:t>2013-09-09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DD94E-10D4-4EDD-A8C8-3FB3B3788F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6F507-2333-4D77-A992-9237E3B1B1AA}" type="datetimeFigureOut">
              <a:rPr lang="pl-PL" smtClean="0"/>
              <a:pPr/>
              <a:t>2013-09-09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DD94E-10D4-4EDD-A8C8-3FB3B3788F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6F507-2333-4D77-A992-9237E3B1B1AA}" type="datetimeFigureOut">
              <a:rPr lang="pl-PL" smtClean="0"/>
              <a:pPr/>
              <a:t>2013-09-09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DD94E-10D4-4EDD-A8C8-3FB3B3788F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6F507-2333-4D77-A992-9237E3B1B1AA}" type="datetimeFigureOut">
              <a:rPr lang="pl-PL" smtClean="0"/>
              <a:pPr/>
              <a:t>2013-09-09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DD94E-10D4-4EDD-A8C8-3FB3B3788F4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16F507-2333-4D77-A992-9237E3B1B1AA}" type="datetimeFigureOut">
              <a:rPr lang="pl-PL" smtClean="0"/>
              <a:pPr/>
              <a:t>2013-09-09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BBDD94E-10D4-4EDD-A8C8-3FB3B3788F4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099240" cy="317233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200" dirty="0" smtClean="0">
                <a:solidFill>
                  <a:schemeClr val="tx1"/>
                </a:solidFill>
              </a:rPr>
              <a:t>WEWNĘTRZNE AKTY PRAWNE REGULUJĄCE DZIAŁALNOŚĆ BIBLIOTEKI GŁÓWNEJ POLITECHNIKI WARSZAWSKIEJ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type="subTitle" idx="1"/>
          </p:nvPr>
        </p:nvSpPr>
        <p:spPr>
          <a:xfrm>
            <a:off x="539552" y="3685032"/>
            <a:ext cx="7955224" cy="262428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 smtClean="0">
                <a:solidFill>
                  <a:srgbClr val="0070C0"/>
                </a:solidFill>
              </a:rPr>
              <a:t>Dr Marek A. Jakubiak</a:t>
            </a:r>
          </a:p>
          <a:p>
            <a:pPr algn="ctr">
              <a:lnSpc>
                <a:spcPct val="150000"/>
              </a:lnSpc>
            </a:pPr>
            <a:r>
              <a:rPr lang="pl-PL" sz="2400" b="1" dirty="0" smtClean="0">
                <a:solidFill>
                  <a:srgbClr val="0070C0"/>
                </a:solidFill>
              </a:rPr>
              <a:t>Wydział Administracji i Nauk Społecznych Politechniki Warszawskiej</a:t>
            </a:r>
            <a:endParaRPr lang="pl-PL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3528" y="-390817"/>
            <a:ext cx="9001000" cy="770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pl-PL" dirty="0" smtClean="0">
              <a:solidFill>
                <a:srgbClr val="3333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endParaRPr kumimoji="0" lang="pl-PL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uk-UA" b="1" dirty="0" smtClean="0">
                <a:solidFill>
                  <a:srgbClr val="0070C0"/>
                </a:solidFill>
              </a:rPr>
              <a:t>Висновки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  <a:endParaRPr lang="pl-PL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Внутрішні правові акти, пов’язані з діяльністю Головної бібліотеки Варшавської політехніки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:</a:t>
            </a:r>
            <a:endParaRPr kumimoji="0" lang="pl-PL" b="1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Постійно перебували в еволюційних змінах .</a:t>
            </a:r>
            <a:endParaRPr kumimoji="0" lang="pl-PL" b="1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Регулюють поточну діяльність бібліотеки та визначають її статус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.</a:t>
            </a:r>
            <a:endParaRPr kumimoji="0" lang="pl-PL" b="1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Мобілізують її дирекцію та працівників докладати зусилля для подальшого розвитку установи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.</a:t>
            </a:r>
            <a:endParaRPr kumimoji="0" lang="pl-PL" b="1" i="0" u="none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lang="pl-PL" b="1" dirty="0" smtClean="0">
                <a:solidFill>
                  <a:srgbClr val="FF0000"/>
                </a:solidFill>
              </a:rPr>
              <a:t>Wnioski końcowe:</a:t>
            </a:r>
            <a:endParaRPr lang="pl-PL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pl-PL" b="1" dirty="0" smtClean="0"/>
              <a:t>Prawne akty wewnętrzne związane z funkcjonowaniem  Biblioteki Głównej PW:</a:t>
            </a:r>
            <a:endParaRPr lang="pl-PL" dirty="0" smtClean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solidFill>
                  <a:srgbClr val="0070C0"/>
                </a:solidFill>
              </a:rPr>
              <a:t>Ulegały w sposób ewolucyjny zrównoważonym zmianom.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solidFill>
                  <a:srgbClr val="0070C0"/>
                </a:solidFill>
              </a:rPr>
              <a:t>Regulują bieżącą działalność biblioteki i określają jej status.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solidFill>
                  <a:srgbClr val="0070C0"/>
                </a:solidFill>
              </a:rPr>
              <a:t>Mobilizują jej dyrekcję oraz pracowników do podejmowania wysiłków na rzecz dalszego rozwoju placówki.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51520" y="387683"/>
            <a:ext cx="8712968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Висновки (продовження)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: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Головна бібліотека Варшавської політехніки з точки зору  сучасних технологій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:</a:t>
            </a:r>
            <a:endParaRPr kumimoji="0" lang="pl-PL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Повинна «боротися за читача» шляхом інноваційних змін.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Одна з перших, яка послідовно реалізує довгостроковий план розвитку бібліотечно- інформаційної  системи.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pl-PL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b="1" dirty="0" smtClean="0">
                <a:solidFill>
                  <a:srgbClr val="FF0000"/>
                </a:solidFill>
              </a:rPr>
              <a:t>Wnioski końcowe c.d.:</a:t>
            </a:r>
            <a:endParaRPr lang="pl-PL" dirty="0" smtClean="0">
              <a:solidFill>
                <a:srgbClr val="FF0000"/>
              </a:solidFill>
            </a:endParaRPr>
          </a:p>
          <a:p>
            <a:pPr algn="ctr"/>
            <a:r>
              <a:rPr lang="pl-PL" b="1" dirty="0" smtClean="0">
                <a:solidFill>
                  <a:srgbClr val="FF0000"/>
                </a:solidFill>
              </a:rPr>
              <a:t>Biblioteka Główna Politechniki Warszawskiej  wobec wpływu współczesnej technologii:</a:t>
            </a:r>
          </a:p>
          <a:p>
            <a:pPr algn="ctr"/>
            <a:endParaRPr lang="pl-PL" dirty="0" smtClean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b="1" dirty="0" smtClean="0"/>
              <a:t> </a:t>
            </a:r>
            <a:r>
              <a:rPr lang="pl-PL" dirty="0" smtClean="0">
                <a:solidFill>
                  <a:srgbClr val="0070C0"/>
                </a:solidFill>
              </a:rPr>
              <a:t>Musi poprzez innowacyjne zmiany "walczyć o czytelnika".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solidFill>
                  <a:srgbClr val="0070C0"/>
                </a:solidFill>
              </a:rPr>
              <a:t>Jest jedną z pierwszych, która z konsekwencją realizuje długofalowy plan rozwoju systemu biblioteczno-informacyjnego.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79512" y="260648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ВИСТУПУ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Історія Головної бібліотеки Варшавської політехніки</a:t>
            </a:r>
            <a:endParaRPr kumimoji="0" lang="pl-PL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Правові акти університету і їх значення для діяльності Головної бібліотеки</a:t>
            </a:r>
            <a:endParaRPr kumimoji="0" lang="pl-PL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Характеристика сучасної організаційної структури Головної бібліотеки </a:t>
            </a:r>
            <a:endParaRPr kumimoji="0" lang="pl-PL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Висновки</a:t>
            </a:r>
            <a:endParaRPr kumimoji="0" lang="pl-PL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lang="pl-PL" b="1" dirty="0">
                <a:solidFill>
                  <a:srgbClr val="FF0000"/>
                </a:solidFill>
              </a:rPr>
              <a:t>PLAN WYSTĄPIENIA:</a:t>
            </a:r>
            <a:endParaRPr lang="pl-PL" dirty="0">
              <a:solidFill>
                <a:srgbClr val="FF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smtClean="0">
                <a:solidFill>
                  <a:srgbClr val="0070C0"/>
                </a:solidFill>
              </a:rPr>
              <a:t>Historia </a:t>
            </a:r>
            <a:r>
              <a:rPr lang="pl-PL" dirty="0">
                <a:solidFill>
                  <a:srgbClr val="0070C0"/>
                </a:solidFill>
              </a:rPr>
              <a:t>Biblioteki Głównej Politechniki Warszawskiej </a:t>
            </a:r>
          </a:p>
          <a:p>
            <a:pPr lvl="0">
              <a:buFont typeface="Arial" pitchFamily="34" charset="0"/>
              <a:buChar char="•"/>
            </a:pPr>
            <a:r>
              <a:rPr lang="pl-PL" dirty="0" smtClean="0">
                <a:solidFill>
                  <a:srgbClr val="0070C0"/>
                </a:solidFill>
              </a:rPr>
              <a:t> Akty </a:t>
            </a:r>
            <a:r>
              <a:rPr lang="pl-PL" dirty="0">
                <a:solidFill>
                  <a:srgbClr val="0070C0"/>
                </a:solidFill>
              </a:rPr>
              <a:t>prawne uczelni i ich znaczenie dla działalności Biblioteki Głównej PW</a:t>
            </a:r>
          </a:p>
          <a:p>
            <a:pPr lvl="0">
              <a:buFont typeface="Arial" pitchFamily="34" charset="0"/>
              <a:buChar char="•"/>
            </a:pPr>
            <a:r>
              <a:rPr lang="pl-PL" dirty="0" smtClean="0">
                <a:solidFill>
                  <a:srgbClr val="0070C0"/>
                </a:solidFill>
              </a:rPr>
              <a:t> Charakterystyka </a:t>
            </a:r>
            <a:r>
              <a:rPr lang="pl-PL" dirty="0">
                <a:solidFill>
                  <a:srgbClr val="0070C0"/>
                </a:solidFill>
              </a:rPr>
              <a:t>obecnej struktury organizacyjnej BG PW</a:t>
            </a:r>
          </a:p>
          <a:p>
            <a:pPr lvl="0">
              <a:buFont typeface="Arial" pitchFamily="34" charset="0"/>
              <a:buChar char="•"/>
            </a:pPr>
            <a:r>
              <a:rPr lang="pl-PL" dirty="0" smtClean="0">
                <a:solidFill>
                  <a:srgbClr val="0070C0"/>
                </a:solidFill>
              </a:rPr>
              <a:t> Wnioski </a:t>
            </a:r>
            <a:r>
              <a:rPr lang="pl-PL" dirty="0">
                <a:solidFill>
                  <a:srgbClr val="0070C0"/>
                </a:solidFill>
              </a:rPr>
              <a:t>końcowe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kumimoji="0" lang="pl-PL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pl-PL" sz="24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0100"/>
            <a:ext cx="3561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3528" y="260648"/>
            <a:ext cx="842493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uk-UA" sz="2000" b="1" dirty="0" smtClean="0">
                <a:solidFill>
                  <a:srgbClr val="3333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Історія Головної бібліотеки Варшавської політехніки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Створена 1918 р</a:t>
            </a: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на підставі ухвали Сенату Варшавської політехніки, зі Статутом бібліотеки, затвердженим Міністерством віросповідань і громадської освіти.</a:t>
            </a:r>
            <a:endParaRPr lang="pl-PL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 1952 року </a:t>
            </a: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бібліотека була закритого типу, тобто нею могли користуватися тільки працівники та студенти Варшавської політехніки.</a:t>
            </a:r>
            <a:endParaRPr lang="pl-PL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1952 </a:t>
            </a:r>
            <a:r>
              <a:rPr lang="uk-UA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Головна бібліотека  із закритої установи перетворюється у наукову установу публічного типу.</a:t>
            </a:r>
            <a:endParaRPr lang="pl-PL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Від 1961 до 2009 </a:t>
            </a: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 відбуваються організаційні зміни та  інновації в діяльності Головної бібліотеки.</a:t>
            </a:r>
            <a:endParaRPr lang="pl-PL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lang="pl-PL" sz="1200" b="1" dirty="0" smtClean="0">
                <a:solidFill>
                  <a:srgbClr val="FF0000"/>
                </a:solidFill>
              </a:rPr>
              <a:t>HISTORIA BIBLIOTEKI GŁÓWNEJ PW</a:t>
            </a:r>
            <a:endParaRPr lang="pl-PL" sz="1200" dirty="0" smtClean="0">
              <a:solidFill>
                <a:srgbClr val="FF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l-PL" sz="1200" dirty="0" smtClean="0">
                <a:solidFill>
                  <a:srgbClr val="0070C0"/>
                </a:solidFill>
              </a:rPr>
              <a:t>Utworzona w 1918 r. na mocy uchwały Senatu PW, określającej regulamin Biblioteki, zatwierdzony przez Ministerstwo Wyznań Religijnych i Oświecenia Publicznego.</a:t>
            </a:r>
          </a:p>
          <a:p>
            <a:pPr lvl="0">
              <a:buFont typeface="Arial" pitchFamily="34" charset="0"/>
              <a:buChar char="•"/>
            </a:pPr>
            <a:r>
              <a:rPr lang="pl-PL" sz="1200" dirty="0" smtClean="0">
                <a:solidFill>
                  <a:srgbClr val="0070C0"/>
                </a:solidFill>
              </a:rPr>
              <a:t>Do roku 1952 Biblioteka miała charakter  zamknięty, tzn. służyła jedynie pracownikom i studentom PW.</a:t>
            </a:r>
          </a:p>
          <a:p>
            <a:pPr lvl="0">
              <a:buFont typeface="Arial" pitchFamily="34" charset="0"/>
              <a:buChar char="•"/>
            </a:pPr>
            <a:r>
              <a:rPr lang="pl-PL" sz="1200" dirty="0" smtClean="0">
                <a:solidFill>
                  <a:srgbClr val="0070C0"/>
                </a:solidFill>
              </a:rPr>
              <a:t>Rok 1953 - Biblioteka Główna PW z placówki zamkniętej staje się jednostką naukową o charakterze publicznym.</a:t>
            </a:r>
          </a:p>
          <a:p>
            <a:pPr lvl="0">
              <a:buFont typeface="Arial" pitchFamily="34" charset="0"/>
              <a:buChar char="•"/>
            </a:pPr>
            <a:r>
              <a:rPr lang="pl-PL" sz="1200" dirty="0" smtClean="0">
                <a:solidFill>
                  <a:srgbClr val="0070C0"/>
                </a:solidFill>
              </a:rPr>
              <a:t>Od 1961 r. do 2009 r. – innowacje organizacyjne i zmiany w działalności Biblioteki Głównej PW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-293750"/>
            <a:ext cx="8748464" cy="794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Правові акти та їхнє значення для діяльності Головної бібліотеки Варшавської політехніки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Статут Варшавської політехніки.</a:t>
            </a: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Організаційні правила Головної бібліотеки Варшавської політехніки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Значення  вищезгаданих документів для функціонування Бібліотеки</a:t>
            </a:r>
            <a:endParaRPr lang="pl-PL" b="1" dirty="0" smtClean="0">
              <a:solidFill>
                <a:srgbClr val="3333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 smtClean="0"/>
              <a:t>Регулюють правила користування фондами та їх  комплектуванням.</a:t>
            </a:r>
            <a:endParaRPr lang="pl-PL" sz="2000" dirty="0" smtClean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 smtClean="0"/>
              <a:t>Регулюють правила управління та розподілу повноважень працівників бібліотеки.</a:t>
            </a:r>
            <a:endParaRPr lang="pl-PL" sz="2000" dirty="0" smtClean="0"/>
          </a:p>
          <a:p>
            <a:pPr algn="ctr"/>
            <a:r>
              <a:rPr lang="pl-PL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Akty prawne uczelni i ich znaczenie dla działalności Biblioteki Głównej PW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dirty="0" smtClean="0">
                <a:solidFill>
                  <a:srgbClr val="0070C0"/>
                </a:solidFill>
              </a:rPr>
              <a:t>Statut Politechniki Warszawskiej.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dirty="0" smtClean="0">
                <a:solidFill>
                  <a:srgbClr val="0070C0"/>
                </a:solidFill>
              </a:rPr>
              <a:t>Regulamin Organizacyjny Biblioteki Głównej Politechniki Warszawskiej.</a:t>
            </a:r>
          </a:p>
          <a:p>
            <a:pPr algn="ctr">
              <a:lnSpc>
                <a:spcPct val="150000"/>
              </a:lnSpc>
            </a:pPr>
            <a:r>
              <a:rPr lang="pl-PL" sz="1400" b="1" dirty="0" smtClean="0"/>
              <a:t>Znaczenie w/</a:t>
            </a:r>
            <a:r>
              <a:rPr lang="pl-PL" sz="1400" b="1" dirty="0" err="1" smtClean="0"/>
              <a:t>w</a:t>
            </a:r>
            <a:r>
              <a:rPr lang="pl-PL" sz="1400" b="1" dirty="0" smtClean="0"/>
              <a:t> dokumentów dla funkcjonowania Biblioteki:</a:t>
            </a:r>
            <a:endParaRPr lang="pl-PL" sz="1400" dirty="0" smtClean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dirty="0" smtClean="0">
                <a:solidFill>
                  <a:srgbClr val="0070C0"/>
                </a:solidFill>
              </a:rPr>
              <a:t>Regulują zasady udostępniania zbiorów i poszerzania ich zasobów.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dirty="0" smtClean="0">
                <a:solidFill>
                  <a:srgbClr val="0070C0"/>
                </a:solidFill>
              </a:rPr>
              <a:t>Sankcjonują zasady zarządzania oraz podziału kompetencyjnego pracowników BG PW.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pl-PL" sz="1400" dirty="0" smtClean="0"/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pl-PL" sz="2000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39552" y="-147991"/>
            <a:ext cx="8352928" cy="738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Статут Варшавської політехніки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Загальні положення Статуту містять: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Головну інформацію про елементи бібліотечно-інформаційної системи та правила її організації і функціонування. З них однозначно випливає, що систему обслуговують Головна бібліотека та бібліотеки факультетів.</a:t>
            </a: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 головних завдань Бібліотеки: «формування, опрацювання та надання доступу до фондів, необхідних для забезпечення та обслуговування системи наукових досліджень і навчального процесу».</a:t>
            </a: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lang="pl-PL" sz="1400" b="1" dirty="0" smtClean="0">
                <a:solidFill>
                  <a:srgbClr val="FF0000"/>
                </a:solidFill>
              </a:rPr>
              <a:t>Statut Politechniki Warszawskiej</a:t>
            </a:r>
          </a:p>
          <a:p>
            <a:pPr algn="ctr"/>
            <a:r>
              <a:rPr lang="pl-PL" sz="1400" b="1" dirty="0" smtClean="0"/>
              <a:t>Przepisy ogólne Statutu zawierają:</a:t>
            </a:r>
            <a:endParaRPr lang="pl-PL" sz="1400" dirty="0" smtClean="0"/>
          </a:p>
          <a:p>
            <a:pPr lvl="0">
              <a:buFont typeface="Arial" pitchFamily="34" charset="0"/>
              <a:buChar char="•"/>
            </a:pPr>
            <a:r>
              <a:rPr lang="pl-PL" sz="1400" dirty="0" smtClean="0">
                <a:solidFill>
                  <a:srgbClr val="0070C0"/>
                </a:solidFill>
              </a:rPr>
              <a:t>Podstawowe informacje o elementach systemu biblioteczno-informacyjnego i zasadach jego organizacji oraz funkcjonowania. Wynika z nich jednoznacznie, że system współtworzą Biblioteka Główna i  mające swe siedziby na wydziałach biblioteki specjalistyczne.</a:t>
            </a:r>
          </a:p>
          <a:p>
            <a:pPr lvl="0">
              <a:buFont typeface="Arial" pitchFamily="34" charset="0"/>
              <a:buChar char="•"/>
            </a:pPr>
            <a:r>
              <a:rPr lang="pl-PL" sz="1400" dirty="0" smtClean="0">
                <a:solidFill>
                  <a:srgbClr val="0070C0"/>
                </a:solidFill>
              </a:rPr>
              <a:t>Określają podstawowe zadania Biblioteki m.in.</a:t>
            </a:r>
            <a:r>
              <a:rPr lang="pl-PL" sz="1400" i="1" dirty="0" smtClean="0">
                <a:solidFill>
                  <a:srgbClr val="0070C0"/>
                </a:solidFill>
              </a:rPr>
              <a:t> „gromadzenie, opracowywanie i udostępnianie zbiorów niezbędnych do wspomagania i  obsługi  systemu badań naukowych i realizacji studiów"</a:t>
            </a:r>
            <a:r>
              <a:rPr lang="pl-PL" sz="1400" dirty="0" smtClean="0">
                <a:solidFill>
                  <a:srgbClr val="0070C0"/>
                </a:solidFill>
              </a:rPr>
              <a:t> 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1340768"/>
            <a:ext cx="9144000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Організаційні правила</a:t>
            </a:r>
            <a:endParaRPr kumimoji="0" lang="pl-P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Внутрішній правовий акт, що систематизує структурну одиницю цього типу, спосіб її управління та роль абонементу і читального</a:t>
            </a:r>
            <a:r>
              <a:rPr kumimoji="0" lang="pl-PL" sz="20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залу бібліотеки у функціонуванні університету.</a:t>
            </a:r>
            <a:endParaRPr kumimoji="0" lang="pl-PL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67544" y="4005064"/>
            <a:ext cx="820891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Regulamin Organizacyjny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Jest wewnętrznym aktem prawnym systematyzującym strukturę jednostki tego typu, sposób w jaki jest zarządzana oraz definiującym rolę czytelni i wypożyczalni w funkcjonowaniu uczelni.</a:t>
            </a:r>
            <a:endParaRPr lang="pl-PL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51520" y="348526"/>
            <a:ext cx="9144000" cy="650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Характеристика сучасної структури Головної бібліотеки  </a:t>
            </a:r>
            <a:endParaRPr kumimoji="0" lang="pl-PL" b="1" i="0" u="none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Варшавської політехніки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За всю діяльність бібліотеки відповідає директор Головної бібліотеки </a:t>
            </a:r>
            <a:endParaRPr kumimoji="0" lang="pl-PL" sz="1200" b="1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Бібліотека складається з відділів і секцій, на чолі яких стоять керівники, а також з адміністративного підрозділу</a:t>
            </a: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ru-RU" sz="1200" b="1" dirty="0" smtClean="0"/>
              <a:t>Сучасна</a:t>
            </a:r>
            <a:r>
              <a:rPr lang="uk-UA" sz="1200" b="1" dirty="0" smtClean="0"/>
              <a:t> бібліотека складається з семи відділів, п’яти філій та адміністративного відділу.</a:t>
            </a:r>
            <a:endParaRPr lang="pl-PL" sz="1200" b="1" dirty="0" smtClean="0"/>
          </a:p>
          <a:p>
            <a:pPr algn="ctr"/>
            <a:r>
              <a:rPr lang="uk-UA" sz="1200" b="1" dirty="0" smtClean="0"/>
              <a:t>Відділи Головної бібліотеки ВП</a:t>
            </a:r>
            <a:r>
              <a:rPr lang="pl-PL" sz="1200" b="1" dirty="0" smtClean="0"/>
              <a:t>:</a:t>
            </a:r>
          </a:p>
          <a:p>
            <a:pPr lvl="0"/>
            <a:r>
              <a:rPr lang="uk-UA" sz="1200" b="1" dirty="0" smtClean="0"/>
              <a:t>Відділ часописів</a:t>
            </a:r>
            <a:r>
              <a:rPr lang="pl-PL" sz="1200" b="1" dirty="0" smtClean="0"/>
              <a:t>, </a:t>
            </a:r>
          </a:p>
          <a:p>
            <a:pPr lvl="0"/>
            <a:r>
              <a:rPr lang="uk-UA" sz="1200" b="1" dirty="0" smtClean="0"/>
              <a:t>Відділ комплектування книжкових колекцій</a:t>
            </a:r>
            <a:r>
              <a:rPr lang="pl-PL" sz="1200" b="1" dirty="0" smtClean="0"/>
              <a:t>, </a:t>
            </a:r>
          </a:p>
          <a:p>
            <a:pPr lvl="0"/>
            <a:r>
              <a:rPr lang="uk-UA" sz="1200" b="1" dirty="0" smtClean="0"/>
              <a:t>Відділ наукової інформації</a:t>
            </a:r>
            <a:r>
              <a:rPr lang="pl-PL" sz="1200" b="1" dirty="0" smtClean="0"/>
              <a:t>, </a:t>
            </a:r>
          </a:p>
          <a:p>
            <a:pPr lvl="0"/>
            <a:r>
              <a:rPr lang="uk-UA" sz="1200" b="1" dirty="0" smtClean="0"/>
              <a:t>Відділ інформатизації</a:t>
            </a:r>
            <a:r>
              <a:rPr lang="pl-PL" sz="1200" b="1" dirty="0" smtClean="0"/>
              <a:t>,</a:t>
            </a:r>
          </a:p>
          <a:p>
            <a:pPr lvl="0"/>
            <a:r>
              <a:rPr lang="uk-UA" sz="1200" b="1" dirty="0" smtClean="0"/>
              <a:t>Відділ контролювання фондів</a:t>
            </a:r>
            <a:r>
              <a:rPr lang="pl-PL" sz="1200" b="1" dirty="0" smtClean="0"/>
              <a:t>, </a:t>
            </a:r>
          </a:p>
          <a:p>
            <a:pPr lvl="0"/>
            <a:r>
              <a:rPr lang="uk-UA" sz="1200" b="1" dirty="0" smtClean="0"/>
              <a:t>Відділ опрацювання книжкових колекцій </a:t>
            </a:r>
            <a:r>
              <a:rPr lang="pl-PL" sz="1200" b="1" dirty="0" smtClean="0"/>
              <a:t>, </a:t>
            </a:r>
          </a:p>
          <a:p>
            <a:pPr lvl="0"/>
            <a:r>
              <a:rPr lang="uk-UA" sz="1200" b="1" dirty="0" smtClean="0"/>
              <a:t>Відділ  обслуговування та зберігання фондів</a:t>
            </a:r>
            <a:r>
              <a:rPr lang="pl-PL" sz="1200" b="1" dirty="0" smtClean="0"/>
              <a:t>, </a:t>
            </a:r>
          </a:p>
          <a:p>
            <a:pPr lvl="0"/>
            <a:r>
              <a:rPr lang="uk-UA" sz="1200" b="1" dirty="0" smtClean="0"/>
              <a:t>Відділ спеціальних фондів</a:t>
            </a:r>
            <a:r>
              <a:rPr lang="pl-PL" sz="1200" b="1" dirty="0" smtClean="0"/>
              <a:t>. </a:t>
            </a:r>
          </a:p>
          <a:p>
            <a:pPr algn="ctr"/>
            <a:r>
              <a:rPr lang="pl-PL" sz="1200" b="1" dirty="0" smtClean="0">
                <a:solidFill>
                  <a:srgbClr val="FF0000"/>
                </a:solidFill>
              </a:rPr>
              <a:t>Charakterystyka obecnej struktury organizacyjnej BG PW</a:t>
            </a:r>
            <a:endParaRPr lang="pl-PL" sz="1200" dirty="0" smtClean="0">
              <a:solidFill>
                <a:srgbClr val="FF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l-PL" sz="1200" dirty="0" smtClean="0">
                <a:solidFill>
                  <a:srgbClr val="0070C0"/>
                </a:solidFill>
              </a:rPr>
              <a:t>Nad całością funkcjonowania czuwa Dyrektor Biblioteki Głównej PW.</a:t>
            </a:r>
          </a:p>
          <a:p>
            <a:pPr lvl="0">
              <a:buFont typeface="Arial" pitchFamily="34" charset="0"/>
              <a:buChar char="•"/>
            </a:pPr>
            <a:r>
              <a:rPr lang="pl-PL" sz="1200" dirty="0" smtClean="0">
                <a:solidFill>
                  <a:srgbClr val="0070C0"/>
                </a:solidFill>
              </a:rPr>
              <a:t>Biblioteka składa się z zarządzanych przez kierownika oddziałów i sekcji o charakterze merytorycznym oraz </a:t>
            </a:r>
          </a:p>
          <a:p>
            <a:pPr lvl="0"/>
            <a:r>
              <a:rPr lang="pl-PL" sz="1200" dirty="0" smtClean="0">
                <a:solidFill>
                  <a:srgbClr val="0070C0"/>
                </a:solidFill>
              </a:rPr>
              <a:t>działów administracyjnych. </a:t>
            </a:r>
          </a:p>
          <a:p>
            <a:pPr lvl="0"/>
            <a:r>
              <a:rPr lang="pl-PL" sz="1200" dirty="0" smtClean="0">
                <a:solidFill>
                  <a:srgbClr val="0070C0"/>
                </a:solidFill>
              </a:rPr>
              <a:t>Obecnie Biblioteka składa się z ośmiu oddziałów,  pięciu filii oraz jednego działu administracyjnego.  </a:t>
            </a:r>
          </a:p>
          <a:p>
            <a:r>
              <a:rPr lang="pl-PL" sz="1200" b="1" dirty="0" smtClean="0">
                <a:solidFill>
                  <a:srgbClr val="0070C0"/>
                </a:solidFill>
              </a:rPr>
              <a:t>Oddziały BG PW:</a:t>
            </a:r>
            <a:endParaRPr lang="pl-PL" sz="1200" dirty="0" smtClean="0">
              <a:solidFill>
                <a:srgbClr val="0070C0"/>
              </a:solidFill>
            </a:endParaRPr>
          </a:p>
          <a:p>
            <a:pPr lvl="0"/>
            <a:r>
              <a:rPr lang="pl-PL" sz="1200" dirty="0" smtClean="0">
                <a:solidFill>
                  <a:srgbClr val="0070C0"/>
                </a:solidFill>
              </a:rPr>
              <a:t>Oddział Czasopism, </a:t>
            </a:r>
          </a:p>
          <a:p>
            <a:pPr lvl="0"/>
            <a:r>
              <a:rPr lang="pl-PL" sz="1200" dirty="0" smtClean="0">
                <a:solidFill>
                  <a:srgbClr val="0070C0"/>
                </a:solidFill>
              </a:rPr>
              <a:t>Oddział Gromadzenia Druków Zwartych, </a:t>
            </a:r>
          </a:p>
          <a:p>
            <a:pPr lvl="0"/>
            <a:r>
              <a:rPr lang="pl-PL" sz="1200" dirty="0" smtClean="0">
                <a:solidFill>
                  <a:srgbClr val="0070C0"/>
                </a:solidFill>
              </a:rPr>
              <a:t>Oddział Informacji Naukowej, </a:t>
            </a:r>
          </a:p>
          <a:p>
            <a:pPr lvl="0"/>
            <a:r>
              <a:rPr lang="pl-PL" sz="1200" dirty="0" smtClean="0">
                <a:solidFill>
                  <a:srgbClr val="0070C0"/>
                </a:solidFill>
              </a:rPr>
              <a:t>Oddział Informatyzacji,</a:t>
            </a:r>
          </a:p>
          <a:p>
            <a:pPr lvl="0"/>
            <a:r>
              <a:rPr lang="pl-PL" sz="1200" dirty="0" smtClean="0">
                <a:solidFill>
                  <a:srgbClr val="0070C0"/>
                </a:solidFill>
              </a:rPr>
              <a:t>Oddział Kontroli Zbiorów, </a:t>
            </a:r>
          </a:p>
          <a:p>
            <a:pPr lvl="0"/>
            <a:r>
              <a:rPr lang="pl-PL" sz="1200" dirty="0" smtClean="0">
                <a:solidFill>
                  <a:srgbClr val="0070C0"/>
                </a:solidFill>
              </a:rPr>
              <a:t>Oddział Opracowywania Druków Zwartych, </a:t>
            </a:r>
          </a:p>
          <a:p>
            <a:pPr lvl="0"/>
            <a:r>
              <a:rPr lang="pl-PL" sz="1200" dirty="0" smtClean="0">
                <a:solidFill>
                  <a:srgbClr val="0070C0"/>
                </a:solidFill>
              </a:rPr>
              <a:t>Oddział Udostępniania i Przechowywania Zbiorów, </a:t>
            </a:r>
          </a:p>
          <a:p>
            <a:pPr lvl="0"/>
            <a:r>
              <a:rPr lang="pl-PL" sz="1200" dirty="0" smtClean="0">
                <a:solidFill>
                  <a:srgbClr val="0070C0"/>
                </a:solidFill>
              </a:rPr>
              <a:t>Oddział Zbiorów Specjalnych. </a:t>
            </a:r>
          </a:p>
          <a:p>
            <a:r>
              <a:rPr lang="uk-UA" sz="1200" dirty="0" smtClean="0">
                <a:solidFill>
                  <a:srgbClr val="0070C0"/>
                </a:solidFill>
              </a:rPr>
              <a:t> </a:t>
            </a:r>
            <a:endParaRPr lang="pl-PL" sz="1200" dirty="0" smtClean="0">
              <a:solidFill>
                <a:srgbClr val="0070C0"/>
              </a:solidFill>
            </a:endParaRPr>
          </a:p>
          <a:p>
            <a:pPr lvl="0">
              <a:lnSpc>
                <a:spcPct val="150000"/>
              </a:lnSpc>
            </a:pPr>
            <a:endParaRPr lang="pl-PL" sz="1000" dirty="0" smtClean="0"/>
          </a:p>
          <a:p>
            <a:pPr>
              <a:lnSpc>
                <a:spcPct val="150000"/>
              </a:lnSpc>
            </a:pPr>
            <a:r>
              <a:rPr lang="pl-PL" sz="1000" dirty="0" smtClean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260648"/>
            <a:ext cx="8424936" cy="690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Завдання Головної бібліотеки (продовження)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ЗАГАЛЬНІ ЗАВДАННЯ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комплектування, зберігання та надання доступу до  фондів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Надання наукової інформації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Співпраця  бібліотеки з Політехнікою у різних галузях науково-дослідницької діяльності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lang="pl-PL" sz="2000" b="1" dirty="0" smtClean="0">
                <a:solidFill>
                  <a:srgbClr val="FF0000"/>
                </a:solidFill>
              </a:rPr>
              <a:t>Zadania Biblioteki Głównej</a:t>
            </a:r>
            <a:endParaRPr lang="pl-PL" sz="20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pl-PL" b="1" dirty="0" smtClean="0"/>
              <a:t>ZADANIA OGÓLNE:</a:t>
            </a:r>
            <a:endParaRPr lang="pl-PL" dirty="0" smtClean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solidFill>
                  <a:srgbClr val="0070C0"/>
                </a:solidFill>
              </a:rPr>
              <a:t>Gromadzenie, przechowywanie i udostępnianie zbiorów. 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solidFill>
                  <a:srgbClr val="0070C0"/>
                </a:solidFill>
              </a:rPr>
              <a:t>Udzielanie informacji naukowej.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solidFill>
                  <a:srgbClr val="0070C0"/>
                </a:solidFill>
              </a:rPr>
              <a:t>Współpraca BG PW przy realizacji prac naukowych i doświadczalnych z różnych dziedzin wiedzy.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363915"/>
            <a:ext cx="939552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Завдання Головної бібліотеки (продовження)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ДЕТАЛЬНІ ЗАВДАННЯ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Управління ресурсами установи.</a:t>
            </a: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Співпраця з польськими та закордонними осередками спорідненого профілю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Популяризація наукового доробку працівників, аспірантів і студентів Варшавської політехніки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lang="pl-PL" sz="2000" b="1" dirty="0" smtClean="0">
                <a:solidFill>
                  <a:srgbClr val="FF0000"/>
                </a:solidFill>
              </a:rPr>
              <a:t>Zadania Biblioteki Głównej c.d.</a:t>
            </a:r>
          </a:p>
          <a:p>
            <a:pPr algn="ctr"/>
            <a:endParaRPr lang="pl-PL" sz="2000" dirty="0" smtClean="0">
              <a:solidFill>
                <a:srgbClr val="FF0000"/>
              </a:solidFill>
            </a:endParaRPr>
          </a:p>
          <a:p>
            <a:r>
              <a:rPr lang="pl-PL" b="1" dirty="0" smtClean="0"/>
              <a:t>ZADANIA SZCZEGÓŁOWE:</a:t>
            </a:r>
            <a:endParaRPr lang="pl-PL" dirty="0" smtClean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smtClean="0">
                <a:solidFill>
                  <a:srgbClr val="0070C0"/>
                </a:solidFill>
              </a:rPr>
              <a:t>Administrowanie zasobami placówki.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solidFill>
                  <a:srgbClr val="0070C0"/>
                </a:solidFill>
              </a:rPr>
              <a:t> Współpraca z polskimi i zagranicznymi ośrodkami o podobnym profilu.</a:t>
            </a:r>
          </a:p>
          <a:p>
            <a:pPr lvl="0">
              <a:lnSpc>
                <a:spcPct val="150000"/>
              </a:lnSpc>
            </a:pPr>
            <a:r>
              <a:rPr lang="pl-PL" dirty="0" smtClean="0">
                <a:solidFill>
                  <a:srgbClr val="0070C0"/>
                </a:solidFill>
              </a:rPr>
              <a:t>Promowanie dorobku naukowego pracowników, doktorantów i studentów PW.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solidFill>
                  <a:srgbClr val="0070C0"/>
                </a:solidFill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244</TotalTime>
  <Words>971</Words>
  <Application>Microsoft Office PowerPoint</Application>
  <PresentationFormat>Pokaz na ekranie (4:3)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Aspekt</vt:lpstr>
      <vt:lpstr>WEWNĘTRZNE AKTY PRAWNE REGULUJĄCE DZIAŁALNOŚĆ BIBLIOTEKI GŁÓWNEJ POLITECHNIKI WARSZAWSKIEJ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</dc:title>
  <dc:creator>Marek</dc:creator>
  <cp:lastModifiedBy>Marek</cp:lastModifiedBy>
  <cp:revision>35</cp:revision>
  <dcterms:created xsi:type="dcterms:W3CDTF">2013-09-02T22:39:54Z</dcterms:created>
  <dcterms:modified xsi:type="dcterms:W3CDTF">2013-09-09T20:38:02Z</dcterms:modified>
</cp:coreProperties>
</file>